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av" ContentType="audio/x-wav"/>
  <Default Extension="gif" ContentType="image/gi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9" r:id="rId3"/>
    <p:sldId id="257" r:id="rId4"/>
    <p:sldId id="258" r:id="rId5"/>
    <p:sldId id="264" r:id="rId6"/>
    <p:sldId id="261" r:id="rId7"/>
    <p:sldId id="262" r:id="rId8"/>
    <p:sldId id="263" r:id="rId9"/>
    <p:sldId id="265" r:id="rId10"/>
    <p:sldId id="256" r:id="rId11"/>
    <p:sldId id="266" r:id="rId12"/>
    <p:sldId id="267" r:id="rId13"/>
    <p:sldId id="268" r:id="rId14"/>
    <p:sldId id="269" r:id="rId15"/>
    <p:sldId id="270" r:id="rId16"/>
    <p:sldId id="271" r:id="rId17"/>
    <p:sldId id="274" r:id="rId18"/>
    <p:sldId id="273" r:id="rId19"/>
    <p:sldId id="272" r:id="rId20"/>
    <p:sldId id="275" r:id="rId21"/>
    <p:sldId id="277" r:id="rId22"/>
    <p:sldId id="278" r:id="rId23"/>
    <p:sldId id="280" r:id="rId24"/>
    <p:sldId id="279" r:id="rId25"/>
    <p:sldId id="281" r:id="rId26"/>
    <p:sldId id="297" r:id="rId27"/>
    <p:sldId id="294" r:id="rId28"/>
    <p:sldId id="295" r:id="rId29"/>
    <p:sldId id="296" r:id="rId30"/>
    <p:sldId id="299" r:id="rId31"/>
    <p:sldId id="300" r:id="rId32"/>
    <p:sldId id="301" r:id="rId33"/>
    <p:sldId id="302" r:id="rId34"/>
    <p:sldId id="303" r:id="rId35"/>
    <p:sldId id="305" r:id="rId36"/>
    <p:sldId id="307" r:id="rId37"/>
    <p:sldId id="308" r:id="rId38"/>
    <p:sldId id="309" r:id="rId39"/>
    <p:sldId id="30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DDBF"/>
    <a:srgbClr val="E1DEBF"/>
    <a:srgbClr val="EA4F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38" autoAdjust="0"/>
    <p:restoredTop sz="94660"/>
  </p:normalViewPr>
  <p:slideViewPr>
    <p:cSldViewPr>
      <p:cViewPr varScale="1">
        <p:scale>
          <a:sx n="41" d="100"/>
          <a:sy n="41" d="100"/>
        </p:scale>
        <p:origin x="1164"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6544B2-05FE-4BBD-9DBE-18BF4F12F485}" type="datetimeFigureOut">
              <a:rPr lang="it-IT" smtClean="0"/>
              <a:t>11/08/2018</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C3EB4C-A89D-4016-914D-3C872F84BE54}" type="slidenum">
              <a:rPr lang="it-IT" smtClean="0"/>
              <a:t>‹N›</a:t>
            </a:fld>
            <a:endParaRPr lang="it-IT"/>
          </a:p>
        </p:txBody>
      </p:sp>
    </p:spTree>
    <p:extLst>
      <p:ext uri="{BB962C8B-B14F-4D97-AF65-F5344CB8AC3E}">
        <p14:creationId xmlns:p14="http://schemas.microsoft.com/office/powerpoint/2010/main" val="1137443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10</a:t>
            </a:fld>
            <a:endParaRPr lang="it-IT"/>
          </a:p>
        </p:txBody>
      </p:sp>
    </p:spTree>
    <p:extLst>
      <p:ext uri="{BB962C8B-B14F-4D97-AF65-F5344CB8AC3E}">
        <p14:creationId xmlns:p14="http://schemas.microsoft.com/office/powerpoint/2010/main" val="2855998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br>
              <a:rPr lang="it-IT" dirty="0"/>
            </a:b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F2642F-FDAD-4697-9B6F-4650C9BB88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27698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br>
              <a:rPr lang="it-IT" dirty="0"/>
            </a:b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F2642F-FDAD-4697-9B6F-4650C9BB88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91364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30</a:t>
            </a:fld>
            <a:endParaRPr lang="it-IT"/>
          </a:p>
        </p:txBody>
      </p:sp>
    </p:spTree>
    <p:extLst>
      <p:ext uri="{BB962C8B-B14F-4D97-AF65-F5344CB8AC3E}">
        <p14:creationId xmlns:p14="http://schemas.microsoft.com/office/powerpoint/2010/main" val="2179764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31</a:t>
            </a:fld>
            <a:endParaRPr lang="it-IT"/>
          </a:p>
        </p:txBody>
      </p:sp>
    </p:spTree>
    <p:extLst>
      <p:ext uri="{BB962C8B-B14F-4D97-AF65-F5344CB8AC3E}">
        <p14:creationId xmlns:p14="http://schemas.microsoft.com/office/powerpoint/2010/main" val="4293090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32</a:t>
            </a:fld>
            <a:endParaRPr lang="it-IT"/>
          </a:p>
        </p:txBody>
      </p:sp>
    </p:spTree>
    <p:extLst>
      <p:ext uri="{BB962C8B-B14F-4D97-AF65-F5344CB8AC3E}">
        <p14:creationId xmlns:p14="http://schemas.microsoft.com/office/powerpoint/2010/main" val="3404738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33</a:t>
            </a:fld>
            <a:endParaRPr lang="it-IT"/>
          </a:p>
        </p:txBody>
      </p:sp>
    </p:spTree>
    <p:extLst>
      <p:ext uri="{BB962C8B-B14F-4D97-AF65-F5344CB8AC3E}">
        <p14:creationId xmlns:p14="http://schemas.microsoft.com/office/powerpoint/2010/main" val="39483361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34</a:t>
            </a:fld>
            <a:endParaRPr lang="it-IT"/>
          </a:p>
        </p:txBody>
      </p:sp>
    </p:spTree>
    <p:extLst>
      <p:ext uri="{BB962C8B-B14F-4D97-AF65-F5344CB8AC3E}">
        <p14:creationId xmlns:p14="http://schemas.microsoft.com/office/powerpoint/2010/main" val="4183935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35</a:t>
            </a:fld>
            <a:endParaRPr lang="it-IT"/>
          </a:p>
        </p:txBody>
      </p:sp>
    </p:spTree>
    <p:extLst>
      <p:ext uri="{BB962C8B-B14F-4D97-AF65-F5344CB8AC3E}">
        <p14:creationId xmlns:p14="http://schemas.microsoft.com/office/powerpoint/2010/main" val="21899568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36</a:t>
            </a:fld>
            <a:endParaRPr lang="it-IT"/>
          </a:p>
        </p:txBody>
      </p:sp>
    </p:spTree>
    <p:extLst>
      <p:ext uri="{BB962C8B-B14F-4D97-AF65-F5344CB8AC3E}">
        <p14:creationId xmlns:p14="http://schemas.microsoft.com/office/powerpoint/2010/main" val="343519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37</a:t>
            </a:fld>
            <a:endParaRPr lang="it-IT"/>
          </a:p>
        </p:txBody>
      </p:sp>
    </p:spTree>
    <p:extLst>
      <p:ext uri="{BB962C8B-B14F-4D97-AF65-F5344CB8AC3E}">
        <p14:creationId xmlns:p14="http://schemas.microsoft.com/office/powerpoint/2010/main" val="802892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13</a:t>
            </a:fld>
            <a:endParaRPr lang="it-IT"/>
          </a:p>
        </p:txBody>
      </p:sp>
    </p:spTree>
    <p:extLst>
      <p:ext uri="{BB962C8B-B14F-4D97-AF65-F5344CB8AC3E}">
        <p14:creationId xmlns:p14="http://schemas.microsoft.com/office/powerpoint/2010/main" val="71742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38</a:t>
            </a:fld>
            <a:endParaRPr lang="it-IT"/>
          </a:p>
        </p:txBody>
      </p:sp>
    </p:spTree>
    <p:extLst>
      <p:ext uri="{BB962C8B-B14F-4D97-AF65-F5344CB8AC3E}">
        <p14:creationId xmlns:p14="http://schemas.microsoft.com/office/powerpoint/2010/main" val="3478466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15</a:t>
            </a:fld>
            <a:endParaRPr lang="it-IT"/>
          </a:p>
        </p:txBody>
      </p:sp>
    </p:spTree>
    <p:extLst>
      <p:ext uri="{BB962C8B-B14F-4D97-AF65-F5344CB8AC3E}">
        <p14:creationId xmlns:p14="http://schemas.microsoft.com/office/powerpoint/2010/main" val="94947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16</a:t>
            </a:fld>
            <a:endParaRPr lang="it-IT"/>
          </a:p>
        </p:txBody>
      </p:sp>
    </p:spTree>
    <p:extLst>
      <p:ext uri="{BB962C8B-B14F-4D97-AF65-F5344CB8AC3E}">
        <p14:creationId xmlns:p14="http://schemas.microsoft.com/office/powerpoint/2010/main" val="3167643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18</a:t>
            </a:fld>
            <a:endParaRPr lang="it-IT"/>
          </a:p>
        </p:txBody>
      </p:sp>
    </p:spTree>
    <p:extLst>
      <p:ext uri="{BB962C8B-B14F-4D97-AF65-F5344CB8AC3E}">
        <p14:creationId xmlns:p14="http://schemas.microsoft.com/office/powerpoint/2010/main" val="1680153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19</a:t>
            </a:fld>
            <a:endParaRPr lang="it-IT"/>
          </a:p>
        </p:txBody>
      </p:sp>
    </p:spTree>
    <p:extLst>
      <p:ext uri="{BB962C8B-B14F-4D97-AF65-F5344CB8AC3E}">
        <p14:creationId xmlns:p14="http://schemas.microsoft.com/office/powerpoint/2010/main" val="456489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61C3EB4C-A89D-4016-914D-3C872F84BE54}" type="slidenum">
              <a:rPr lang="it-IT" smtClean="0"/>
              <a:t>21</a:t>
            </a:fld>
            <a:endParaRPr lang="it-IT"/>
          </a:p>
        </p:txBody>
      </p:sp>
    </p:spTree>
    <p:extLst>
      <p:ext uri="{BB962C8B-B14F-4D97-AF65-F5344CB8AC3E}">
        <p14:creationId xmlns:p14="http://schemas.microsoft.com/office/powerpoint/2010/main" val="2405550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F2642F-FDAD-4697-9B6F-4650C9BB88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3908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br>
              <a:rPr lang="it-IT" dirty="0"/>
            </a:b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F2642F-FDAD-4697-9B6F-4650C9BB88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6001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a:t>Fare clic per modificare lo stile del titolo dello schema</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fld id="{B10BA669-BA15-47AD-B7BE-BC1F2AB37069}" type="datetimeFigureOut">
              <a:rPr lang="en-US" smtClean="0"/>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Vertical Text Placeholder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B10BA669-BA15-47AD-B7BE-BC1F2AB37069}" type="datetimeFigureOut">
              <a:rPr lang="en-US" smtClean="0"/>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a:t>Fare clic per modificare lo stile del titolo dello schema</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B10BA669-BA15-47AD-B7BE-BC1F2AB37069}" type="datetimeFigureOut">
              <a:rPr lang="en-US" smtClean="0"/>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1" name="film_reel_title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tretch/>
        </p:blipFill>
        <p:spPr>
          <a:xfrm>
            <a:off x="0" y="-1"/>
            <a:ext cx="9144000" cy="6858001"/>
          </a:xfrm>
          <a:prstGeom prst="rect">
            <a:avLst/>
          </a:prstGeom>
        </p:spPr>
      </p:pic>
      <p:pic>
        <p:nvPicPr>
          <p:cNvPr id="14" name="Picture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 y="228600"/>
            <a:ext cx="9143999" cy="6858000"/>
          </a:xfrm>
          <a:prstGeom prst="rect">
            <a:avLst/>
          </a:prstGeom>
        </p:spPr>
      </p:pic>
      <p:sp>
        <p:nvSpPr>
          <p:cNvPr id="4" name="Date Placeholder 3"/>
          <p:cNvSpPr>
            <a:spLocks noGrp="1"/>
          </p:cNvSpPr>
          <p:nvPr>
            <p:ph type="dt" sz="half" idx="10"/>
          </p:nvPr>
        </p:nvSpPr>
        <p:spPr>
          <a:xfrm>
            <a:off x="457200" y="6492876"/>
            <a:ext cx="2133600" cy="365125"/>
          </a:xfrm>
        </p:spPr>
        <p:txBody>
          <a:bodyPr/>
          <a:lstStyle/>
          <a:p>
            <a:fld id="{2009620A-868C-4F51-95DA-72EFCEFE53EC}" type="datetime1">
              <a:rPr lang="en-US" smtClean="0">
                <a:solidFill>
                  <a:prstClr val="black">
                    <a:tint val="75000"/>
                  </a:prstClr>
                </a:solidFill>
              </a:rPr>
              <a:pPr/>
              <a:t>8/11/2018</a:t>
            </a:fld>
            <a:endParaRPr lang="en-US">
              <a:solidFill>
                <a:prstClr val="black">
                  <a:tint val="75000"/>
                </a:prstClr>
              </a:solidFill>
            </a:endParaRPr>
          </a:p>
        </p:txBody>
      </p:sp>
      <p:sp>
        <p:nvSpPr>
          <p:cNvPr id="5" name="Footer Placeholder 4"/>
          <p:cNvSpPr>
            <a:spLocks noGrp="1"/>
          </p:cNvSpPr>
          <p:nvPr>
            <p:ph type="ftr" sz="quarter" idx="11"/>
          </p:nvPr>
        </p:nvSpPr>
        <p:spPr>
          <a:xfrm>
            <a:off x="3124200" y="6492876"/>
            <a:ext cx="2895600" cy="365125"/>
          </a:xfr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0" y="6492876"/>
            <a:ext cx="2133600" cy="365125"/>
          </a:xfrm>
        </p:spPr>
        <p:txBody>
          <a:bodyPr/>
          <a:lstStyle/>
          <a:p>
            <a:fld id="{944DE186-3112-4AB8-AF78-FDBC8ACE92CB}" type="slidenum">
              <a:rPr lang="en-US" smtClean="0">
                <a:solidFill>
                  <a:prstClr val="black">
                    <a:tint val="75000"/>
                  </a:prstClr>
                </a:solidFill>
              </a:rPr>
              <a:pPr/>
              <a:t>‹N›</a:t>
            </a:fld>
            <a:endParaRPr lang="en-US">
              <a:solidFill>
                <a:prstClr val="black">
                  <a:tint val="75000"/>
                </a:prstClr>
              </a:solidFill>
            </a:endParaRPr>
          </a:p>
        </p:txBody>
      </p:sp>
      <p:sp>
        <p:nvSpPr>
          <p:cNvPr id="2" name="Title 1"/>
          <p:cNvSpPr>
            <a:spLocks noGrp="1"/>
          </p:cNvSpPr>
          <p:nvPr>
            <p:ph type="ctrTitle" hasCustomPrompt="1"/>
          </p:nvPr>
        </p:nvSpPr>
        <p:spPr>
          <a:xfrm>
            <a:off x="762000" y="4038601"/>
            <a:ext cx="7772400" cy="1470025"/>
          </a:xfrm>
        </p:spPr>
        <p:txBody>
          <a:bodyPr anchor="b"/>
          <a:lstStyle>
            <a:lvl1pPr algn="l">
              <a:defRPr sz="3600" baseline="0">
                <a:ln>
                  <a:solidFill>
                    <a:schemeClr val="accent3">
                      <a:lumMod val="75000"/>
                    </a:schemeClr>
                  </a:solidFill>
                </a:ln>
                <a:solidFill>
                  <a:schemeClr val="bg2">
                    <a:lumMod val="90000"/>
                  </a:schemeClr>
                </a:solidFill>
                <a:effectLst>
                  <a:reflection blurRad="6350" stA="14000" endPos="45500" dir="5400000" sy="-100000" algn="bl" rotWithShape="0"/>
                </a:effectLst>
              </a:defRPr>
            </a:lvl1pPr>
          </a:lstStyle>
          <a:p>
            <a:r>
              <a:rPr lang="en-US" dirty="0"/>
              <a:t>Title</a:t>
            </a:r>
          </a:p>
        </p:txBody>
      </p:sp>
      <p:sp>
        <p:nvSpPr>
          <p:cNvPr id="3" name="Subtitle 2"/>
          <p:cNvSpPr>
            <a:spLocks noGrp="1"/>
          </p:cNvSpPr>
          <p:nvPr>
            <p:ph type="subTitle" idx="1"/>
          </p:nvPr>
        </p:nvSpPr>
        <p:spPr>
          <a:xfrm>
            <a:off x="762000" y="5486400"/>
            <a:ext cx="6400800" cy="762000"/>
          </a:xfrm>
          <a:ln>
            <a:noFill/>
          </a:ln>
        </p:spPr>
        <p:txBody>
          <a:bodyPr>
            <a:normAutofit/>
          </a:bodyPr>
          <a:lstStyle>
            <a:lvl1pPr marL="0" indent="0" algn="l">
              <a:buNone/>
              <a:defRPr sz="2400">
                <a:ln w="3175">
                  <a:noFill/>
                </a:ln>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2" name="Straight Connector 11"/>
          <p:cNvCxnSpPr/>
          <p:nvPr userDrawn="1"/>
        </p:nvCxnSpPr>
        <p:spPr>
          <a:xfrm>
            <a:off x="-1447800" y="-381000"/>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60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33"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1"/>
                </p:tgtEl>
              </p:cMediaNode>
            </p:video>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10" name="film_reel_slide2.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58000"/>
          </a:xfrm>
          <a:prstGeom prst="rect">
            <a:avLst/>
          </a:prstGeom>
        </p:spPr>
      </p:pic>
      <p:pic>
        <p:nvPicPr>
          <p:cNvPr id="13" name="Picture 1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Picture 8" hidden="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7" hidden="1"/>
          <p:cNvSpPr/>
          <p:nvPr userDrawn="1"/>
        </p:nvSpPr>
        <p:spPr>
          <a:xfrm>
            <a:off x="0" y="0"/>
            <a:ext cx="914400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a:ea typeface="+mn-ea"/>
              <a:cs typeface="+mn-cs"/>
            </a:endParaRPr>
          </a:p>
        </p:txBody>
      </p:sp>
      <p:sp>
        <p:nvSpPr>
          <p:cNvPr id="2" name="Title 1"/>
          <p:cNvSpPr>
            <a:spLocks noGrp="1"/>
          </p:cNvSpPr>
          <p:nvPr>
            <p:ph type="title"/>
          </p:nvPr>
        </p:nvSpPr>
        <p:spPr>
          <a:xfrm>
            <a:off x="609600" y="1524001"/>
            <a:ext cx="5791200" cy="944563"/>
          </a:xfrm>
        </p:spPr>
        <p:txBody>
          <a:bodyPr/>
          <a:lstStyle>
            <a:lvl1pPr>
              <a:defRPr>
                <a:ln w="12700">
                  <a:solidFill>
                    <a:schemeClr val="accent3">
                      <a:lumMod val="75000"/>
                    </a:schemeClr>
                  </a:solidFill>
                </a:ln>
                <a:solidFill>
                  <a:schemeClr val="bg2">
                    <a:lumMod val="90000"/>
                  </a:schemeClr>
                </a:solidFill>
              </a:defRPr>
            </a:lvl1pPr>
          </a:lstStyle>
          <a:p>
            <a:r>
              <a:rPr lang="en-US" dirty="0"/>
              <a:t>Click to edit Master title style</a:t>
            </a:r>
          </a:p>
        </p:txBody>
      </p:sp>
      <p:sp>
        <p:nvSpPr>
          <p:cNvPr id="3" name="Content Placeholder 2"/>
          <p:cNvSpPr>
            <a:spLocks noGrp="1"/>
          </p:cNvSpPr>
          <p:nvPr>
            <p:ph idx="1"/>
          </p:nvPr>
        </p:nvSpPr>
        <p:spPr>
          <a:xfrm>
            <a:off x="609600" y="2468564"/>
            <a:ext cx="8534400" cy="4389437"/>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4BF35AE-44A1-4ED6-AEA8-5ABBF21A025C}" type="datetime1">
              <a:rPr lang="en-US" smtClean="0">
                <a:solidFill>
                  <a:prstClr val="black">
                    <a:tint val="75000"/>
                  </a:prstClr>
                </a:solidFill>
              </a:rPr>
              <a:pPr/>
              <a:t>8/11/2018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44DE186-3112-4AB8-AF78-FDBC8ACE92CB}" type="slidenum">
              <a:rPr lang="en-US" smtClean="0">
                <a:solidFill>
                  <a:prstClr val="black">
                    <a:tint val="75000"/>
                  </a:prstClr>
                </a:solidFill>
              </a:rPr>
              <a:pPr/>
              <a:t>‹N›</a:t>
            </a:fld>
            <a:endParaRPr lang="en-US">
              <a:solidFill>
                <a:prstClr val="black">
                  <a:tint val="75000"/>
                </a:prstClr>
              </a:solidFill>
            </a:endParaRPr>
          </a:p>
        </p:txBody>
      </p:sp>
    </p:spTree>
    <p:extLst>
      <p:ext uri="{BB962C8B-B14F-4D97-AF65-F5344CB8AC3E}">
        <p14:creationId xmlns:p14="http://schemas.microsoft.com/office/powerpoint/2010/main" val="411585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87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0"/>
                </p:tgtEl>
              </p:cMediaNode>
            </p:video>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808037"/>
            <a:ext cx="6477000" cy="944563"/>
          </a:xfrm>
          <a:noFill/>
        </p:spPr>
        <p:txBody>
          <a:bodyPr vert="horz" lIns="91440" tIns="45720" rIns="91440" bIns="45720" rtlCol="0" anchor="ctr">
            <a:normAutofit/>
          </a:bodyPr>
          <a:lstStyle>
            <a:lvl1pPr>
              <a:defRPr lang="en-US">
                <a:ln>
                  <a:solidFill>
                    <a:schemeClr val="tx1">
                      <a:lumMod val="95000"/>
                      <a:lumOff val="5000"/>
                    </a:schemeClr>
                  </a:solidFill>
                </a:ln>
                <a:solidFill>
                  <a:schemeClr val="accent1">
                    <a:lumMod val="50000"/>
                  </a:schemeClr>
                </a:solidFill>
              </a:defRPr>
            </a:lvl1pPr>
          </a:lstStyle>
          <a:p>
            <a:pPr lvl="0"/>
            <a:r>
              <a:rPr lang="en-US" dirty="0"/>
              <a:t>Click to edit Master title style</a:t>
            </a:r>
          </a:p>
        </p:txBody>
      </p:sp>
      <p:sp>
        <p:nvSpPr>
          <p:cNvPr id="3" name="Content Placeholder 2"/>
          <p:cNvSpPr>
            <a:spLocks noGrp="1"/>
          </p:cNvSpPr>
          <p:nvPr>
            <p:ph sz="half" idx="1"/>
          </p:nvPr>
        </p:nvSpPr>
        <p:spPr>
          <a:xfrm>
            <a:off x="1524000" y="2032348"/>
            <a:ext cx="3048000" cy="4754563"/>
          </a:xfrm>
          <a:noFill/>
        </p:spPr>
        <p:txBody>
          <a:bodyPr/>
          <a:lstStyle>
            <a:lvl1pPr>
              <a:defRPr sz="2800">
                <a:solidFill>
                  <a:schemeClr val="bg1">
                    <a:lumMod val="95000"/>
                  </a:schemeClr>
                </a:solidFill>
              </a:defRPr>
            </a:lvl1pPr>
            <a:lvl2pPr>
              <a:defRPr sz="2400">
                <a:solidFill>
                  <a:schemeClr val="bg1">
                    <a:lumMod val="95000"/>
                  </a:schemeClr>
                </a:solidFill>
              </a:defRPr>
            </a:lvl2pPr>
            <a:lvl3pPr>
              <a:defRPr sz="2000">
                <a:solidFill>
                  <a:schemeClr val="bg1">
                    <a:lumMod val="95000"/>
                  </a:schemeClr>
                </a:solidFill>
              </a:defRPr>
            </a:lvl3pPr>
            <a:lvl4pPr>
              <a:defRPr sz="1800">
                <a:solidFill>
                  <a:schemeClr val="bg1">
                    <a:lumMod val="95000"/>
                  </a:schemeClr>
                </a:solidFill>
              </a:defRPr>
            </a:lvl4pPr>
            <a:lvl5pPr>
              <a:defRPr sz="1800">
                <a:solidFill>
                  <a:schemeClr val="bg1">
                    <a:lumMod val="95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2032348"/>
            <a:ext cx="3048000" cy="4754563"/>
          </a:xfrm>
          <a:noFill/>
        </p:spPr>
        <p:txBody>
          <a:bodyPr/>
          <a:lstStyle>
            <a:lvl1pPr>
              <a:defRPr sz="2800">
                <a:solidFill>
                  <a:schemeClr val="bg1">
                    <a:lumMod val="95000"/>
                  </a:schemeClr>
                </a:solidFill>
              </a:defRPr>
            </a:lvl1pPr>
            <a:lvl2pPr>
              <a:defRPr sz="2400">
                <a:solidFill>
                  <a:schemeClr val="bg1">
                    <a:lumMod val="95000"/>
                  </a:schemeClr>
                </a:solidFill>
              </a:defRPr>
            </a:lvl2pPr>
            <a:lvl3pPr>
              <a:defRPr sz="2000">
                <a:solidFill>
                  <a:schemeClr val="bg1">
                    <a:lumMod val="95000"/>
                  </a:schemeClr>
                </a:solidFill>
              </a:defRPr>
            </a:lvl3pPr>
            <a:lvl4pPr>
              <a:defRPr sz="1800">
                <a:solidFill>
                  <a:schemeClr val="bg1">
                    <a:lumMod val="95000"/>
                  </a:schemeClr>
                </a:solidFill>
              </a:defRPr>
            </a:lvl4pPr>
            <a:lvl5pPr>
              <a:defRPr sz="1800">
                <a:solidFill>
                  <a:schemeClr val="bg1">
                    <a:lumMod val="95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E26E2B09-917C-4CE8-84A4-CF423B837BAE}" type="datetime1">
              <a:rPr lang="en-US" smtClean="0">
                <a:solidFill>
                  <a:prstClr val="black">
                    <a:tint val="75000"/>
                  </a:prstClr>
                </a:solidFill>
              </a:rPr>
              <a:pPr/>
              <a:t>8/11/2018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44DE186-3112-4AB8-AF78-FDBC8ACE92CB}" type="slidenum">
              <a:rPr lang="en-US" smtClean="0">
                <a:solidFill>
                  <a:prstClr val="black">
                    <a:tint val="75000"/>
                  </a:prstClr>
                </a:solidFill>
              </a:rPr>
              <a:pPr/>
              <a:t>‹N›</a:t>
            </a:fld>
            <a:endParaRPr lang="en-US">
              <a:solidFill>
                <a:prstClr val="black">
                  <a:tint val="75000"/>
                </a:prstClr>
              </a:solidFill>
            </a:endParaRPr>
          </a:p>
        </p:txBody>
      </p:sp>
    </p:spTree>
    <p:extLst>
      <p:ext uri="{BB962C8B-B14F-4D97-AF65-F5344CB8AC3E}">
        <p14:creationId xmlns:p14="http://schemas.microsoft.com/office/powerpoint/2010/main" val="2789008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B10BA669-BA15-47AD-B7BE-BC1F2AB37069}" type="datetimeFigureOut">
              <a:rPr lang="en-US" smtClean="0"/>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 dello schema</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B10BA669-BA15-47AD-B7BE-BC1F2AB37069}" type="datetimeFigureOut">
              <a:rPr lang="en-US" smtClean="0"/>
              <a:t>8/11/2018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fld id="{B10BA669-BA15-47AD-B7BE-BC1F2AB37069}" type="datetimeFigureOut">
              <a:rPr lang="en-US" smtClean="0"/>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 dello schema</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fld id="{B10BA669-BA15-47AD-B7BE-BC1F2AB37069}" type="datetimeFigureOut">
              <a:rPr lang="en-US" smtClean="0"/>
              <a:t>8/11/2018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a:p>
        </p:txBody>
      </p:sp>
      <p:sp>
        <p:nvSpPr>
          <p:cNvPr id="3" name="Date Placeholder 2"/>
          <p:cNvSpPr>
            <a:spLocks noGrp="1"/>
          </p:cNvSpPr>
          <p:nvPr>
            <p:ph type="dt" sz="half" idx="10"/>
          </p:nvPr>
        </p:nvSpPr>
        <p:spPr/>
        <p:txBody>
          <a:bodyPr/>
          <a:lstStyle/>
          <a:p>
            <a:fld id="{B10BA669-BA15-47AD-B7BE-BC1F2AB37069}" type="datetimeFigureOut">
              <a:rPr lang="en-US" smtClean="0"/>
              <a:t>8/11/2018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0BA669-BA15-47AD-B7BE-BC1F2AB37069}" type="datetimeFigureOut">
              <a:rPr lang="en-US" smtClean="0"/>
              <a:t>8/11/2018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 dello schema</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B10BA669-BA15-47AD-B7BE-BC1F2AB37069}" type="datetimeFigureOut">
              <a:rPr lang="en-US" smtClean="0"/>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 dello schema</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B10BA669-BA15-47AD-B7BE-BC1F2AB37069}" type="datetimeFigureOut">
              <a:rPr lang="en-US" smtClean="0"/>
              <a:t>8/11/2018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1F52E6-5E40-468E-A94A-7C0441B8DEAF}" type="slidenum">
              <a:rPr lang="en-US" smtClean="0"/>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457200" y="1600201"/>
            <a:ext cx="8229600" cy="4114800"/>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BA669-BA15-47AD-B7BE-BC1F2AB37069}" type="datetimeFigureOut">
              <a:rPr lang="en-US" smtClean="0"/>
              <a:t>8/11/2018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F52E6-5E40-468E-A94A-7C0441B8DEAF}" type="slidenum">
              <a:rPr lang="en-US" smtClean="0"/>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bg2">
              <a:lumMod val="2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2">
              <a:lumMod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2">
              <a:lumMod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2">
              <a:lumMod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2">
              <a:lumMod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2">
              <a:lumMod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lumMod val="25000"/>
              </a:schemeClr>
            </a:gs>
            <a:gs pos="50000">
              <a:schemeClr val="bg2">
                <a:lumMod val="75000"/>
              </a:schemeClr>
            </a:gs>
            <a:gs pos="100000">
              <a:schemeClr val="bg2">
                <a:lumMod val="90000"/>
              </a:schemeClr>
            </a:gs>
          </a:gsLst>
          <a:lin ang="5400000" scaled="0"/>
        </a:gra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2" name="Picture 1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89" y="609600"/>
            <a:ext cx="9144000" cy="6858000"/>
          </a:xfrm>
          <a:prstGeom prst="rect">
            <a:avLst/>
          </a:prstGeom>
        </p:spPr>
      </p:pic>
      <p:sp>
        <p:nvSpPr>
          <p:cNvPr id="14" name="Rectangle 13"/>
          <p:cNvSpPr/>
          <p:nvPr userDrawn="1"/>
        </p:nvSpPr>
        <p:spPr>
          <a:xfrm>
            <a:off x="-76200" y="990600"/>
            <a:ext cx="9296400" cy="609600"/>
          </a:xfrm>
          <a:prstGeom prst="rect">
            <a:avLst/>
          </a:prstGeom>
          <a:solidFill>
            <a:schemeClr val="bg1">
              <a:lumMod val="9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76200" y="808037"/>
            <a:ext cx="6477000" cy="944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81000" y="2286001"/>
            <a:ext cx="64770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877B57-B008-4CE5-8338-37E128D97E12}" type="datetime1">
              <a:rPr lang="en-US" smtClean="0"/>
              <a:t>8/11/2018</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DE186-3112-4AB8-AF78-FDBC8ACE92CB}" type="slidenum">
              <a:rPr lang="en-US" smtClean="0"/>
              <a:t>‹N›</a:t>
            </a:fld>
            <a:endParaRPr lang="en-US"/>
          </a:p>
        </p:txBody>
      </p:sp>
    </p:spTree>
    <p:extLst>
      <p:ext uri="{BB962C8B-B14F-4D97-AF65-F5344CB8AC3E}">
        <p14:creationId xmlns:p14="http://schemas.microsoft.com/office/powerpoint/2010/main" val="41947802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l" defTabSz="914400" rtl="0" eaLnBrk="1" latinLnBrk="0" hangingPunct="1">
        <a:spcBef>
          <a:spcPct val="0"/>
        </a:spcBef>
        <a:buNone/>
        <a:defRPr sz="3600" kern="1200">
          <a:ln>
            <a:solidFill>
              <a:schemeClr val="tx1">
                <a:lumMod val="95000"/>
                <a:lumOff val="5000"/>
              </a:schemeClr>
            </a:solidFill>
          </a:ln>
          <a:solidFill>
            <a:schemeClr val="accent1">
              <a:lumMod val="50000"/>
            </a:schemeClr>
          </a:solidFill>
          <a:latin typeface="+mj-lt"/>
          <a:ea typeface="+mj-ea"/>
          <a:cs typeface="+mj-cs"/>
        </a:defRPr>
      </a:lvl1pPr>
    </p:titleStyle>
    <p:bodyStyle>
      <a:lvl1pPr marL="0" indent="0" algn="l" defTabSz="914400" rtl="0" eaLnBrk="1" latinLnBrk="0" hangingPunct="1">
        <a:spcBef>
          <a:spcPct val="20000"/>
        </a:spcBef>
        <a:buFontTx/>
        <a:buNone/>
        <a:defRPr sz="3200" kern="1200">
          <a:solidFill>
            <a:schemeClr val="bg1">
              <a:lumMod val="95000"/>
            </a:schemeClr>
          </a:solidFill>
          <a:latin typeface="+mn-lt"/>
          <a:ea typeface="+mn-ea"/>
          <a:cs typeface="+mn-cs"/>
        </a:defRPr>
      </a:lvl1pPr>
      <a:lvl2pPr marL="0" indent="0" algn="l" defTabSz="914400" rtl="0" eaLnBrk="1" latinLnBrk="0" hangingPunct="1">
        <a:spcBef>
          <a:spcPct val="20000"/>
        </a:spcBef>
        <a:buFontTx/>
        <a:buNone/>
        <a:defRPr sz="2800" kern="1200">
          <a:solidFill>
            <a:schemeClr val="bg1">
              <a:lumMod val="95000"/>
            </a:schemeClr>
          </a:solidFill>
          <a:latin typeface="+mn-lt"/>
          <a:ea typeface="+mn-ea"/>
          <a:cs typeface="+mn-cs"/>
        </a:defRPr>
      </a:lvl2pPr>
      <a:lvl3pPr marL="0" indent="0" algn="l" defTabSz="914400" rtl="0" eaLnBrk="1" latinLnBrk="0" hangingPunct="1">
        <a:spcBef>
          <a:spcPct val="20000"/>
        </a:spcBef>
        <a:buFontTx/>
        <a:buNone/>
        <a:defRPr sz="2400" kern="1200">
          <a:solidFill>
            <a:schemeClr val="bg1">
              <a:lumMod val="95000"/>
            </a:schemeClr>
          </a:solidFill>
          <a:latin typeface="+mn-lt"/>
          <a:ea typeface="+mn-ea"/>
          <a:cs typeface="+mn-cs"/>
        </a:defRPr>
      </a:lvl3pPr>
      <a:lvl4pPr marL="0" indent="0" algn="l" defTabSz="914400" rtl="0" eaLnBrk="1" latinLnBrk="0" hangingPunct="1">
        <a:spcBef>
          <a:spcPct val="20000"/>
        </a:spcBef>
        <a:buFontTx/>
        <a:buNone/>
        <a:defRPr sz="2000" kern="1200">
          <a:solidFill>
            <a:schemeClr val="bg1">
              <a:lumMod val="95000"/>
            </a:schemeClr>
          </a:solidFill>
          <a:latin typeface="+mn-lt"/>
          <a:ea typeface="+mn-ea"/>
          <a:cs typeface="+mn-cs"/>
        </a:defRPr>
      </a:lvl4pPr>
      <a:lvl5pPr marL="0" indent="0" algn="l" defTabSz="914400" rtl="0" eaLnBrk="1" latinLnBrk="0" hangingPunct="1">
        <a:spcBef>
          <a:spcPct val="20000"/>
        </a:spcBef>
        <a:buFontTx/>
        <a:buNone/>
        <a:defRPr sz="2000" kern="1200">
          <a:solidFill>
            <a:schemeClr val="bg1">
              <a:lumMod val="9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5.png"/><Relationship Id="rId4" Type="http://schemas.openxmlformats.org/officeDocument/2006/relationships/image" Target="../media/image13.gif"/></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5.png"/><Relationship Id="rId4" Type="http://schemas.openxmlformats.org/officeDocument/2006/relationships/image" Target="../media/image13.gif"/></Relationships>
</file>

<file path=ppt/slides/_rels/slide2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6.gif"/><Relationship Id="rId13" Type="http://schemas.openxmlformats.org/officeDocument/2006/relationships/image" Target="../media/image15.png"/><Relationship Id="rId3" Type="http://schemas.openxmlformats.org/officeDocument/2006/relationships/slideLayout" Target="../slideLayouts/slideLayout12.xml"/><Relationship Id="rId7" Type="http://schemas.openxmlformats.org/officeDocument/2006/relationships/image" Target="../media/image35.gif"/><Relationship Id="rId12" Type="http://schemas.openxmlformats.org/officeDocument/2006/relationships/image" Target="../media/image39.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4.png"/><Relationship Id="rId11" Type="http://schemas.openxmlformats.org/officeDocument/2006/relationships/image" Target="../media/image38.gif"/><Relationship Id="rId5" Type="http://schemas.openxmlformats.org/officeDocument/2006/relationships/hyperlink" Target="http://www.giochiecolori.it/" TargetMode="External"/><Relationship Id="rId10" Type="http://schemas.openxmlformats.org/officeDocument/2006/relationships/image" Target="../media/image37.gif"/><Relationship Id="rId4" Type="http://schemas.openxmlformats.org/officeDocument/2006/relationships/notesSlide" Target="../notesSlides/notesSlide8.xml"/><Relationship Id="rId9" Type="http://schemas.openxmlformats.org/officeDocument/2006/relationships/image" Target="../media/image33.gif"/></Relationships>
</file>

<file path=ppt/slides/_rels/slide23.xml.rels><?xml version="1.0" encoding="UTF-8" standalone="yes"?>
<Relationships xmlns="http://schemas.openxmlformats.org/package/2006/relationships"><Relationship Id="rId8" Type="http://schemas.openxmlformats.org/officeDocument/2006/relationships/audio" Target="../media/audio2.wav"/><Relationship Id="rId13" Type="http://schemas.openxmlformats.org/officeDocument/2006/relationships/image" Target="../media/image43.jpg"/><Relationship Id="rId3" Type="http://schemas.openxmlformats.org/officeDocument/2006/relationships/slideLayout" Target="../slideLayouts/slideLayout13.xml"/><Relationship Id="rId7" Type="http://schemas.openxmlformats.org/officeDocument/2006/relationships/slide" Target="slide29.xml"/><Relationship Id="rId12" Type="http://schemas.openxmlformats.org/officeDocument/2006/relationships/audio" Target="../media/audio4.wav"/><Relationship Id="rId17" Type="http://schemas.openxmlformats.org/officeDocument/2006/relationships/image" Target="../media/image15.png"/><Relationship Id="rId2" Type="http://schemas.openxmlformats.org/officeDocument/2006/relationships/audio" Target="../media/media6.m4a"/><Relationship Id="rId16" Type="http://schemas.openxmlformats.org/officeDocument/2006/relationships/image" Target="../media/image44.JPG"/><Relationship Id="rId1" Type="http://schemas.microsoft.com/office/2007/relationships/media" Target="../media/media6.m4a"/><Relationship Id="rId6" Type="http://schemas.openxmlformats.org/officeDocument/2006/relationships/image" Target="../media/image40.png"/><Relationship Id="rId11" Type="http://schemas.openxmlformats.org/officeDocument/2006/relationships/image" Target="../media/image42.png"/><Relationship Id="rId5" Type="http://schemas.openxmlformats.org/officeDocument/2006/relationships/audio" Target="../media/audio1.wav"/><Relationship Id="rId15" Type="http://schemas.openxmlformats.org/officeDocument/2006/relationships/audio" Target="../media/audio5.wav"/><Relationship Id="rId10" Type="http://schemas.openxmlformats.org/officeDocument/2006/relationships/audio" Target="../media/audio3.wav"/><Relationship Id="rId4" Type="http://schemas.openxmlformats.org/officeDocument/2006/relationships/slide" Target="slide5.xml"/><Relationship Id="rId9" Type="http://schemas.openxmlformats.org/officeDocument/2006/relationships/image" Target="../media/image41.jpeg"/><Relationship Id="rId1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image" Target="../media/image49.jpg"/><Relationship Id="rId18" Type="http://schemas.openxmlformats.org/officeDocument/2006/relationships/slide" Target="slide25.xml"/><Relationship Id="rId26" Type="http://schemas.openxmlformats.org/officeDocument/2006/relationships/slide" Target="slide30.xml"/><Relationship Id="rId3" Type="http://schemas.openxmlformats.org/officeDocument/2006/relationships/image" Target="../media/image45.png"/><Relationship Id="rId21" Type="http://schemas.openxmlformats.org/officeDocument/2006/relationships/image" Target="../media/image53.jpeg"/><Relationship Id="rId7" Type="http://schemas.openxmlformats.org/officeDocument/2006/relationships/image" Target="../media/image46.jpeg"/><Relationship Id="rId12" Type="http://schemas.openxmlformats.org/officeDocument/2006/relationships/slide" Target="slide26.xml"/><Relationship Id="rId17" Type="http://schemas.openxmlformats.org/officeDocument/2006/relationships/image" Target="../media/image51.jpeg"/><Relationship Id="rId25" Type="http://schemas.openxmlformats.org/officeDocument/2006/relationships/image" Target="../media/image55.jpg"/><Relationship Id="rId2" Type="http://schemas.openxmlformats.org/officeDocument/2006/relationships/image" Target="../media/image2.png"/><Relationship Id="rId16" Type="http://schemas.openxmlformats.org/officeDocument/2006/relationships/slide" Target="slide28.xml"/><Relationship Id="rId20" Type="http://schemas.openxmlformats.org/officeDocument/2006/relationships/slide" Target="slide14.xml"/><Relationship Id="rId29" Type="http://schemas.openxmlformats.org/officeDocument/2006/relationships/image" Target="../media/image57.jpeg"/><Relationship Id="rId1" Type="http://schemas.openxmlformats.org/officeDocument/2006/relationships/slideLayout" Target="../slideLayouts/slideLayout14.xml"/><Relationship Id="rId6" Type="http://schemas.openxmlformats.org/officeDocument/2006/relationships/audio" Target="../media/audio6.wav"/><Relationship Id="rId11" Type="http://schemas.openxmlformats.org/officeDocument/2006/relationships/image" Target="../media/image48.jpg"/><Relationship Id="rId24" Type="http://schemas.openxmlformats.org/officeDocument/2006/relationships/slide" Target="slide17.xml"/><Relationship Id="rId5" Type="http://schemas.openxmlformats.org/officeDocument/2006/relationships/slide" Target="slide7.xml"/><Relationship Id="rId15" Type="http://schemas.openxmlformats.org/officeDocument/2006/relationships/image" Target="../media/image50.jpeg"/><Relationship Id="rId23" Type="http://schemas.openxmlformats.org/officeDocument/2006/relationships/image" Target="../media/image54.jpeg"/><Relationship Id="rId28" Type="http://schemas.openxmlformats.org/officeDocument/2006/relationships/slide" Target="slide18.xml"/><Relationship Id="rId10" Type="http://schemas.openxmlformats.org/officeDocument/2006/relationships/slide" Target="slide9.xml"/><Relationship Id="rId19" Type="http://schemas.openxmlformats.org/officeDocument/2006/relationships/image" Target="../media/image52.jpeg"/><Relationship Id="rId4" Type="http://schemas.openxmlformats.org/officeDocument/2006/relationships/slide" Target="slide23.xml"/><Relationship Id="rId9" Type="http://schemas.openxmlformats.org/officeDocument/2006/relationships/image" Target="../media/image47.jpg"/><Relationship Id="rId14" Type="http://schemas.openxmlformats.org/officeDocument/2006/relationships/slide" Target="slide27.xml"/><Relationship Id="rId22" Type="http://schemas.openxmlformats.org/officeDocument/2006/relationships/slide" Target="slide29.xml"/><Relationship Id="rId27" Type="http://schemas.openxmlformats.org/officeDocument/2006/relationships/image" Target="../media/image56.jpg"/><Relationship Id="rId30"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5.png"/><Relationship Id="rId4" Type="http://schemas.openxmlformats.org/officeDocument/2006/relationships/image" Target="../media/image13.gif"/></Relationships>
</file>

<file path=ppt/slides/_rels/slide26.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audio" Target="../media/audio3.wav"/><Relationship Id="rId18" Type="http://schemas.openxmlformats.org/officeDocument/2006/relationships/hyperlink" Target="https://it.wikipedia.org/wiki/Storia_del_cinema" TargetMode="External"/><Relationship Id="rId3" Type="http://schemas.openxmlformats.org/officeDocument/2006/relationships/slideLayout" Target="../slideLayouts/slideLayout14.xml"/><Relationship Id="rId21" Type="http://schemas.openxmlformats.org/officeDocument/2006/relationships/image" Target="../media/image62.png"/><Relationship Id="rId7" Type="http://schemas.openxmlformats.org/officeDocument/2006/relationships/slide" Target="slide23.xml"/><Relationship Id="rId12" Type="http://schemas.openxmlformats.org/officeDocument/2006/relationships/image" Target="../media/image58.png"/><Relationship Id="rId17" Type="http://schemas.openxmlformats.org/officeDocument/2006/relationships/hyperlink" Target="https://it.wikipedia.org/wiki/Retina" TargetMode="External"/><Relationship Id="rId2" Type="http://schemas.openxmlformats.org/officeDocument/2006/relationships/video" Target="../media/media7.mp4"/><Relationship Id="rId16" Type="http://schemas.openxmlformats.org/officeDocument/2006/relationships/hyperlink" Target="https://it.wikipedia.org/wiki/Persistenza_della_visione" TargetMode="External"/><Relationship Id="rId20" Type="http://schemas.openxmlformats.org/officeDocument/2006/relationships/image" Target="../media/image61.gif"/><Relationship Id="rId1" Type="http://schemas.microsoft.com/office/2007/relationships/media" Target="../media/media7.mp4"/><Relationship Id="rId6" Type="http://schemas.openxmlformats.org/officeDocument/2006/relationships/image" Target="../media/image45.png"/><Relationship Id="rId11" Type="http://schemas.openxmlformats.org/officeDocument/2006/relationships/image" Target="../media/image39.png"/><Relationship Id="rId5" Type="http://schemas.openxmlformats.org/officeDocument/2006/relationships/image" Target="../media/image2.png"/><Relationship Id="rId15" Type="http://schemas.openxmlformats.org/officeDocument/2006/relationships/image" Target="../media/image60.png"/><Relationship Id="rId10" Type="http://schemas.openxmlformats.org/officeDocument/2006/relationships/image" Target="../media/image59.png"/><Relationship Id="rId19" Type="http://schemas.openxmlformats.org/officeDocument/2006/relationships/hyperlink" Target="https://it.wikipedia.org/wiki/Animazione" TargetMode="External"/><Relationship Id="rId4" Type="http://schemas.openxmlformats.org/officeDocument/2006/relationships/notesSlide" Target="../notesSlides/notesSlide9.xml"/><Relationship Id="rId9" Type="http://schemas.openxmlformats.org/officeDocument/2006/relationships/audio" Target="../media/audio1.wav"/><Relationship Id="rId14" Type="http://schemas.openxmlformats.org/officeDocument/2006/relationships/hyperlink" Target="http://www.maestrospeciale.it/storiadelcinema/video/taumatropio.mp4" TargetMode="External"/><Relationship Id="rId22" Type="http://schemas.openxmlformats.org/officeDocument/2006/relationships/image" Target="../media/image63.gif"/></Relationships>
</file>

<file path=ppt/slides/_rels/slide27.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0.png"/><Relationship Id="rId3" Type="http://schemas.openxmlformats.org/officeDocument/2006/relationships/image" Target="../media/image2.png"/><Relationship Id="rId7" Type="http://schemas.openxmlformats.org/officeDocument/2006/relationships/audio" Target="../media/audio1.wav"/><Relationship Id="rId12" Type="http://schemas.openxmlformats.org/officeDocument/2006/relationships/hyperlink" Target="http://www.maestrospeciale.it/storiadelcinema/video/cineografo.mp4"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slide" Target="slide21.xml"/><Relationship Id="rId11" Type="http://schemas.openxmlformats.org/officeDocument/2006/relationships/audio" Target="../media/audio3.wav"/><Relationship Id="rId5" Type="http://schemas.openxmlformats.org/officeDocument/2006/relationships/slide" Target="slide23.xml"/><Relationship Id="rId15" Type="http://schemas.openxmlformats.org/officeDocument/2006/relationships/image" Target="../media/image65.jpg"/><Relationship Id="rId10" Type="http://schemas.openxmlformats.org/officeDocument/2006/relationships/image" Target="../media/image58.png"/><Relationship Id="rId4" Type="http://schemas.openxmlformats.org/officeDocument/2006/relationships/image" Target="../media/image45.png"/><Relationship Id="rId9" Type="http://schemas.openxmlformats.org/officeDocument/2006/relationships/image" Target="../media/image39.png"/><Relationship Id="rId14" Type="http://schemas.openxmlformats.org/officeDocument/2006/relationships/image" Target="../media/image64.gif"/></Relationships>
</file>

<file path=ppt/slides/_rels/slide28.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audio" Target="../media/audio3.wav"/><Relationship Id="rId18" Type="http://schemas.openxmlformats.org/officeDocument/2006/relationships/image" Target="../media/image69.png"/><Relationship Id="rId3" Type="http://schemas.openxmlformats.org/officeDocument/2006/relationships/slideLayout" Target="../slideLayouts/slideLayout14.xml"/><Relationship Id="rId7" Type="http://schemas.openxmlformats.org/officeDocument/2006/relationships/slide" Target="slide23.xml"/><Relationship Id="rId12" Type="http://schemas.openxmlformats.org/officeDocument/2006/relationships/image" Target="../media/image58.png"/><Relationship Id="rId17" Type="http://schemas.openxmlformats.org/officeDocument/2006/relationships/image" Target="../media/image68.jpg"/><Relationship Id="rId2" Type="http://schemas.openxmlformats.org/officeDocument/2006/relationships/video" Target="../media/media8.mp4"/><Relationship Id="rId16" Type="http://schemas.openxmlformats.org/officeDocument/2006/relationships/image" Target="../media/image67.gif"/><Relationship Id="rId20" Type="http://schemas.openxmlformats.org/officeDocument/2006/relationships/image" Target="../media/image71.gif"/><Relationship Id="rId1" Type="http://schemas.microsoft.com/office/2007/relationships/media" Target="../media/media8.mp4"/><Relationship Id="rId6" Type="http://schemas.openxmlformats.org/officeDocument/2006/relationships/image" Target="../media/image45.png"/><Relationship Id="rId11" Type="http://schemas.openxmlformats.org/officeDocument/2006/relationships/image" Target="../media/image39.png"/><Relationship Id="rId5" Type="http://schemas.openxmlformats.org/officeDocument/2006/relationships/image" Target="../media/image2.png"/><Relationship Id="rId15" Type="http://schemas.openxmlformats.org/officeDocument/2006/relationships/image" Target="../media/image66.png"/><Relationship Id="rId10" Type="http://schemas.openxmlformats.org/officeDocument/2006/relationships/image" Target="../media/image59.png"/><Relationship Id="rId19" Type="http://schemas.openxmlformats.org/officeDocument/2006/relationships/image" Target="../media/image70.gif"/><Relationship Id="rId4" Type="http://schemas.openxmlformats.org/officeDocument/2006/relationships/notesSlide" Target="../notesSlides/notesSlide11.xml"/><Relationship Id="rId9" Type="http://schemas.openxmlformats.org/officeDocument/2006/relationships/audio" Target="../media/audio1.wav"/><Relationship Id="rId14" Type="http://schemas.openxmlformats.org/officeDocument/2006/relationships/hyperlink" Target="http://www.maestrospeciale.it/storiadelcinema/video/fenachistoscopio.mp4" TargetMode="Externa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8.gif"/><Relationship Id="rId4" Type="http://schemas.openxmlformats.org/officeDocument/2006/relationships/image" Target="../media/image77.gif"/></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jpg"/><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hyperlink" Target="http://www.giochiecolori.it/" TargetMode="External"/><Relationship Id="rId7" Type="http://schemas.openxmlformats.org/officeDocument/2006/relationships/hyperlink" Target="http://www.sas.bg.it/sas/schede-approfondimento-film-proiettati-per-le-scuol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cinemascuola.lombardiaspettacolo.com/" TargetMode="External"/><Relationship Id="rId5" Type="http://schemas.openxmlformats.org/officeDocument/2006/relationships/hyperlink" Target="http://www.magiadellaluce.com/index.html" TargetMode="External"/><Relationship Id="rId4" Type="http://schemas.openxmlformats.org/officeDocument/2006/relationships/hyperlink" Target="https://www.cinescuola.it/"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g"/><Relationship Id="rId4" Type="http://schemas.openxmlformats.org/officeDocument/2006/relationships/image" Target="../media/image87.jp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5" Type="http://schemas.openxmlformats.org/officeDocument/2006/relationships/image" Target="../media/image90.png"/><Relationship Id="rId4" Type="http://schemas.openxmlformats.org/officeDocument/2006/relationships/notesSlide" Target="../notesSlides/notesSlide20.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media" Target="../media/media4.m4a"/><Relationship Id="rId7" Type="http://schemas.openxmlformats.org/officeDocument/2006/relationships/image" Target="../media/image1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4.png"/><Relationship Id="rId5" Type="http://schemas.openxmlformats.org/officeDocument/2006/relationships/slideLayout" Target="../slideLayouts/slideLayout2.xml"/><Relationship Id="rId4" Type="http://schemas.openxmlformats.org/officeDocument/2006/relationships/audio" Target="../media/media4.m4a"/></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magine che contiene testo&#10;&#10;Descrizione generata con affidabilità molto elevata">
            <a:extLst>
              <a:ext uri="{FF2B5EF4-FFF2-40B4-BE49-F238E27FC236}">
                <a16:creationId xmlns:a16="http://schemas.microsoft.com/office/drawing/2014/main" id="{6AEC2265-C540-4178-A051-FC1CCB023D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1400"/>
            <a:ext cx="9144000" cy="7029400"/>
          </a:xfrm>
          <a:prstGeom prst="rect">
            <a:avLst/>
          </a:prstGeom>
        </p:spPr>
      </p:pic>
    </p:spTree>
    <p:extLst>
      <p:ext uri="{BB962C8B-B14F-4D97-AF65-F5344CB8AC3E}">
        <p14:creationId xmlns:p14="http://schemas.microsoft.com/office/powerpoint/2010/main" val="3737920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83E07008-E9AE-4F81-9B5A-DA3182A64802}"/>
              </a:ext>
            </a:extLst>
          </p:cNvPr>
          <p:cNvSpPr txBox="1"/>
          <p:nvPr/>
        </p:nvSpPr>
        <p:spPr>
          <a:xfrm>
            <a:off x="2129204" y="835513"/>
            <a:ext cx="9036496" cy="646331"/>
          </a:xfrm>
          <a:prstGeom prst="rect">
            <a:avLst/>
          </a:prstGeom>
          <a:noFill/>
        </p:spPr>
        <p:txBody>
          <a:bodyPr wrap="square" rtlCol="0">
            <a:spAutoFit/>
          </a:bodyPr>
          <a:lstStyle/>
          <a:p>
            <a:pPr algn="ctr"/>
            <a:r>
              <a:rPr lang="it-IT">
                <a:solidFill>
                  <a:srgbClr val="EA4F3D"/>
                </a:solidFill>
              </a:rPr>
              <a:t>PRIMA DELLA VISIONE DEL FILM</a:t>
            </a:r>
            <a:r>
              <a:rPr lang="it-IT"/>
              <a:t>:</a:t>
            </a:r>
            <a:br>
              <a:rPr lang="it-IT"/>
            </a:br>
            <a:r>
              <a:rPr lang="it-IT" b="1">
                <a:solidFill>
                  <a:srgbClr val="002060"/>
                </a:solidFill>
              </a:rPr>
              <a:t>«OSSERVIAMO LA LOCANDINA»</a:t>
            </a:r>
          </a:p>
        </p:txBody>
      </p:sp>
      <p:sp>
        <p:nvSpPr>
          <p:cNvPr id="8" name="CasellaDiTesto 7">
            <a:extLst>
              <a:ext uri="{FF2B5EF4-FFF2-40B4-BE49-F238E27FC236}">
                <a16:creationId xmlns:a16="http://schemas.microsoft.com/office/drawing/2014/main" id="{06ACB2DE-8F2B-40E3-AA31-F87548F2A7AA}"/>
              </a:ext>
            </a:extLst>
          </p:cNvPr>
          <p:cNvSpPr txBox="1"/>
          <p:nvPr/>
        </p:nvSpPr>
        <p:spPr>
          <a:xfrm>
            <a:off x="4386784" y="1663918"/>
            <a:ext cx="4728964" cy="4801314"/>
          </a:xfrm>
          <a:prstGeom prst="rect">
            <a:avLst/>
          </a:prstGeom>
          <a:noFill/>
        </p:spPr>
        <p:txBody>
          <a:bodyPr wrap="square" rtlCol="0">
            <a:spAutoFit/>
          </a:bodyPr>
          <a:lstStyle/>
          <a:p>
            <a:pPr algn="ctr"/>
            <a:r>
              <a:rPr lang="it-IT"/>
              <a:t>Quali informazioni possiamo trarne?</a:t>
            </a:r>
          </a:p>
          <a:p>
            <a:pPr algn="ctr"/>
            <a:r>
              <a:rPr lang="it-IT" b="1">
                <a:solidFill>
                  <a:srgbClr val="EA4F3D"/>
                </a:solidFill>
              </a:rPr>
              <a:t>COMPLETIAMO LA SCHEDA OPERATIVA.</a:t>
            </a:r>
          </a:p>
          <a:p>
            <a:pPr algn="ctr"/>
            <a:endParaRPr lang="it-IT" b="1">
              <a:solidFill>
                <a:srgbClr val="EA4F3D"/>
              </a:solidFill>
            </a:endParaRPr>
          </a:p>
          <a:p>
            <a:pPr algn="ctr"/>
            <a:r>
              <a:rPr lang="it-IT" b="1">
                <a:solidFill>
                  <a:srgbClr val="EA4F3D"/>
                </a:solidFill>
              </a:rPr>
              <a:t> </a:t>
            </a:r>
            <a:r>
              <a:rPr lang="it-IT" b="1"/>
              <a:t>Che cos’è una «locandina?»</a:t>
            </a:r>
            <a:br>
              <a:rPr lang="it-IT" b="1"/>
            </a:br>
            <a:r>
              <a:rPr lang="it-IT" b="1"/>
              <a:t>. Quale potrebbe essere la sua funzione?</a:t>
            </a:r>
          </a:p>
          <a:p>
            <a:r>
              <a:rPr lang="it-IT" b="1"/>
              <a:t>. Chi potrebbero essere i protagonisti del film?</a:t>
            </a:r>
          </a:p>
          <a:p>
            <a:r>
              <a:rPr lang="it-IT" b="1"/>
              <a:t>. Quale potrebbe essere l’argomento trattato?</a:t>
            </a:r>
          </a:p>
          <a:p>
            <a:r>
              <a:rPr lang="it-IT" b="1"/>
              <a:t>. Di che genere potrebbe essere il film?</a:t>
            </a:r>
            <a:br>
              <a:rPr lang="it-IT" b="1"/>
            </a:br>
            <a:r>
              <a:rPr lang="it-IT" b="1"/>
              <a:t>. Quali sensazioni ti trasmettono i colori usati?</a:t>
            </a:r>
          </a:p>
          <a:p>
            <a:r>
              <a:rPr lang="it-IT" b="1"/>
              <a:t>Ecc…</a:t>
            </a:r>
          </a:p>
          <a:p>
            <a:pPr algn="ctr"/>
            <a:r>
              <a:rPr lang="it-IT" b="1">
                <a:solidFill>
                  <a:srgbClr val="EA4F3D"/>
                </a:solidFill>
              </a:rPr>
              <a:t>CONFRONTIAMO POI LE OPINIONI</a:t>
            </a:r>
          </a:p>
          <a:p>
            <a:pPr algn="ctr"/>
            <a:r>
              <a:rPr lang="it-IT" b="1">
                <a:solidFill>
                  <a:srgbClr val="EA4F3D"/>
                </a:solidFill>
              </a:rPr>
              <a:t> COI COMPAGNI.</a:t>
            </a:r>
          </a:p>
          <a:p>
            <a:endParaRPr lang="it-IT" b="1">
              <a:solidFill>
                <a:srgbClr val="EA4F3D"/>
              </a:solidFill>
            </a:endParaRPr>
          </a:p>
          <a:p>
            <a:br>
              <a:rPr lang="it-IT"/>
            </a:br>
            <a:br>
              <a:rPr lang="it-IT"/>
            </a:br>
            <a:br>
              <a:rPr lang="it-IT"/>
            </a:br>
            <a:r>
              <a:rPr lang="it-IT"/>
              <a:t> </a:t>
            </a:r>
          </a:p>
        </p:txBody>
      </p:sp>
      <p:pic>
        <p:nvPicPr>
          <p:cNvPr id="3" name="Immagine 2" descr="Immagine che contiene testo, quotidiano, screenshot&#10;&#10;Descrizione generata con affidabilità molto elevata">
            <a:extLst>
              <a:ext uri="{FF2B5EF4-FFF2-40B4-BE49-F238E27FC236}">
                <a16:creationId xmlns:a16="http://schemas.microsoft.com/office/drawing/2014/main" id="{DC9F27D2-5B9B-4943-90AC-5F97B93649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301" y="428265"/>
            <a:ext cx="4244483" cy="6001469"/>
          </a:xfrm>
          <a:prstGeom prst="rect">
            <a:avLst/>
          </a:prstGeom>
        </p:spPr>
      </p:pic>
      <p:pic>
        <p:nvPicPr>
          <p:cNvPr id="14" name="Immagine 13" descr="Immagine che contiene screenshot&#10;&#10;Descrizione generata con affidabilità molto elevata">
            <a:extLst>
              <a:ext uri="{FF2B5EF4-FFF2-40B4-BE49-F238E27FC236}">
                <a16:creationId xmlns:a16="http://schemas.microsoft.com/office/drawing/2014/main" id="{E8365C42-817B-4B6F-AD26-EC553FB92B80}"/>
              </a:ext>
            </a:extLst>
          </p:cNvPr>
          <p:cNvPicPr>
            <a:picLocks noChangeAspect="1"/>
          </p:cNvPicPr>
          <p:nvPr/>
        </p:nvPicPr>
        <p:blipFill>
          <a:blip r:embed="rId4">
            <a:clrChange>
              <a:clrFrom>
                <a:srgbClr val="E1DEBF"/>
              </a:clrFrom>
              <a:clrTo>
                <a:srgbClr val="E1DEBF">
                  <a:alpha val="0"/>
                </a:srgbClr>
              </a:clrTo>
            </a:clrChange>
            <a:extLst>
              <a:ext uri="{28A0092B-C50C-407E-A947-70E740481C1C}">
                <a14:useLocalDpi xmlns:a14="http://schemas.microsoft.com/office/drawing/2010/main" val="0"/>
              </a:ext>
            </a:extLst>
          </a:blip>
          <a:stretch>
            <a:fillRect/>
          </a:stretch>
        </p:blipFill>
        <p:spPr>
          <a:xfrm>
            <a:off x="4139952" y="189227"/>
            <a:ext cx="5384871" cy="1047750"/>
          </a:xfrm>
          <a:prstGeom prst="rect">
            <a:avLst/>
          </a:prstGeom>
        </p:spPr>
      </p:pic>
    </p:spTree>
    <p:extLst>
      <p:ext uri="{BB962C8B-B14F-4D97-AF65-F5344CB8AC3E}">
        <p14:creationId xmlns:p14="http://schemas.microsoft.com/office/powerpoint/2010/main" val="354103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771800" y="548680"/>
            <a:ext cx="5068311" cy="769441"/>
          </a:xfrm>
          <a:prstGeom prst="rect">
            <a:avLst/>
          </a:prstGeom>
          <a:noFill/>
        </p:spPr>
        <p:txBody>
          <a:bodyPr wrap="none" rtlCol="0">
            <a:spAutoFit/>
          </a:bodyPr>
          <a:lstStyle/>
          <a:p>
            <a:r>
              <a:rPr lang="en-US" sz="4400" b="1">
                <a:solidFill>
                  <a:schemeClr val="bg2">
                    <a:lumMod val="90000"/>
                  </a:schemeClr>
                </a:solidFill>
              </a:rPr>
              <a:t>GUARDIAMO IL FILM</a:t>
            </a:r>
            <a:endParaRPr lang="en-US" sz="4400" b="1" dirty="0">
              <a:solidFill>
                <a:schemeClr val="bg2">
                  <a:lumMod val="90000"/>
                </a:schemeClr>
              </a:solidFill>
            </a:endParaRPr>
          </a:p>
        </p:txBody>
      </p:sp>
      <p:sp>
        <p:nvSpPr>
          <p:cNvPr id="5" name="TextBox 5">
            <a:extLst>
              <a:ext uri="{FF2B5EF4-FFF2-40B4-BE49-F238E27FC236}">
                <a16:creationId xmlns:a16="http://schemas.microsoft.com/office/drawing/2014/main" id="{F074B33B-FC19-40C2-9D99-B86096D70B2D}"/>
              </a:ext>
            </a:extLst>
          </p:cNvPr>
          <p:cNvSpPr txBox="1"/>
          <p:nvPr/>
        </p:nvSpPr>
        <p:spPr>
          <a:xfrm>
            <a:off x="4283968" y="44624"/>
            <a:ext cx="3901774" cy="769441"/>
          </a:xfrm>
          <a:prstGeom prst="rect">
            <a:avLst/>
          </a:prstGeom>
          <a:noFill/>
        </p:spPr>
        <p:txBody>
          <a:bodyPr wrap="none" rtlCol="0">
            <a:spAutoFit/>
          </a:bodyPr>
          <a:lstStyle/>
          <a:p>
            <a:r>
              <a:rPr lang="en-US" sz="4400" b="1">
                <a:solidFill>
                  <a:srgbClr val="EA4F3D"/>
                </a:solidFill>
              </a:rPr>
              <a:t>SECONDO STEP:</a:t>
            </a:r>
            <a:endParaRPr lang="en-US" sz="4400" b="1" dirty="0">
              <a:solidFill>
                <a:srgbClr val="EA4F3D"/>
              </a:solidFill>
            </a:endParaRPr>
          </a:p>
        </p:txBody>
      </p:sp>
    </p:spTree>
    <p:extLst>
      <p:ext uri="{BB962C8B-B14F-4D97-AF65-F5344CB8AC3E}">
        <p14:creationId xmlns:p14="http://schemas.microsoft.com/office/powerpoint/2010/main" val="4240679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579591" y="620688"/>
            <a:ext cx="6506718" cy="584775"/>
          </a:xfrm>
          <a:prstGeom prst="rect">
            <a:avLst/>
          </a:prstGeom>
          <a:noFill/>
        </p:spPr>
        <p:txBody>
          <a:bodyPr wrap="none" rtlCol="0">
            <a:spAutoFit/>
          </a:bodyPr>
          <a:lstStyle/>
          <a:p>
            <a:r>
              <a:rPr lang="en-US" sz="3200" b="1">
                <a:solidFill>
                  <a:schemeClr val="bg2">
                    <a:lumMod val="90000"/>
                  </a:schemeClr>
                </a:solidFill>
              </a:rPr>
              <a:t>REALIZZIAMO LA “SCHEDA DEL FILM”</a:t>
            </a:r>
            <a:endParaRPr lang="en-US" sz="3200" b="1" dirty="0">
              <a:solidFill>
                <a:schemeClr val="bg2">
                  <a:lumMod val="90000"/>
                </a:schemeClr>
              </a:solidFill>
            </a:endParaRPr>
          </a:p>
        </p:txBody>
      </p:sp>
      <p:sp>
        <p:nvSpPr>
          <p:cNvPr id="5" name="TextBox 5">
            <a:extLst>
              <a:ext uri="{FF2B5EF4-FFF2-40B4-BE49-F238E27FC236}">
                <a16:creationId xmlns:a16="http://schemas.microsoft.com/office/drawing/2014/main" id="{F074B33B-FC19-40C2-9D99-B86096D70B2D}"/>
              </a:ext>
            </a:extLst>
          </p:cNvPr>
          <p:cNvSpPr txBox="1"/>
          <p:nvPr/>
        </p:nvSpPr>
        <p:spPr>
          <a:xfrm>
            <a:off x="4283968" y="44624"/>
            <a:ext cx="3097964" cy="769441"/>
          </a:xfrm>
          <a:prstGeom prst="rect">
            <a:avLst/>
          </a:prstGeom>
          <a:noFill/>
        </p:spPr>
        <p:txBody>
          <a:bodyPr wrap="none" rtlCol="0">
            <a:spAutoFit/>
          </a:bodyPr>
          <a:lstStyle/>
          <a:p>
            <a:r>
              <a:rPr lang="en-US" sz="4400" b="1">
                <a:solidFill>
                  <a:srgbClr val="EA4F3D"/>
                </a:solidFill>
              </a:rPr>
              <a:t>TERZO STEP:</a:t>
            </a:r>
            <a:endParaRPr lang="en-US" sz="4400" b="1" dirty="0">
              <a:solidFill>
                <a:srgbClr val="EA4F3D"/>
              </a:solidFill>
            </a:endParaRPr>
          </a:p>
        </p:txBody>
      </p:sp>
    </p:spTree>
    <p:extLst>
      <p:ext uri="{BB962C8B-B14F-4D97-AF65-F5344CB8AC3E}">
        <p14:creationId xmlns:p14="http://schemas.microsoft.com/office/powerpoint/2010/main" val="24858199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83E07008-E9AE-4F81-9B5A-DA3182A64802}"/>
              </a:ext>
            </a:extLst>
          </p:cNvPr>
          <p:cNvSpPr txBox="1"/>
          <p:nvPr/>
        </p:nvSpPr>
        <p:spPr>
          <a:xfrm>
            <a:off x="2514029" y="1512341"/>
            <a:ext cx="9036496" cy="646331"/>
          </a:xfrm>
          <a:prstGeom prst="rect">
            <a:avLst/>
          </a:prstGeom>
          <a:noFill/>
        </p:spPr>
        <p:txBody>
          <a:bodyPr wrap="square" rtlCol="0">
            <a:spAutoFit/>
          </a:bodyPr>
          <a:lstStyle/>
          <a:p>
            <a:pPr algn="ctr"/>
            <a:br>
              <a:rPr lang="it-IT"/>
            </a:br>
            <a:r>
              <a:rPr lang="it-IT" b="1">
                <a:solidFill>
                  <a:srgbClr val="002060"/>
                </a:solidFill>
              </a:rPr>
              <a:t>«REALIZZIAMO LA SCHEDA DEL FILM»</a:t>
            </a:r>
          </a:p>
        </p:txBody>
      </p:sp>
      <p:sp>
        <p:nvSpPr>
          <p:cNvPr id="8" name="CasellaDiTesto 7">
            <a:extLst>
              <a:ext uri="{FF2B5EF4-FFF2-40B4-BE49-F238E27FC236}">
                <a16:creationId xmlns:a16="http://schemas.microsoft.com/office/drawing/2014/main" id="{06ACB2DE-8F2B-40E3-AA31-F87548F2A7AA}"/>
              </a:ext>
            </a:extLst>
          </p:cNvPr>
          <p:cNvSpPr txBox="1"/>
          <p:nvPr/>
        </p:nvSpPr>
        <p:spPr>
          <a:xfrm>
            <a:off x="4667795" y="2636912"/>
            <a:ext cx="4728964" cy="3416320"/>
          </a:xfrm>
          <a:prstGeom prst="rect">
            <a:avLst/>
          </a:prstGeom>
          <a:noFill/>
        </p:spPr>
        <p:txBody>
          <a:bodyPr wrap="square" rtlCol="0">
            <a:spAutoFit/>
          </a:bodyPr>
          <a:lstStyle/>
          <a:p>
            <a:pPr algn="ctr"/>
            <a:r>
              <a:rPr lang="it-IT"/>
              <a:t>Lavoriamo a coppie o in piccoli gruppi:</a:t>
            </a:r>
          </a:p>
          <a:p>
            <a:pPr algn="ctr"/>
            <a:r>
              <a:rPr lang="it-IT" b="1">
                <a:solidFill>
                  <a:srgbClr val="EA4F3D"/>
                </a:solidFill>
              </a:rPr>
              <a:t>RICERCHIAMO LE INFORMAZIONI SUL FILM.</a:t>
            </a:r>
          </a:p>
          <a:p>
            <a:pPr algn="ctr"/>
            <a:endParaRPr lang="it-IT" b="1">
              <a:solidFill>
                <a:srgbClr val="EA4F3D"/>
              </a:solidFill>
            </a:endParaRPr>
          </a:p>
          <a:p>
            <a:pPr algn="ctr"/>
            <a:r>
              <a:rPr lang="it-IT" b="1">
                <a:solidFill>
                  <a:srgbClr val="EA4F3D"/>
                </a:solidFill>
              </a:rPr>
              <a:t> </a:t>
            </a:r>
            <a:r>
              <a:rPr lang="it-IT" b="1"/>
              <a:t>Che cos’è una «scheda del film?»</a:t>
            </a:r>
            <a:br>
              <a:rPr lang="it-IT" b="1"/>
            </a:br>
            <a:r>
              <a:rPr lang="it-IT" b="1"/>
              <a:t>. Quali dati possono essere inseriti?</a:t>
            </a:r>
          </a:p>
          <a:p>
            <a:r>
              <a:rPr lang="it-IT" b="1"/>
              <a:t> </a:t>
            </a:r>
          </a:p>
          <a:p>
            <a:pPr algn="ctr"/>
            <a:r>
              <a:rPr lang="it-IT" b="1">
                <a:solidFill>
                  <a:srgbClr val="EA4F3D"/>
                </a:solidFill>
              </a:rPr>
              <a:t>REALIZZIAMO INSIEME LA SCHEDA E COMMENTIAMOLA.</a:t>
            </a:r>
          </a:p>
          <a:p>
            <a:br>
              <a:rPr lang="it-IT"/>
            </a:br>
            <a:br>
              <a:rPr lang="it-IT"/>
            </a:br>
            <a:br>
              <a:rPr lang="it-IT"/>
            </a:br>
            <a:r>
              <a:rPr lang="it-IT"/>
              <a:t> </a:t>
            </a:r>
          </a:p>
        </p:txBody>
      </p:sp>
      <p:pic>
        <p:nvPicPr>
          <p:cNvPr id="10" name="Immagine 9" descr="Immagine che contiene testo&#10;&#10;Descrizione generata con affidabilità molto elevata">
            <a:extLst>
              <a:ext uri="{FF2B5EF4-FFF2-40B4-BE49-F238E27FC236}">
                <a16:creationId xmlns:a16="http://schemas.microsoft.com/office/drawing/2014/main" id="{D1D79CE4-1E9A-4B9E-9398-10A686C703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47" y="115779"/>
            <a:ext cx="4768337" cy="6742221"/>
          </a:xfrm>
          <a:prstGeom prst="rect">
            <a:avLst/>
          </a:prstGeom>
        </p:spPr>
      </p:pic>
      <p:pic>
        <p:nvPicPr>
          <p:cNvPr id="4" name="Immagine 3" descr="Immagine che contiene screenshot&#10;&#10;Descrizione generata con affidabilità molto elevata">
            <a:extLst>
              <a:ext uri="{FF2B5EF4-FFF2-40B4-BE49-F238E27FC236}">
                <a16:creationId xmlns:a16="http://schemas.microsoft.com/office/drawing/2014/main" id="{9EE4B5CC-D41D-4835-A269-09DB5729AFF5}"/>
              </a:ext>
            </a:extLst>
          </p:cNvPr>
          <p:cNvPicPr>
            <a:picLocks noChangeAspect="1"/>
          </p:cNvPicPr>
          <p:nvPr/>
        </p:nvPicPr>
        <p:blipFill>
          <a:blip r:embed="rId4">
            <a:clrChange>
              <a:clrFrom>
                <a:srgbClr val="FFFFFF"/>
              </a:clrFrom>
              <a:clrTo>
                <a:srgbClr val="FFFFFF">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4920554" y="683653"/>
            <a:ext cx="4223446" cy="869181"/>
          </a:xfrm>
          <a:prstGeom prst="rect">
            <a:avLst/>
          </a:prstGeom>
        </p:spPr>
      </p:pic>
    </p:spTree>
    <p:extLst>
      <p:ext uri="{BB962C8B-B14F-4D97-AF65-F5344CB8AC3E}">
        <p14:creationId xmlns:p14="http://schemas.microsoft.com/office/powerpoint/2010/main" val="110010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579591" y="620688"/>
            <a:ext cx="5624425" cy="584775"/>
          </a:xfrm>
          <a:prstGeom prst="rect">
            <a:avLst/>
          </a:prstGeom>
          <a:noFill/>
        </p:spPr>
        <p:txBody>
          <a:bodyPr wrap="none" rtlCol="0">
            <a:spAutoFit/>
          </a:bodyPr>
          <a:lstStyle/>
          <a:p>
            <a:r>
              <a:rPr lang="en-US" sz="3200" b="1">
                <a:solidFill>
                  <a:schemeClr val="bg2">
                    <a:lumMod val="90000"/>
                  </a:schemeClr>
                </a:solidFill>
              </a:rPr>
              <a:t>ANALISI DEL FILM E RIFLESSIONI</a:t>
            </a:r>
            <a:endParaRPr lang="en-US" sz="3200" b="1" dirty="0">
              <a:solidFill>
                <a:schemeClr val="bg2">
                  <a:lumMod val="90000"/>
                </a:schemeClr>
              </a:solidFill>
            </a:endParaRPr>
          </a:p>
        </p:txBody>
      </p:sp>
      <p:sp>
        <p:nvSpPr>
          <p:cNvPr id="5" name="TextBox 5">
            <a:extLst>
              <a:ext uri="{FF2B5EF4-FFF2-40B4-BE49-F238E27FC236}">
                <a16:creationId xmlns:a16="http://schemas.microsoft.com/office/drawing/2014/main" id="{F074B33B-FC19-40C2-9D99-B86096D70B2D}"/>
              </a:ext>
            </a:extLst>
          </p:cNvPr>
          <p:cNvSpPr txBox="1"/>
          <p:nvPr/>
        </p:nvSpPr>
        <p:spPr>
          <a:xfrm>
            <a:off x="4283968" y="44624"/>
            <a:ext cx="3621889" cy="769441"/>
          </a:xfrm>
          <a:prstGeom prst="rect">
            <a:avLst/>
          </a:prstGeom>
          <a:noFill/>
        </p:spPr>
        <p:txBody>
          <a:bodyPr wrap="none" rtlCol="0">
            <a:spAutoFit/>
          </a:bodyPr>
          <a:lstStyle/>
          <a:p>
            <a:r>
              <a:rPr lang="en-US" sz="4400" b="1">
                <a:solidFill>
                  <a:srgbClr val="EA4F3D"/>
                </a:solidFill>
              </a:rPr>
              <a:t>QUARTO STEP:</a:t>
            </a:r>
            <a:endParaRPr lang="en-US" sz="4400" b="1" dirty="0">
              <a:solidFill>
                <a:srgbClr val="EA4F3D"/>
              </a:solidFill>
            </a:endParaRPr>
          </a:p>
        </p:txBody>
      </p:sp>
    </p:spTree>
    <p:extLst>
      <p:ext uri="{BB962C8B-B14F-4D97-AF65-F5344CB8AC3E}">
        <p14:creationId xmlns:p14="http://schemas.microsoft.com/office/powerpoint/2010/main" val="1020771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83E07008-E9AE-4F81-9B5A-DA3182A64802}"/>
              </a:ext>
            </a:extLst>
          </p:cNvPr>
          <p:cNvSpPr txBox="1"/>
          <p:nvPr/>
        </p:nvSpPr>
        <p:spPr>
          <a:xfrm>
            <a:off x="1273978" y="1114687"/>
            <a:ext cx="9036496" cy="646331"/>
          </a:xfrm>
          <a:prstGeom prst="rect">
            <a:avLst/>
          </a:prstGeom>
          <a:noFill/>
        </p:spPr>
        <p:txBody>
          <a:bodyPr wrap="square" rtlCol="0">
            <a:spAutoFit/>
          </a:bodyPr>
          <a:lstStyle/>
          <a:p>
            <a:pPr algn="ctr"/>
            <a:br>
              <a:rPr lang="it-IT"/>
            </a:br>
            <a:r>
              <a:rPr lang="it-IT" b="1">
                <a:solidFill>
                  <a:srgbClr val="002060"/>
                </a:solidFill>
              </a:rPr>
              <a:t>«RIFLESSIONI SUL FILM»</a:t>
            </a:r>
          </a:p>
        </p:txBody>
      </p:sp>
      <p:grpSp>
        <p:nvGrpSpPr>
          <p:cNvPr id="6" name="Gruppo 5">
            <a:extLst>
              <a:ext uri="{FF2B5EF4-FFF2-40B4-BE49-F238E27FC236}">
                <a16:creationId xmlns:a16="http://schemas.microsoft.com/office/drawing/2014/main" id="{BB8E7575-7B17-4B64-A4F1-AD7DB6C89AB9}"/>
              </a:ext>
            </a:extLst>
          </p:cNvPr>
          <p:cNvGrpSpPr/>
          <p:nvPr/>
        </p:nvGrpSpPr>
        <p:grpSpPr>
          <a:xfrm>
            <a:off x="695867" y="154013"/>
            <a:ext cx="7943856" cy="1572094"/>
            <a:chOff x="0" y="0"/>
            <a:chExt cx="8568779" cy="1987402"/>
          </a:xfrm>
        </p:grpSpPr>
        <p:sp>
          <p:nvSpPr>
            <p:cNvPr id="9" name="Figura a mano libera: forma 8">
              <a:extLst>
                <a:ext uri="{FF2B5EF4-FFF2-40B4-BE49-F238E27FC236}">
                  <a16:creationId xmlns:a16="http://schemas.microsoft.com/office/drawing/2014/main" id="{E15B4329-C425-4CA3-8898-0B30677F9854}"/>
                </a:ext>
              </a:extLst>
            </p:cNvPr>
            <p:cNvSpPr/>
            <p:nvPr/>
          </p:nvSpPr>
          <p:spPr>
            <a:xfrm>
              <a:off x="0" y="0"/>
              <a:ext cx="670504" cy="1196827"/>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3176" tIns="279457" rIns="3174" bIns="279456" numCol="1" spcCol="1270" anchor="ctr" anchorCtr="0">
              <a:noAutofit/>
            </a:bodyPr>
            <a:lstStyle/>
            <a:p>
              <a:pPr algn="ctr">
                <a:lnSpc>
                  <a:spcPct val="90000"/>
                </a:lnSpc>
                <a:spcAft>
                  <a:spcPts val="505"/>
                </a:spcAft>
              </a:pPr>
              <a:r>
                <a:rPr lang="it-IT" sz="1200" b="1" kern="1200">
                  <a:solidFill>
                    <a:srgbClr val="000000"/>
                  </a:solidFill>
                  <a:effectLst/>
                  <a:ea typeface="Times New Roman" panose="02020603050405020304" pitchFamily="18" charset="0"/>
                  <a:cs typeface="Times New Roman" panose="02020603050405020304" pitchFamily="18" charset="0"/>
                </a:rPr>
                <a:t>LINGUA ITALIANA</a:t>
              </a:r>
              <a:endParaRPr lang="it-IT" sz="1200">
                <a:effectLst/>
                <a:latin typeface="Times New Roman" panose="02020603050405020304" pitchFamily="18" charset="0"/>
                <a:ea typeface="Times New Roman" panose="02020603050405020304" pitchFamily="18" charset="0"/>
              </a:endParaRPr>
            </a:p>
          </p:txBody>
        </p:sp>
        <p:sp>
          <p:nvSpPr>
            <p:cNvPr id="11" name="Figura a mano libera: forma 10">
              <a:extLst>
                <a:ext uri="{FF2B5EF4-FFF2-40B4-BE49-F238E27FC236}">
                  <a16:creationId xmlns:a16="http://schemas.microsoft.com/office/drawing/2014/main" id="{30F64E1B-0ED8-401A-98DB-333E821A8A39}"/>
                </a:ext>
              </a:extLst>
            </p:cNvPr>
            <p:cNvSpPr/>
            <p:nvPr/>
          </p:nvSpPr>
          <p:spPr>
            <a:xfrm>
              <a:off x="666750" y="19050"/>
              <a:ext cx="7892504" cy="777938"/>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8" numCol="1" spcCol="1270" anchor="ctr" anchorCtr="0">
              <a:noAutofit/>
            </a:bodyPr>
            <a:lstStyle/>
            <a:p>
              <a:pPr marL="742950" lvl="1" indent="-285750">
                <a:lnSpc>
                  <a:spcPct val="90000"/>
                </a:lnSpc>
                <a:spcAft>
                  <a:spcPts val="0"/>
                </a:spcAft>
                <a:buFont typeface="Times New Roman" panose="02020603050405020304" pitchFamily="18" charset="0"/>
                <a:buChar char="•"/>
                <a:tabLst>
                  <a:tab pos="914400" algn="l"/>
                </a:tabLst>
              </a:pPr>
              <a:r>
                <a:rPr lang="it-IT" sz="1800" kern="1200">
                  <a:solidFill>
                    <a:srgbClr val="000000"/>
                  </a:solidFill>
                  <a:effectLst/>
                  <a:ea typeface="Times New Roman" panose="02020603050405020304" pitchFamily="18" charset="0"/>
                  <a:cs typeface="Times New Roman" panose="02020603050405020304" pitchFamily="18" charset="0"/>
                </a:rPr>
                <a:t>IL TESTO UMORISTICO</a:t>
              </a:r>
              <a:endParaRPr lang="it-IT" sz="1200">
                <a:effectLst/>
                <a:latin typeface="Times New Roman" panose="02020603050405020304" pitchFamily="18" charset="0"/>
                <a:ea typeface="Times New Roman" panose="02020603050405020304" pitchFamily="18" charset="0"/>
              </a:endParaRPr>
            </a:p>
          </p:txBody>
        </p:sp>
        <p:sp>
          <p:nvSpPr>
            <p:cNvPr id="12" name="Figura a mano libera: forma 11">
              <a:extLst>
                <a:ext uri="{FF2B5EF4-FFF2-40B4-BE49-F238E27FC236}">
                  <a16:creationId xmlns:a16="http://schemas.microsoft.com/office/drawing/2014/main" id="{8AF366A3-51C9-46B5-B6E9-68B83D2226EC}"/>
                </a:ext>
              </a:extLst>
            </p:cNvPr>
            <p:cNvSpPr/>
            <p:nvPr/>
          </p:nvSpPr>
          <p:spPr>
            <a:xfrm>
              <a:off x="0" y="790575"/>
              <a:ext cx="670504" cy="1196827"/>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9933876"/>
                <a:satOff val="39811"/>
                <a:lumOff val="8628"/>
                <a:alphaOff val="0"/>
              </a:schemeClr>
            </a:lnRef>
            <a:fillRef idx="1">
              <a:schemeClr val="accent5">
                <a:hueOff val="-9933876"/>
                <a:satOff val="39811"/>
                <a:lumOff val="8628"/>
                <a:alphaOff val="0"/>
              </a:schemeClr>
            </a:fillRef>
            <a:effectRef idx="2">
              <a:schemeClr val="accent5">
                <a:hueOff val="-9933876"/>
                <a:satOff val="39811"/>
                <a:lumOff val="8628"/>
                <a:alphaOff val="0"/>
              </a:schemeClr>
            </a:effectRef>
            <a:fontRef idx="minor">
              <a:schemeClr val="lt1"/>
            </a:fontRef>
          </p:style>
          <p:txBody>
            <a:bodyPr spcFirstLastPara="0" vert="horz" wrap="square" lIns="3176" tIns="279457" rIns="3174" bIns="279456" numCol="1" spcCol="1270" anchor="ctr" anchorCtr="0">
              <a:noAutofit/>
            </a:bodyPr>
            <a:lstStyle/>
            <a:p>
              <a:pPr algn="ctr">
                <a:lnSpc>
                  <a:spcPct val="90000"/>
                </a:lnSpc>
                <a:spcAft>
                  <a:spcPts val="590"/>
                </a:spcAft>
              </a:pPr>
              <a:r>
                <a:rPr lang="it-IT" sz="1400" b="1" kern="1200">
                  <a:solidFill>
                    <a:srgbClr val="000000"/>
                  </a:solidFill>
                  <a:effectLst/>
                  <a:ea typeface="Times New Roman" panose="02020603050405020304" pitchFamily="18" charset="0"/>
                  <a:cs typeface="Times New Roman" panose="02020603050405020304" pitchFamily="18" charset="0"/>
                </a:rPr>
                <a:t>STORIA</a:t>
              </a:r>
              <a:endParaRPr lang="it-IT" sz="1200">
                <a:effectLst/>
                <a:latin typeface="Times New Roman" panose="02020603050405020304" pitchFamily="18" charset="0"/>
                <a:ea typeface="Times New Roman" panose="02020603050405020304" pitchFamily="18" charset="0"/>
              </a:endParaRPr>
            </a:p>
          </p:txBody>
        </p:sp>
        <p:sp>
          <p:nvSpPr>
            <p:cNvPr id="13" name="Figura a mano libera: forma 12">
              <a:extLst>
                <a:ext uri="{FF2B5EF4-FFF2-40B4-BE49-F238E27FC236}">
                  <a16:creationId xmlns:a16="http://schemas.microsoft.com/office/drawing/2014/main" id="{DD67900D-51CA-4197-A73F-093E99CAF1E3}"/>
                </a:ext>
              </a:extLst>
            </p:cNvPr>
            <p:cNvSpPr/>
            <p:nvPr/>
          </p:nvSpPr>
          <p:spPr>
            <a:xfrm>
              <a:off x="676275" y="790575"/>
              <a:ext cx="7892504" cy="777939"/>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9933876"/>
                <a:satOff val="39811"/>
                <a:lumOff val="862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9" numCol="1" spcCol="1270" anchor="ctr" anchorCtr="0">
              <a:noAutofit/>
            </a:bodyPr>
            <a:lstStyle/>
            <a:p>
              <a:pPr marL="742950" lvl="1" indent="-285750">
                <a:lnSpc>
                  <a:spcPct val="90000"/>
                </a:lnSpc>
                <a:spcAft>
                  <a:spcPts val="0"/>
                </a:spcAft>
                <a:buFont typeface="Times New Roman" panose="02020603050405020304" pitchFamily="18" charset="0"/>
                <a:buChar char="•"/>
                <a:tabLst>
                  <a:tab pos="914400" algn="l"/>
                </a:tabLst>
              </a:pPr>
              <a:r>
                <a:rPr lang="it-IT" sz="1800" kern="1200">
                  <a:solidFill>
                    <a:srgbClr val="000000"/>
                  </a:solidFill>
                  <a:effectLst/>
                  <a:ea typeface="Times New Roman" panose="02020603050405020304" pitchFamily="18" charset="0"/>
                  <a:cs typeface="Times New Roman" panose="02020603050405020304" pitchFamily="18" charset="0"/>
                </a:rPr>
                <a:t>SUPERAMENTO STEREOTIPI E PREGIUDIZI SOCIALI E CULTURALI </a:t>
              </a:r>
              <a:br>
                <a:rPr lang="it-IT" sz="1800" kern="1200">
                  <a:solidFill>
                    <a:srgbClr val="000000"/>
                  </a:solidFill>
                  <a:effectLst/>
                  <a:ea typeface="Times New Roman" panose="02020603050405020304" pitchFamily="18" charset="0"/>
                  <a:cs typeface="Times New Roman" panose="02020603050405020304" pitchFamily="18" charset="0"/>
                </a:rPr>
              </a:br>
              <a:r>
                <a:rPr lang="it-IT" sz="1800" kern="1200">
                  <a:solidFill>
                    <a:srgbClr val="000000"/>
                  </a:solidFill>
                  <a:effectLst/>
                  <a:ea typeface="Times New Roman" panose="02020603050405020304" pitchFamily="18" charset="0"/>
                  <a:cs typeface="Times New Roman" panose="02020603050405020304" pitchFamily="18" charset="0"/>
                </a:rPr>
                <a:t>(competenze civiche e sociali)</a:t>
              </a:r>
              <a:endParaRPr lang="it-IT" sz="1200">
                <a:effectLst/>
                <a:latin typeface="Times New Roman" panose="02020603050405020304" pitchFamily="18" charset="0"/>
                <a:ea typeface="Times New Roman" panose="02020603050405020304" pitchFamily="18" charset="0"/>
              </a:endParaRPr>
            </a:p>
          </p:txBody>
        </p:sp>
      </p:grpSp>
      <p:pic>
        <p:nvPicPr>
          <p:cNvPr id="18" name="Immagine 17" descr="Immagine che contiene screenshot&#10;&#10;Descrizione generata con affidabilità molto elevata">
            <a:extLst>
              <a:ext uri="{FF2B5EF4-FFF2-40B4-BE49-F238E27FC236}">
                <a16:creationId xmlns:a16="http://schemas.microsoft.com/office/drawing/2014/main" id="{19EC6D58-C865-45DC-87AD-4A95E9CA1A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03300">
            <a:off x="1518283" y="1806307"/>
            <a:ext cx="2919450" cy="4130787"/>
          </a:xfrm>
          <a:prstGeom prst="rect">
            <a:avLst/>
          </a:prstGeom>
          <a:ln>
            <a:solidFill>
              <a:schemeClr val="tx1"/>
            </a:solidFill>
          </a:ln>
        </p:spPr>
      </p:pic>
      <p:pic>
        <p:nvPicPr>
          <p:cNvPr id="16" name="Immagine 15" descr="Immagine che contiene screenshot&#10;&#10;Descrizione generata con affidabilità elevata">
            <a:extLst>
              <a:ext uri="{FF2B5EF4-FFF2-40B4-BE49-F238E27FC236}">
                <a16:creationId xmlns:a16="http://schemas.microsoft.com/office/drawing/2014/main" id="{F948689E-E83B-4212-8B2B-AD090E360C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658" y="1726107"/>
            <a:ext cx="3105743" cy="4394377"/>
          </a:xfrm>
          <a:prstGeom prst="rect">
            <a:avLst/>
          </a:prstGeom>
        </p:spPr>
      </p:pic>
      <p:sp>
        <p:nvSpPr>
          <p:cNvPr id="8" name="CasellaDiTesto 7">
            <a:extLst>
              <a:ext uri="{FF2B5EF4-FFF2-40B4-BE49-F238E27FC236}">
                <a16:creationId xmlns:a16="http://schemas.microsoft.com/office/drawing/2014/main" id="{06ACB2DE-8F2B-40E3-AA31-F87548F2A7AA}"/>
              </a:ext>
            </a:extLst>
          </p:cNvPr>
          <p:cNvSpPr txBox="1"/>
          <p:nvPr/>
        </p:nvSpPr>
        <p:spPr>
          <a:xfrm>
            <a:off x="3813163" y="2077303"/>
            <a:ext cx="4728964" cy="3539430"/>
          </a:xfrm>
          <a:prstGeom prst="rect">
            <a:avLst/>
          </a:prstGeom>
          <a:noFill/>
        </p:spPr>
        <p:txBody>
          <a:bodyPr wrap="square" rtlCol="0">
            <a:spAutoFit/>
          </a:bodyPr>
          <a:lstStyle/>
          <a:p>
            <a:pPr marL="285750" indent="-285750" algn="just">
              <a:buFont typeface="Arial" panose="020B0604020202020204" pitchFamily="34" charset="0"/>
              <a:buChar char="•"/>
            </a:pPr>
            <a:r>
              <a:rPr lang="it-IT" sz="1600" b="1" i="1"/>
              <a:t>Prima verifico se le informazioni ricavate dalla locandina sono state rispondenti, o meno, alle mie aspettative.</a:t>
            </a:r>
          </a:p>
          <a:p>
            <a:pPr marL="285750" indent="-285750" algn="just">
              <a:buFont typeface="Arial" panose="020B0604020202020204" pitchFamily="34" charset="0"/>
              <a:buChar char="•"/>
            </a:pPr>
            <a:r>
              <a:rPr lang="it-IT" sz="1600" b="1" i="1">
                <a:solidFill>
                  <a:srgbClr val="EA4F3D"/>
                </a:solidFill>
              </a:rPr>
              <a:t>Verifichiamo anche se le caratteristiche del film corrispondono a quelle della tipologia testuale affrontata e in che modo.</a:t>
            </a:r>
          </a:p>
          <a:p>
            <a:pPr marL="285750" indent="-285750" algn="just">
              <a:buFont typeface="Arial" panose="020B0604020202020204" pitchFamily="34" charset="0"/>
              <a:buChar char="•"/>
            </a:pPr>
            <a:endParaRPr lang="it-IT" sz="1600" b="1" i="1">
              <a:solidFill>
                <a:srgbClr val="EA4F3D"/>
              </a:solidFill>
            </a:endParaRPr>
          </a:p>
          <a:p>
            <a:pPr marL="285750" indent="-285750">
              <a:buFont typeface="Arial" panose="020B0604020202020204" pitchFamily="34" charset="0"/>
              <a:buChar char="•"/>
            </a:pPr>
            <a:r>
              <a:rPr lang="it-IT" sz="1400" b="1" i="1"/>
              <a:t>Le risposte poi date alla «Scheda di riflessione» saranno personalizzate e verteranno, ad esempio, sulle  caratteristiche dei protagonisti e loro identificazione personale, l’analisi delle scene salienti, l’osservazione di inquadrature e la disamina di scelte registiche per capire il messaggio da veicolare.</a:t>
            </a:r>
            <a:br>
              <a:rPr lang="it-IT" sz="1400" b="1" i="1"/>
            </a:br>
            <a:r>
              <a:rPr lang="it-IT" sz="1400" b="1" i="1"/>
              <a:t>Operiamo confronti, facciamo riflessioni, </a:t>
            </a:r>
            <a:br>
              <a:rPr lang="it-IT" sz="1400"/>
            </a:br>
            <a:r>
              <a:rPr lang="it-IT" sz="1400"/>
              <a:t> </a:t>
            </a:r>
          </a:p>
        </p:txBody>
      </p:sp>
    </p:spTree>
    <p:extLst>
      <p:ext uri="{BB962C8B-B14F-4D97-AF65-F5344CB8AC3E}">
        <p14:creationId xmlns:p14="http://schemas.microsoft.com/office/powerpoint/2010/main" val="15145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a:extLst>
              <a:ext uri="{FF2B5EF4-FFF2-40B4-BE49-F238E27FC236}">
                <a16:creationId xmlns:a16="http://schemas.microsoft.com/office/drawing/2014/main" id="{06ACB2DE-8F2B-40E3-AA31-F87548F2A7AA}"/>
              </a:ext>
            </a:extLst>
          </p:cNvPr>
          <p:cNvSpPr txBox="1"/>
          <p:nvPr/>
        </p:nvSpPr>
        <p:spPr>
          <a:xfrm>
            <a:off x="0" y="2132856"/>
            <a:ext cx="5079317" cy="5386090"/>
          </a:xfrm>
          <a:prstGeom prst="rect">
            <a:avLst/>
          </a:prstGeom>
          <a:noFill/>
        </p:spPr>
        <p:txBody>
          <a:bodyPr wrap="square" rtlCol="0">
            <a:spAutoFit/>
          </a:bodyPr>
          <a:lstStyle/>
          <a:p>
            <a:pPr marL="285750" indent="-285750" algn="just">
              <a:buFont typeface="Arial" panose="020B0604020202020204" pitchFamily="34" charset="0"/>
              <a:buChar char="•"/>
            </a:pPr>
            <a:r>
              <a:rPr lang="it-IT" sz="1600" b="1" i="1"/>
              <a:t>I FILMS VISTI IN QUESTI ULTIMI TRE ANNI DI PROGETTO, MI HANNO CONSENTITO DI TRATTARE, sempre in un’ottica multidisciplinare, anche altri temi.</a:t>
            </a:r>
            <a:br>
              <a:rPr lang="it-IT" sz="1600" b="1" i="1"/>
            </a:br>
            <a:r>
              <a:rPr lang="it-IT" sz="1600" b="1" i="1"/>
              <a:t>A titolo di esempio: </a:t>
            </a:r>
          </a:p>
          <a:p>
            <a:pPr marL="285750" indent="-285750" algn="just">
              <a:buFont typeface="Arial" panose="020B0604020202020204" pitchFamily="34" charset="0"/>
              <a:buChar char="•"/>
            </a:pPr>
            <a:endParaRPr lang="it-IT" sz="1600" b="1" i="1"/>
          </a:p>
          <a:p>
            <a:pPr marL="285750" indent="-285750" algn="just">
              <a:buFont typeface="Arial" panose="020B0604020202020204" pitchFamily="34" charset="0"/>
              <a:buChar char="•"/>
            </a:pPr>
            <a:r>
              <a:rPr lang="it-IT" sz="2400" b="1" i="1">
                <a:solidFill>
                  <a:srgbClr val="FF0000"/>
                </a:solidFill>
              </a:rPr>
              <a:t>BULLISMO E CYBERBULLISMO </a:t>
            </a:r>
            <a:r>
              <a:rPr lang="it-IT" sz="2400" b="1" i="1">
                <a:solidFill>
                  <a:srgbClr val="002060"/>
                </a:solidFill>
              </a:rPr>
              <a:t>«AMICI PER SEMPRE»</a:t>
            </a:r>
          </a:p>
          <a:p>
            <a:pPr marL="285750" indent="-285750" algn="just">
              <a:buFont typeface="Arial" panose="020B0604020202020204" pitchFamily="34" charset="0"/>
              <a:buChar char="•"/>
            </a:pPr>
            <a:r>
              <a:rPr lang="it-IT" sz="2400" b="1" i="1">
                <a:solidFill>
                  <a:srgbClr val="FF0000"/>
                </a:solidFill>
              </a:rPr>
              <a:t>SFRUTTAMENTO DEL LAVORO MINORILE </a:t>
            </a:r>
            <a:r>
              <a:rPr lang="it-IT" sz="2400" b="1" i="1">
                <a:solidFill>
                  <a:srgbClr val="002060"/>
                </a:solidFill>
              </a:rPr>
              <a:t>«IQBAL»</a:t>
            </a:r>
          </a:p>
          <a:p>
            <a:pPr marL="285750" indent="-285750" algn="just">
              <a:buFont typeface="Arial" panose="020B0604020202020204" pitchFamily="34" charset="0"/>
              <a:buChar char="•"/>
            </a:pPr>
            <a:r>
              <a:rPr lang="it-IT" sz="2400" b="1" i="1">
                <a:solidFill>
                  <a:srgbClr val="FF0000"/>
                </a:solidFill>
              </a:rPr>
              <a:t>AMICIZIA E PREGIUDIZI </a:t>
            </a:r>
            <a:r>
              <a:rPr lang="it-IT" sz="2400" b="1" i="1">
                <a:solidFill>
                  <a:srgbClr val="002060"/>
                </a:solidFill>
              </a:rPr>
              <a:t>(«BELLE E SEBASTIENE»</a:t>
            </a:r>
          </a:p>
          <a:p>
            <a:pPr marL="285750" indent="-285750" algn="just">
              <a:buFont typeface="Arial" panose="020B0604020202020204" pitchFamily="34" charset="0"/>
              <a:buChar char="•"/>
            </a:pPr>
            <a:r>
              <a:rPr lang="it-IT" sz="2400" b="1" i="1">
                <a:solidFill>
                  <a:srgbClr val="FF0000"/>
                </a:solidFill>
              </a:rPr>
              <a:t>SCUOLA E INTEGRAZIONE</a:t>
            </a:r>
            <a:r>
              <a:rPr lang="it-IT" sz="2400" b="1" i="1">
                <a:solidFill>
                  <a:srgbClr val="002060"/>
                </a:solidFill>
              </a:rPr>
              <a:t>(«Il desiderio di Winky»</a:t>
            </a:r>
          </a:p>
          <a:p>
            <a:pPr marL="285750" indent="-285750" algn="just">
              <a:buFont typeface="Arial" panose="020B0604020202020204" pitchFamily="34" charset="0"/>
              <a:buChar char="•"/>
            </a:pPr>
            <a:r>
              <a:rPr lang="it-IT" sz="2400" b="1" i="1">
                <a:solidFill>
                  <a:srgbClr val="002060"/>
                </a:solidFill>
              </a:rPr>
              <a:t>…</a:t>
            </a:r>
          </a:p>
          <a:p>
            <a:pPr marL="285750" indent="-285750" algn="just">
              <a:buFont typeface="Arial" panose="020B0604020202020204" pitchFamily="34" charset="0"/>
              <a:buChar char="•"/>
            </a:pPr>
            <a:endParaRPr lang="it-IT" sz="2400" b="1" i="1">
              <a:solidFill>
                <a:srgbClr val="002060"/>
              </a:solidFill>
            </a:endParaRPr>
          </a:p>
          <a:p>
            <a:pPr marL="285750" indent="-285750" algn="just">
              <a:buFont typeface="Arial" panose="020B0604020202020204" pitchFamily="34" charset="0"/>
              <a:buChar char="•"/>
            </a:pPr>
            <a:endParaRPr lang="it-IT" sz="2400" b="1" i="1">
              <a:solidFill>
                <a:srgbClr val="002060"/>
              </a:solidFill>
            </a:endParaRPr>
          </a:p>
        </p:txBody>
      </p:sp>
      <p:pic>
        <p:nvPicPr>
          <p:cNvPr id="3" name="Immagine 2">
            <a:extLst>
              <a:ext uri="{FF2B5EF4-FFF2-40B4-BE49-F238E27FC236}">
                <a16:creationId xmlns:a16="http://schemas.microsoft.com/office/drawing/2014/main" id="{861142B8-11C7-49BB-BC8D-6EEF80BC7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0"/>
            <a:ext cx="3895136" cy="2789230"/>
          </a:xfrm>
          <a:prstGeom prst="rect">
            <a:avLst/>
          </a:prstGeom>
        </p:spPr>
      </p:pic>
      <p:pic>
        <p:nvPicPr>
          <p:cNvPr id="5" name="Immagine 4" descr="Immagine che contiene screenshot, testo&#10;&#10;Descrizione generata con affidabilità elevata">
            <a:extLst>
              <a:ext uri="{FF2B5EF4-FFF2-40B4-BE49-F238E27FC236}">
                <a16:creationId xmlns:a16="http://schemas.microsoft.com/office/drawing/2014/main" id="{5BCC2CD7-DCFB-40AA-AADD-33F4BA07A1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9317" y="144016"/>
            <a:ext cx="2323274" cy="3284984"/>
          </a:xfrm>
          <a:prstGeom prst="rect">
            <a:avLst/>
          </a:prstGeom>
        </p:spPr>
      </p:pic>
      <p:pic>
        <p:nvPicPr>
          <p:cNvPr id="14" name="Immagine 13" descr="Immagine che contiene testo&#10;&#10;Descrizione generata con affidabilità molto elevata">
            <a:extLst>
              <a:ext uri="{FF2B5EF4-FFF2-40B4-BE49-F238E27FC236}">
                <a16:creationId xmlns:a16="http://schemas.microsoft.com/office/drawing/2014/main" id="{5B77138A-D69F-4673-A36E-3E4569E0920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13135">
            <a:off x="6518107" y="179301"/>
            <a:ext cx="2323274" cy="3284985"/>
          </a:xfrm>
          <a:prstGeom prst="rect">
            <a:avLst/>
          </a:prstGeom>
        </p:spPr>
      </p:pic>
      <p:pic>
        <p:nvPicPr>
          <p:cNvPr id="20" name="Immagine 19" descr="Immagine che contiene screenshot, testo&#10;&#10;Descrizione generata con affidabilità molto elevata">
            <a:extLst>
              <a:ext uri="{FF2B5EF4-FFF2-40B4-BE49-F238E27FC236}">
                <a16:creationId xmlns:a16="http://schemas.microsoft.com/office/drawing/2014/main" id="{494D0E4C-81CC-487A-B7AF-4E085B5C8D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1185" y="1347614"/>
            <a:ext cx="2323274" cy="3284984"/>
          </a:xfrm>
          <a:prstGeom prst="rect">
            <a:avLst/>
          </a:prstGeom>
        </p:spPr>
      </p:pic>
      <p:pic>
        <p:nvPicPr>
          <p:cNvPr id="17" name="Immagine 16" descr="Immagine che contiene screenshot&#10;&#10;Descrizione generata con affidabilità molto elevata">
            <a:extLst>
              <a:ext uri="{FF2B5EF4-FFF2-40B4-BE49-F238E27FC236}">
                <a16:creationId xmlns:a16="http://schemas.microsoft.com/office/drawing/2014/main" id="{D649A9F7-6812-4FF2-8EE2-5E7E6562E1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48064" y="2407195"/>
            <a:ext cx="2425128" cy="3429000"/>
          </a:xfrm>
          <a:prstGeom prst="rect">
            <a:avLst/>
          </a:prstGeom>
        </p:spPr>
      </p:pic>
      <p:pic>
        <p:nvPicPr>
          <p:cNvPr id="22" name="Immagine 21" descr="Immagine che contiene screenshot, testo&#10;&#10;Descrizione generata con affidabilità elevata">
            <a:extLst>
              <a:ext uri="{FF2B5EF4-FFF2-40B4-BE49-F238E27FC236}">
                <a16:creationId xmlns:a16="http://schemas.microsoft.com/office/drawing/2014/main" id="{2C42A0A4-42F6-4F50-9747-33A45A69F95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75084" y="3577998"/>
            <a:ext cx="2283403" cy="3228609"/>
          </a:xfrm>
          <a:prstGeom prst="rect">
            <a:avLst/>
          </a:prstGeom>
        </p:spPr>
      </p:pic>
    </p:spTree>
    <p:extLst>
      <p:ext uri="{BB962C8B-B14F-4D97-AF65-F5344CB8AC3E}">
        <p14:creationId xmlns:p14="http://schemas.microsoft.com/office/powerpoint/2010/main" val="289783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DE853C73-8CA6-4041-8D60-0CA26EA9AD15}"/>
              </a:ext>
            </a:extLst>
          </p:cNvPr>
          <p:cNvPicPr>
            <a:picLocks noChangeAspect="1"/>
          </p:cNvPicPr>
          <p:nvPr/>
        </p:nvPicPr>
        <p:blipFill>
          <a:blip r:embed="rId4" cstate="print">
            <a:clrChange>
              <a:clrFrom>
                <a:srgbClr val="020204"/>
              </a:clrFrom>
              <a:clrTo>
                <a:srgbClr val="020204">
                  <a:alpha val="0"/>
                </a:srgbClr>
              </a:clrTo>
            </a:clrChange>
            <a:extLst>
              <a:ext uri="{28A0092B-C50C-407E-A947-70E740481C1C}">
                <a14:useLocalDpi xmlns:a14="http://schemas.microsoft.com/office/drawing/2010/main" val="0"/>
              </a:ext>
            </a:extLst>
          </a:blip>
          <a:stretch>
            <a:fillRect/>
          </a:stretch>
        </p:blipFill>
        <p:spPr>
          <a:xfrm>
            <a:off x="179512" y="1916832"/>
            <a:ext cx="2376316" cy="4221088"/>
          </a:xfrm>
          <a:prstGeom prst="rect">
            <a:avLst/>
          </a:prstGeom>
        </p:spPr>
      </p:pic>
      <p:sp>
        <p:nvSpPr>
          <p:cNvPr id="10" name="CasellaDiTesto 9">
            <a:extLst>
              <a:ext uri="{FF2B5EF4-FFF2-40B4-BE49-F238E27FC236}">
                <a16:creationId xmlns:a16="http://schemas.microsoft.com/office/drawing/2014/main" id="{81557882-3342-411E-BE0D-BEE050F68E23}"/>
              </a:ext>
            </a:extLst>
          </p:cNvPr>
          <p:cNvSpPr txBox="1"/>
          <p:nvPr/>
        </p:nvSpPr>
        <p:spPr>
          <a:xfrm>
            <a:off x="7092280" y="3573016"/>
            <a:ext cx="2051720" cy="3284984"/>
          </a:xfrm>
          <a:prstGeom prst="rect">
            <a:avLst/>
          </a:prstGeom>
          <a:solidFill>
            <a:srgbClr val="E1DEBF"/>
          </a:solidFill>
        </p:spPr>
        <p:txBody>
          <a:bodyPr wrap="square" rtlCol="0">
            <a:spAutoFit/>
          </a:bodyPr>
          <a:lstStyle/>
          <a:p>
            <a:endParaRPr lang="it-IT"/>
          </a:p>
        </p:txBody>
      </p:sp>
      <p:sp>
        <p:nvSpPr>
          <p:cNvPr id="11" name="Rettangolo 10">
            <a:extLst>
              <a:ext uri="{FF2B5EF4-FFF2-40B4-BE49-F238E27FC236}">
                <a16:creationId xmlns:a16="http://schemas.microsoft.com/office/drawing/2014/main" id="{ECD1AC74-0B4A-4487-AE92-67BD5A86511A}"/>
              </a:ext>
            </a:extLst>
          </p:cNvPr>
          <p:cNvSpPr/>
          <p:nvPr/>
        </p:nvSpPr>
        <p:spPr>
          <a:xfrm>
            <a:off x="2365616" y="3284984"/>
            <a:ext cx="6730240" cy="1138773"/>
          </a:xfrm>
          <a:prstGeom prst="rect">
            <a:avLst/>
          </a:prstGeom>
          <a:noFill/>
        </p:spPr>
        <p:txBody>
          <a:bodyPr wrap="none" lIns="91440" tIns="45720" rIns="91440" bIns="45720">
            <a:spAutoFit/>
          </a:bodyPr>
          <a:lstStyle/>
          <a:p>
            <a:pPr algn="ctr"/>
            <a:r>
              <a:rPr lang="it-IT" sz="3200" b="0" cap="none" spc="0">
                <a:ln w="0"/>
                <a:solidFill>
                  <a:schemeClr val="tx1"/>
                </a:solidFill>
                <a:effectLst>
                  <a:outerShdw blurRad="38100" dist="19050" dir="2700000" algn="tl" rotWithShape="0">
                    <a:schemeClr val="dk1">
                      <a:alpha val="40000"/>
                    </a:schemeClr>
                  </a:outerShdw>
                </a:effectLst>
              </a:rPr>
              <a:t>Il cinema favorisce </a:t>
            </a:r>
          </a:p>
          <a:p>
            <a:pPr algn="ctr"/>
            <a:r>
              <a:rPr lang="it-IT" sz="3600" b="0" cap="none" spc="0">
                <a:ln w="0"/>
                <a:solidFill>
                  <a:schemeClr val="tx1"/>
                </a:solidFill>
                <a:effectLst>
                  <a:outerShdw blurRad="38100" dist="19050" dir="2700000" algn="tl" rotWithShape="0">
                    <a:schemeClr val="dk1">
                      <a:alpha val="40000"/>
                    </a:schemeClr>
                  </a:outerShdw>
                </a:effectLst>
              </a:rPr>
              <a:t>L’ APPRENDIMENTO COOPERATIVO</a:t>
            </a:r>
          </a:p>
        </p:txBody>
      </p:sp>
      <p:pic>
        <p:nvPicPr>
          <p:cNvPr id="2" name="projector">
            <a:hlinkClick r:id="" action="ppaction://media"/>
            <a:extLst>
              <a:ext uri="{FF2B5EF4-FFF2-40B4-BE49-F238E27FC236}">
                <a16:creationId xmlns:a16="http://schemas.microsoft.com/office/drawing/2014/main" id="{630F843C-041F-43BF-80FF-6E06B24338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63642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C3E0433-575A-428D-BBE8-524297D28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32420"/>
            <a:ext cx="3426318" cy="2286868"/>
          </a:xfrm>
          <a:prstGeom prst="rect">
            <a:avLst/>
          </a:prstGeom>
        </p:spPr>
      </p:pic>
      <p:sp>
        <p:nvSpPr>
          <p:cNvPr id="6" name="CasellaDiTesto 5">
            <a:extLst>
              <a:ext uri="{FF2B5EF4-FFF2-40B4-BE49-F238E27FC236}">
                <a16:creationId xmlns:a16="http://schemas.microsoft.com/office/drawing/2014/main" id="{C4BCF35D-3F81-4D67-8EDD-3C2F9A60FA5F}"/>
              </a:ext>
            </a:extLst>
          </p:cNvPr>
          <p:cNvSpPr txBox="1"/>
          <p:nvPr/>
        </p:nvSpPr>
        <p:spPr>
          <a:xfrm>
            <a:off x="3203848" y="1844824"/>
            <a:ext cx="5616624" cy="3447098"/>
          </a:xfrm>
          <a:prstGeom prst="rect">
            <a:avLst/>
          </a:prstGeom>
          <a:noFill/>
        </p:spPr>
        <p:txBody>
          <a:bodyPr wrap="square" rtlCol="0">
            <a:spAutoFit/>
          </a:bodyPr>
          <a:lstStyle/>
          <a:p>
            <a:r>
              <a:rPr lang="it-IT" sz="2000"/>
              <a:t>Dopo aver introdotto in lingua italiana la tipologia testuale della «CRONACA» e analizzato la composizione del quotidiano, ho mostrato ai bambini il film IQBAL.</a:t>
            </a:r>
            <a:br>
              <a:rPr lang="it-IT" sz="2000"/>
            </a:br>
            <a:r>
              <a:rPr lang="it-IT" sz="2000"/>
              <a:t>La metodologia proposta è stata sempre la medesima:</a:t>
            </a:r>
            <a:br>
              <a:rPr lang="it-IT" sz="2000"/>
            </a:br>
            <a:r>
              <a:rPr lang="it-IT" sz="2000" b="1">
                <a:solidFill>
                  <a:srgbClr val="FF0000"/>
                </a:solidFill>
              </a:rPr>
              <a:t>OSSERVIAMO LA LOCANDINA</a:t>
            </a:r>
          </a:p>
          <a:p>
            <a:r>
              <a:rPr lang="it-IT" sz="2000" b="1">
                <a:solidFill>
                  <a:srgbClr val="FF0000"/>
                </a:solidFill>
              </a:rPr>
              <a:t>SCHEDA DEL FILM</a:t>
            </a:r>
          </a:p>
          <a:p>
            <a:r>
              <a:rPr lang="it-IT" sz="2000" b="1">
                <a:solidFill>
                  <a:srgbClr val="FF0000"/>
                </a:solidFill>
              </a:rPr>
              <a:t>RIFLESSIONI</a:t>
            </a:r>
          </a:p>
          <a:p>
            <a:r>
              <a:rPr lang="it-IT" sz="2000" b="1">
                <a:solidFill>
                  <a:srgbClr val="FF0000"/>
                </a:solidFill>
              </a:rPr>
              <a:t>ANALISI DELLE INQUADRATURE</a:t>
            </a:r>
          </a:p>
          <a:p>
            <a:endParaRPr lang="it-IT" b="1">
              <a:solidFill>
                <a:srgbClr val="FF0000"/>
              </a:solidFill>
            </a:endParaRPr>
          </a:p>
        </p:txBody>
      </p:sp>
      <p:pic>
        <p:nvPicPr>
          <p:cNvPr id="8" name="Immagine 7" descr="Immagine che contiene testo, quotidiano&#10;&#10;Descrizione generata con affidabilità molto elevata">
            <a:extLst>
              <a:ext uri="{FF2B5EF4-FFF2-40B4-BE49-F238E27FC236}">
                <a16:creationId xmlns:a16="http://schemas.microsoft.com/office/drawing/2014/main" id="{8DF93EAE-4A59-49D6-BD11-DB1384BB5F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091" y="188640"/>
            <a:ext cx="2828925" cy="4019550"/>
          </a:xfrm>
          <a:prstGeom prst="rect">
            <a:avLst/>
          </a:prstGeom>
        </p:spPr>
      </p:pic>
      <p:sp>
        <p:nvSpPr>
          <p:cNvPr id="11" name="CasellaDiTesto 10">
            <a:extLst>
              <a:ext uri="{FF2B5EF4-FFF2-40B4-BE49-F238E27FC236}">
                <a16:creationId xmlns:a16="http://schemas.microsoft.com/office/drawing/2014/main" id="{ED5515D7-9C32-4671-BB39-455F09FC37AF}"/>
              </a:ext>
            </a:extLst>
          </p:cNvPr>
          <p:cNvSpPr txBox="1"/>
          <p:nvPr/>
        </p:nvSpPr>
        <p:spPr>
          <a:xfrm>
            <a:off x="11222" y="5097264"/>
            <a:ext cx="8887818" cy="923330"/>
          </a:xfrm>
          <a:prstGeom prst="rect">
            <a:avLst/>
          </a:prstGeom>
          <a:noFill/>
        </p:spPr>
        <p:txBody>
          <a:bodyPr wrap="square" rtlCol="0">
            <a:spAutoFit/>
          </a:bodyPr>
          <a:lstStyle/>
          <a:p>
            <a:r>
              <a:rPr lang="it-IT"/>
              <a:t>Al termine del percorso, abbiamo voluto approfondire la conoscenza di IQBAL</a:t>
            </a:r>
          </a:p>
          <a:p>
            <a:r>
              <a:rPr lang="it-IT"/>
              <a:t> e cercare di capire se anche al giorno d’ oggi </a:t>
            </a:r>
          </a:p>
          <a:p>
            <a:r>
              <a:rPr lang="it-IT"/>
              <a:t>IL FENOMENO DELLO SFRUTTAMENTO DEL LAVORO MINORILE fosse attuale.</a:t>
            </a:r>
          </a:p>
        </p:txBody>
      </p:sp>
    </p:spTree>
    <p:extLst>
      <p:ext uri="{BB962C8B-B14F-4D97-AF65-F5344CB8AC3E}">
        <p14:creationId xmlns:p14="http://schemas.microsoft.com/office/powerpoint/2010/main" val="3741646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988B57AE-243F-4C04-B8EF-2C7280E69D40}"/>
              </a:ext>
            </a:extLst>
          </p:cNvPr>
          <p:cNvSpPr/>
          <p:nvPr/>
        </p:nvSpPr>
        <p:spPr>
          <a:xfrm>
            <a:off x="89756" y="19828"/>
            <a:ext cx="8964488" cy="6863417"/>
          </a:xfrm>
          <a:prstGeom prst="rect">
            <a:avLst/>
          </a:prstGeom>
        </p:spPr>
        <p:txBody>
          <a:bodyPr wrap="square">
            <a:spAutoFit/>
          </a:bodyPr>
          <a:lstStyle/>
          <a:p>
            <a:r>
              <a:rPr lang="it-IT" b="1"/>
              <a:t>I bambini si sono divisi in gruppi di lavoro </a:t>
            </a:r>
            <a:r>
              <a:rPr lang="it-IT"/>
              <a:t>per sviluppare l’argomento nel seguente modo:</a:t>
            </a:r>
          </a:p>
          <a:p>
            <a:endParaRPr lang="it-IT"/>
          </a:p>
          <a:p>
            <a:pPr marL="285750" indent="-285750">
              <a:buFontTx/>
              <a:buChar char="-"/>
            </a:pPr>
            <a:r>
              <a:rPr lang="it-IT" sz="2800">
                <a:solidFill>
                  <a:srgbClr val="FF0000"/>
                </a:solidFill>
              </a:rPr>
              <a:t> RECITA: «UN BAMBINO DI NOME IQBAL»</a:t>
            </a:r>
            <a:br>
              <a:rPr lang="it-IT" sz="2800">
                <a:solidFill>
                  <a:srgbClr val="FF0000"/>
                </a:solidFill>
              </a:rPr>
            </a:br>
            <a:r>
              <a:rPr lang="it-IT" sz="2400"/>
              <a:t>scrittura del copione, suddivisione delle parti, «messa in scena»</a:t>
            </a:r>
          </a:p>
          <a:p>
            <a:br>
              <a:rPr lang="it-IT"/>
            </a:br>
            <a:r>
              <a:rPr lang="it-IT" sz="2400">
                <a:solidFill>
                  <a:srgbClr val="00B050"/>
                </a:solidFill>
              </a:rPr>
              <a:t>-  </a:t>
            </a:r>
            <a:r>
              <a:rPr lang="it-IT" sz="2400" b="1">
                <a:solidFill>
                  <a:srgbClr val="00B050"/>
                </a:solidFill>
              </a:rPr>
              <a:t>REALIZZAZIONE DI UN VIDEO SERVIZIO GIORNALISTICO SUL LAVORO MINORILE:</a:t>
            </a:r>
            <a:br>
              <a:rPr lang="it-IT" sz="2400" b="1">
                <a:solidFill>
                  <a:srgbClr val="00B050"/>
                </a:solidFill>
              </a:rPr>
            </a:br>
            <a:r>
              <a:rPr lang="it-IT" sz="2400">
                <a:solidFill>
                  <a:srgbClr val="00B050"/>
                </a:solidFill>
              </a:rPr>
              <a:t> </a:t>
            </a:r>
            <a:r>
              <a:rPr lang="it-IT" sz="2400"/>
              <a:t>impostazione dell’articolo: scelta dei contenuti, scrittura, suddivisione delle parti</a:t>
            </a:r>
          </a:p>
          <a:p>
            <a:pPr marL="285750" indent="-285750">
              <a:buFontTx/>
              <a:buChar char="-"/>
            </a:pPr>
            <a:r>
              <a:rPr lang="it-IT" sz="2800">
                <a:solidFill>
                  <a:srgbClr val="002060"/>
                </a:solidFill>
              </a:rPr>
              <a:t>LAPBOOK BIOGRAFICO SU IQBAL </a:t>
            </a:r>
            <a:br>
              <a:rPr lang="it-IT" sz="2400">
                <a:solidFill>
                  <a:srgbClr val="FF0000"/>
                </a:solidFill>
              </a:rPr>
            </a:br>
            <a:r>
              <a:rPr lang="it-IT" sz="2400"/>
              <a:t>,Ricerca di dati e informazioni, raccolta di template e </a:t>
            </a:r>
            <a:br>
              <a:rPr lang="it-IT" sz="2400"/>
            </a:br>
            <a:r>
              <a:rPr lang="it-IT" sz="2400"/>
              <a:t>fotografie, organizzazione grafica del lapbook.</a:t>
            </a:r>
          </a:p>
          <a:p>
            <a:pPr marL="285750" indent="-285750">
              <a:buFontTx/>
              <a:buChar char="-"/>
            </a:pPr>
            <a:r>
              <a:rPr lang="it-IT" sz="2400" b="1">
                <a:solidFill>
                  <a:srgbClr val="0070C0"/>
                </a:solidFill>
              </a:rPr>
              <a:t>INTERVISTA</a:t>
            </a:r>
          </a:p>
          <a:p>
            <a:r>
              <a:rPr lang="it-IT" sz="2400"/>
              <a:t>Realizziamo un’intervista da proporre ai compagni delle altre quinte</a:t>
            </a:r>
            <a:br>
              <a:rPr lang="it-IT" sz="2400"/>
            </a:br>
            <a:r>
              <a:rPr lang="it-IT" sz="2400"/>
              <a:t>per verificare quanto sono a conoscenza del problema, con lo</a:t>
            </a:r>
            <a:br>
              <a:rPr lang="it-IT" sz="2400"/>
            </a:br>
            <a:r>
              <a:rPr lang="it-IT" sz="2400"/>
              <a:t>scopo di sensibilizzarli al fenomeno.</a:t>
            </a:r>
            <a:br>
              <a:rPr lang="it-IT" sz="2400"/>
            </a:br>
            <a:r>
              <a:rPr lang="it-IT" sz="2400"/>
              <a:t>- </a:t>
            </a:r>
            <a:r>
              <a:rPr lang="it-IT" sz="2400" b="1">
                <a:solidFill>
                  <a:srgbClr val="002060"/>
                </a:solidFill>
              </a:rPr>
              <a:t>REALIZZIAMO CARTELLONI PER PRESENTARE IL FENOMENO</a:t>
            </a:r>
            <a:br>
              <a:rPr lang="it-IT" sz="2400" b="1">
                <a:solidFill>
                  <a:srgbClr val="002060"/>
                </a:solidFill>
              </a:rPr>
            </a:br>
            <a:r>
              <a:rPr lang="it-IT" sz="2400" b="1">
                <a:solidFill>
                  <a:srgbClr val="002060"/>
                </a:solidFill>
              </a:rPr>
              <a:t>E ORGANIZZIAMO UNA MOSTRA («FESTA INTERCULTURA»)</a:t>
            </a:r>
          </a:p>
          <a:p>
            <a:endParaRPr lang="it-IT"/>
          </a:p>
        </p:txBody>
      </p:sp>
    </p:spTree>
    <p:extLst>
      <p:ext uri="{BB962C8B-B14F-4D97-AF65-F5344CB8AC3E}">
        <p14:creationId xmlns:p14="http://schemas.microsoft.com/office/powerpoint/2010/main" val="146900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fade">
                                      <p:cBhvr>
                                        <p:cTn id="13" dur="1000"/>
                                        <p:tgtEl>
                                          <p:spTgt spid="2">
                                            <p:txEl>
                                              <p:pRg st="3" end="3"/>
                                            </p:txEl>
                                          </p:spTgt>
                                        </p:tgtEl>
                                      </p:cBhvr>
                                    </p:animEffect>
                                    <p:anim calcmode="lin" valueType="num">
                                      <p:cBhvr>
                                        <p:cTn id="14"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 calcmode="lin" valueType="num">
                                      <p:cBhvr additive="base">
                                        <p:cTn id="2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wipe(down)">
                                      <p:cBhvr>
                                        <p:cTn id="26" dur="500"/>
                                        <p:tgtEl>
                                          <p:spTgt spid="2">
                                            <p:txEl>
                                              <p:pRg st="5" end="5"/>
                                            </p:txEl>
                                          </p:spTgt>
                                        </p:tgtEl>
                                      </p:cBhvr>
                                    </p:animEffect>
                                  </p:childTnLst>
                                </p:cTn>
                              </p:par>
                              <p:par>
                                <p:cTn id="27" presetID="2" presetClass="entr" presetSubtype="4"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540" y="2041010"/>
            <a:ext cx="8229600" cy="4114800"/>
          </a:xfrm>
        </p:spPr>
        <p:txBody>
          <a:bodyPr>
            <a:normAutofit fontScale="92500"/>
          </a:bodyPr>
          <a:lstStyle/>
          <a:p>
            <a:r>
              <a:rPr lang="en-US" sz="3000" b="1">
                <a:solidFill>
                  <a:srgbClr val="002060"/>
                </a:solidFill>
              </a:rPr>
              <a:t>Nelle nuove indicazioni nazionali </a:t>
            </a:r>
            <a:r>
              <a:rPr lang="en-US" sz="3000"/>
              <a:t>c’è un esplicito invito a far sì che I bambini si confrontino con I linguaggi espressivi dei nuovi media, come spettatori e attori, favorendone un contatto attivo. (Obiettivi di apprendimento al termine della classe quinta)</a:t>
            </a:r>
            <a:endParaRPr lang="en-US" sz="3000" dirty="0"/>
          </a:p>
          <a:p>
            <a:r>
              <a:rPr lang="en-US" sz="3000" b="1">
                <a:solidFill>
                  <a:srgbClr val="002060"/>
                </a:solidFill>
              </a:rPr>
              <a:t>TRAGUARDI PER LO SVILUPPO DELLE COMPETENZE </a:t>
            </a:r>
            <a:r>
              <a:rPr lang="en-US" sz="3000"/>
              <a:t>prevedono che al termine della scuola primaria: “L’alunno sia in grado di </a:t>
            </a:r>
            <a:r>
              <a:rPr lang="en-US" sz="3000">
                <a:solidFill>
                  <a:srgbClr val="FF0000"/>
                </a:solidFill>
              </a:rPr>
              <a:t>osservare</a:t>
            </a:r>
            <a:r>
              <a:rPr lang="en-US" sz="3000"/>
              <a:t>, </a:t>
            </a:r>
            <a:r>
              <a:rPr lang="en-US" sz="3000">
                <a:solidFill>
                  <a:srgbClr val="FF0000"/>
                </a:solidFill>
              </a:rPr>
              <a:t>descrivere</a:t>
            </a:r>
            <a:r>
              <a:rPr lang="en-US" sz="3000"/>
              <a:t> e </a:t>
            </a:r>
            <a:r>
              <a:rPr lang="en-US" sz="3000">
                <a:solidFill>
                  <a:srgbClr val="FF0000"/>
                </a:solidFill>
              </a:rPr>
              <a:t>leggere immagini</a:t>
            </a:r>
            <a:r>
              <a:rPr lang="en-US" sz="3000"/>
              <a:t>: opera d’arte, film, videoclip…</a:t>
            </a:r>
            <a:endParaRPr lang="en-US" sz="3000" dirty="0"/>
          </a:p>
          <a:p>
            <a:endParaRPr lang="en-US" sz="3000" dirty="0"/>
          </a:p>
        </p:txBody>
      </p:sp>
      <p:pic>
        <p:nvPicPr>
          <p:cNvPr id="5" name="Immagine 4" descr="Immagine che contiene oggetto&#10;&#10;Descrizione generata con affidabilità elevata">
            <a:extLst>
              <a:ext uri="{FF2B5EF4-FFF2-40B4-BE49-F238E27FC236}">
                <a16:creationId xmlns:a16="http://schemas.microsoft.com/office/drawing/2014/main" id="{EAE5F73E-FCE5-4558-B414-14210C47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16632"/>
            <a:ext cx="4221772" cy="25709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DE853C73-8CA6-4041-8D60-0CA26EA9AD15}"/>
              </a:ext>
            </a:extLst>
          </p:cNvPr>
          <p:cNvPicPr>
            <a:picLocks noChangeAspect="1"/>
          </p:cNvPicPr>
          <p:nvPr/>
        </p:nvPicPr>
        <p:blipFill>
          <a:blip r:embed="rId4" cstate="print">
            <a:clrChange>
              <a:clrFrom>
                <a:srgbClr val="020204"/>
              </a:clrFrom>
              <a:clrTo>
                <a:srgbClr val="020204">
                  <a:alpha val="0"/>
                </a:srgbClr>
              </a:clrTo>
            </a:clrChange>
            <a:extLst>
              <a:ext uri="{28A0092B-C50C-407E-A947-70E740481C1C}">
                <a14:useLocalDpi xmlns:a14="http://schemas.microsoft.com/office/drawing/2010/main" val="0"/>
              </a:ext>
            </a:extLst>
          </a:blip>
          <a:stretch>
            <a:fillRect/>
          </a:stretch>
        </p:blipFill>
        <p:spPr>
          <a:xfrm>
            <a:off x="179512" y="1916832"/>
            <a:ext cx="2376316" cy="4221088"/>
          </a:xfrm>
          <a:prstGeom prst="rect">
            <a:avLst/>
          </a:prstGeom>
        </p:spPr>
      </p:pic>
      <p:sp>
        <p:nvSpPr>
          <p:cNvPr id="10" name="CasellaDiTesto 9">
            <a:extLst>
              <a:ext uri="{FF2B5EF4-FFF2-40B4-BE49-F238E27FC236}">
                <a16:creationId xmlns:a16="http://schemas.microsoft.com/office/drawing/2014/main" id="{81557882-3342-411E-BE0D-BEE050F68E23}"/>
              </a:ext>
            </a:extLst>
          </p:cNvPr>
          <p:cNvSpPr txBox="1"/>
          <p:nvPr/>
        </p:nvSpPr>
        <p:spPr>
          <a:xfrm>
            <a:off x="7092280" y="3573016"/>
            <a:ext cx="2051720" cy="3284984"/>
          </a:xfrm>
          <a:prstGeom prst="rect">
            <a:avLst/>
          </a:prstGeom>
          <a:solidFill>
            <a:srgbClr val="E1DEBF"/>
          </a:solidFill>
        </p:spPr>
        <p:txBody>
          <a:bodyPr wrap="square" rtlCol="0">
            <a:spAutoFit/>
          </a:bodyPr>
          <a:lstStyle/>
          <a:p>
            <a:endParaRPr lang="it-IT"/>
          </a:p>
        </p:txBody>
      </p:sp>
      <p:sp>
        <p:nvSpPr>
          <p:cNvPr id="11" name="Rettangolo 10">
            <a:extLst>
              <a:ext uri="{FF2B5EF4-FFF2-40B4-BE49-F238E27FC236}">
                <a16:creationId xmlns:a16="http://schemas.microsoft.com/office/drawing/2014/main" id="{ECD1AC74-0B4A-4487-AE92-67BD5A86511A}"/>
              </a:ext>
            </a:extLst>
          </p:cNvPr>
          <p:cNvSpPr/>
          <p:nvPr/>
        </p:nvSpPr>
        <p:spPr>
          <a:xfrm>
            <a:off x="2800443" y="3477948"/>
            <a:ext cx="5413661" cy="584775"/>
          </a:xfrm>
          <a:prstGeom prst="rect">
            <a:avLst/>
          </a:prstGeom>
          <a:noFill/>
        </p:spPr>
        <p:txBody>
          <a:bodyPr wrap="none" lIns="91440" tIns="45720" rIns="91440" bIns="45720">
            <a:spAutoFit/>
          </a:bodyPr>
          <a:lstStyle/>
          <a:p>
            <a:pPr algn="ctr"/>
            <a:r>
              <a:rPr lang="it-IT" sz="3200">
                <a:ln w="0"/>
                <a:effectLst>
                  <a:outerShdw blurRad="38100" dist="19050" dir="2700000" algn="tl" rotWithShape="0">
                    <a:schemeClr val="dk1">
                      <a:alpha val="40000"/>
                    </a:schemeClr>
                  </a:outerShdw>
                </a:effectLst>
              </a:rPr>
              <a:t>TECNICA E STORIA DEL CINEMA</a:t>
            </a:r>
            <a:endParaRPr lang="it-IT" sz="3600" b="0" cap="none" spc="0">
              <a:ln w="0"/>
              <a:solidFill>
                <a:schemeClr val="tx1"/>
              </a:solidFill>
              <a:effectLst>
                <a:outerShdw blurRad="38100" dist="19050" dir="2700000" algn="tl" rotWithShape="0">
                  <a:schemeClr val="dk1">
                    <a:alpha val="40000"/>
                  </a:schemeClr>
                </a:outerShdw>
              </a:effectLst>
            </a:endParaRPr>
          </a:p>
        </p:txBody>
      </p:sp>
      <p:pic>
        <p:nvPicPr>
          <p:cNvPr id="2" name="projector">
            <a:hlinkClick r:id="" action="ppaction://media"/>
            <a:extLst>
              <a:ext uri="{FF2B5EF4-FFF2-40B4-BE49-F238E27FC236}">
                <a16:creationId xmlns:a16="http://schemas.microsoft.com/office/drawing/2014/main" id="{630F843C-041F-43BF-80FF-6E06B24338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9552" y="1484784"/>
            <a:ext cx="609600" cy="609600"/>
          </a:xfrm>
          <a:prstGeom prst="rect">
            <a:avLst/>
          </a:prstGeom>
        </p:spPr>
      </p:pic>
    </p:spTree>
    <p:extLst>
      <p:ext uri="{BB962C8B-B14F-4D97-AF65-F5344CB8AC3E}">
        <p14:creationId xmlns:p14="http://schemas.microsoft.com/office/powerpoint/2010/main" val="260431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45EC0F41-6A6C-4945-AAAB-2E77C60227A6}"/>
              </a:ext>
            </a:extLst>
          </p:cNvPr>
          <p:cNvSpPr txBox="1"/>
          <p:nvPr/>
        </p:nvSpPr>
        <p:spPr>
          <a:xfrm>
            <a:off x="575556" y="548680"/>
            <a:ext cx="7992888" cy="6678751"/>
          </a:xfrm>
          <a:prstGeom prst="rect">
            <a:avLst/>
          </a:prstGeom>
          <a:noFill/>
        </p:spPr>
        <p:txBody>
          <a:bodyPr wrap="square" rtlCol="0">
            <a:spAutoFit/>
          </a:bodyPr>
          <a:lstStyle/>
          <a:p>
            <a:r>
              <a:rPr lang="it-IT" sz="2800" b="1"/>
              <a:t>Quest’anno ho voluto presentare anche su sollecitazione dei bambini, la STORIA DEL CINEMA: </a:t>
            </a:r>
          </a:p>
          <a:p>
            <a:r>
              <a:rPr lang="it-IT" sz="2800" b="1"/>
              <a:t>« Dalle origini al Digitale»</a:t>
            </a:r>
          </a:p>
          <a:p>
            <a:r>
              <a:rPr lang="it-IT" sz="2800"/>
              <a:t>Il tutto svolto in un’ottica interdisciplinare fra la</a:t>
            </a:r>
            <a:br>
              <a:rPr lang="it-IT" sz="2800"/>
            </a:br>
            <a:r>
              <a:rPr lang="it-IT" sz="2800"/>
              <a:t>lingua italiana, l’arte e la tecnologia.</a:t>
            </a:r>
          </a:p>
          <a:p>
            <a:endParaRPr lang="it-IT" sz="2800"/>
          </a:p>
          <a:p>
            <a:r>
              <a:rPr lang="it-IT" sz="2800" b="1">
                <a:solidFill>
                  <a:srgbClr val="FF0000"/>
                </a:solidFill>
              </a:rPr>
              <a:t>                          ABBIAMO COSI’ SCOPERTO:</a:t>
            </a:r>
          </a:p>
          <a:p>
            <a:pPr marL="457200" indent="-457200">
              <a:buFontTx/>
              <a:buChar char="-"/>
            </a:pPr>
            <a:r>
              <a:rPr lang="it-IT" sz="2800"/>
              <a:t> COME E’ NATO IL CINEMA</a:t>
            </a:r>
          </a:p>
          <a:p>
            <a:pPr marL="457200" indent="-457200">
              <a:buFontTx/>
              <a:buChar char="-"/>
            </a:pPr>
            <a:r>
              <a:rPr lang="it-IT" sz="2800"/>
              <a:t>I PRIMI APPARATI DEL «PRECINEMA»</a:t>
            </a:r>
          </a:p>
          <a:p>
            <a:pPr marL="457200" indent="-457200">
              <a:buFontTx/>
              <a:buChar char="-"/>
            </a:pPr>
            <a:r>
              <a:rPr lang="it-IT" sz="2800"/>
              <a:t>I PRIMI FILM</a:t>
            </a:r>
          </a:p>
          <a:p>
            <a:pPr marL="457200" indent="-457200">
              <a:buFontTx/>
              <a:buChar char="-"/>
            </a:pPr>
            <a:r>
              <a:rPr lang="it-IT" sz="2800"/>
              <a:t>I PRIMI GRANDI REGISTI</a:t>
            </a:r>
          </a:p>
          <a:p>
            <a:pPr marL="457200" indent="-457200">
              <a:buFontTx/>
              <a:buChar char="-"/>
            </a:pPr>
            <a:r>
              <a:rPr lang="it-IT" sz="2800"/>
              <a:t>L’AVVENTO DEL SONORO</a:t>
            </a:r>
          </a:p>
          <a:p>
            <a:pPr marL="457200" indent="-457200">
              <a:buFontTx/>
              <a:buChar char="-"/>
            </a:pPr>
            <a:r>
              <a:rPr lang="it-IT" sz="2800"/>
              <a:t>DALLA PELLICOLA AL DIGITALE</a:t>
            </a:r>
          </a:p>
          <a:p>
            <a:pPr marL="457200" indent="-457200">
              <a:buFontTx/>
              <a:buChar char="-"/>
            </a:pPr>
            <a:r>
              <a:rPr lang="it-IT" sz="2800"/>
              <a:t>IL CINEMA 3D</a:t>
            </a:r>
          </a:p>
          <a:p>
            <a:endParaRPr lang="it-IT"/>
          </a:p>
          <a:p>
            <a:endParaRPr lang="it-IT"/>
          </a:p>
        </p:txBody>
      </p:sp>
      <p:pic>
        <p:nvPicPr>
          <p:cNvPr id="5" name="Immagine 4" descr="Immagine che contiene nero, bianco&#10;&#10;Descrizione generata con affidabilità elevata">
            <a:extLst>
              <a:ext uri="{FF2B5EF4-FFF2-40B4-BE49-F238E27FC236}">
                <a16:creationId xmlns:a16="http://schemas.microsoft.com/office/drawing/2014/main" id="{63B36145-2F46-4355-BE24-3D2113588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2959">
            <a:off x="6120508" y="4514775"/>
            <a:ext cx="3211624" cy="2396480"/>
          </a:xfrm>
          <a:prstGeom prst="rect">
            <a:avLst/>
          </a:prstGeom>
          <a:ln>
            <a:noFill/>
          </a:ln>
          <a:effectLst>
            <a:softEdge rad="112500"/>
          </a:effectLst>
        </p:spPr>
      </p:pic>
    </p:spTree>
    <p:extLst>
      <p:ext uri="{BB962C8B-B14F-4D97-AF65-F5344CB8AC3E}">
        <p14:creationId xmlns:p14="http://schemas.microsoft.com/office/powerpoint/2010/main" val="68681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Effect transition="in" filter="wipe(down)">
                                      <p:cBhvr>
                                        <p:cTn id="16" dur="500"/>
                                        <p:tgtEl>
                                          <p:spTgt spid="2">
                                            <p:txEl>
                                              <p:pRg st="7" end="7"/>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Effect transition="in" filter="wipe(down)">
                                      <p:cBhvr>
                                        <p:cTn id="19" dur="500"/>
                                        <p:tgtEl>
                                          <p:spTgt spid="2">
                                            <p:txEl>
                                              <p:pRg st="8" end="8"/>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animEffect transition="in" filter="wipe(down)">
                                      <p:cBhvr>
                                        <p:cTn id="25" dur="500"/>
                                        <p:tgtEl>
                                          <p:spTgt spid="2">
                                            <p:txEl>
                                              <p:pRg st="10" end="10"/>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11" end="11"/>
                                            </p:txEl>
                                          </p:spTgt>
                                        </p:tgtEl>
                                        <p:attrNameLst>
                                          <p:attrName>style.visibility</p:attrName>
                                        </p:attrNameLst>
                                      </p:cBhvr>
                                      <p:to>
                                        <p:strVal val="visible"/>
                                      </p:to>
                                    </p:set>
                                    <p:animEffect transition="in" filter="wipe(down)">
                                      <p:cBhvr>
                                        <p:cTn id="28"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STORIA DEL CINEMA</a:t>
            </a:r>
          </a:p>
        </p:txBody>
      </p:sp>
      <p:sp>
        <p:nvSpPr>
          <p:cNvPr id="3" name="Subtitle 2"/>
          <p:cNvSpPr>
            <a:spLocks noGrp="1"/>
          </p:cNvSpPr>
          <p:nvPr>
            <p:ph type="subTitle" idx="1"/>
          </p:nvPr>
        </p:nvSpPr>
        <p:spPr/>
        <p:txBody>
          <a:bodyPr/>
          <a:lstStyle/>
          <a:p>
            <a:r>
              <a:rPr lang="en-US" dirty="0"/>
              <a:t>Dalle origini al digitale</a:t>
            </a:r>
          </a:p>
        </p:txBody>
      </p:sp>
      <p:pic>
        <p:nvPicPr>
          <p:cNvPr id="5" name="Immagine 4" descr="Immagine che contiene interni&#10;&#10;Descrizione generata con affidabilità elevata">
            <a:hlinkClick r:id="rId5"/>
            <a:extLst>
              <a:ext uri="{FF2B5EF4-FFF2-40B4-BE49-F238E27FC236}">
                <a16:creationId xmlns:a16="http://schemas.microsoft.com/office/drawing/2014/main" id="{2719855F-51AC-46B6-9596-5F5F6D7804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800" y="4743894"/>
            <a:ext cx="1760597" cy="1390871"/>
          </a:xfrm>
          <a:prstGeom prst="rect">
            <a:avLst/>
          </a:prstGeom>
        </p:spPr>
      </p:pic>
      <p:pic>
        <p:nvPicPr>
          <p:cNvPr id="6" name="Immagine 5">
            <a:extLst>
              <a:ext uri="{FF2B5EF4-FFF2-40B4-BE49-F238E27FC236}">
                <a16:creationId xmlns:a16="http://schemas.microsoft.com/office/drawing/2014/main" id="{3876238C-9D04-4398-931B-BC882B95FC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76722" y="2594732"/>
            <a:ext cx="2057400" cy="1371600"/>
          </a:xfrm>
          <a:prstGeom prst="rect">
            <a:avLst/>
          </a:prstGeom>
        </p:spPr>
      </p:pic>
      <p:pic>
        <p:nvPicPr>
          <p:cNvPr id="8" name="Immagine 7">
            <a:extLst>
              <a:ext uri="{FF2B5EF4-FFF2-40B4-BE49-F238E27FC236}">
                <a16:creationId xmlns:a16="http://schemas.microsoft.com/office/drawing/2014/main" id="{F37CB308-48EA-4D02-80BD-BC40565152D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552611"/>
            <a:ext cx="1440656" cy="1440656"/>
          </a:xfrm>
          <a:prstGeom prst="rect">
            <a:avLst/>
          </a:prstGeom>
        </p:spPr>
      </p:pic>
      <p:pic>
        <p:nvPicPr>
          <p:cNvPr id="10" name="Immagine 9">
            <a:extLst>
              <a:ext uri="{FF2B5EF4-FFF2-40B4-BE49-F238E27FC236}">
                <a16:creationId xmlns:a16="http://schemas.microsoft.com/office/drawing/2014/main" id="{C5ABEAAB-DAAF-4B52-B014-EC48571FC14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29986" y="2594732"/>
            <a:ext cx="1752600" cy="1402080"/>
          </a:xfrm>
          <a:prstGeom prst="rect">
            <a:avLst/>
          </a:prstGeom>
        </p:spPr>
      </p:pic>
      <p:pic>
        <p:nvPicPr>
          <p:cNvPr id="12" name="Immagine 11">
            <a:extLst>
              <a:ext uri="{FF2B5EF4-FFF2-40B4-BE49-F238E27FC236}">
                <a16:creationId xmlns:a16="http://schemas.microsoft.com/office/drawing/2014/main" id="{80FE5C04-033C-4FA1-AD04-966369BBCC5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75597" y="2594732"/>
            <a:ext cx="1524000" cy="1371601"/>
          </a:xfrm>
          <a:prstGeom prst="rect">
            <a:avLst/>
          </a:prstGeom>
        </p:spPr>
      </p:pic>
      <p:pic>
        <p:nvPicPr>
          <p:cNvPr id="14" name="Immagine 13">
            <a:extLst>
              <a:ext uri="{FF2B5EF4-FFF2-40B4-BE49-F238E27FC236}">
                <a16:creationId xmlns:a16="http://schemas.microsoft.com/office/drawing/2014/main" id="{259ADB99-A90E-4E9B-A414-CC48CD90E85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09703" y="2594733"/>
            <a:ext cx="1838776" cy="1381125"/>
          </a:xfrm>
          <a:prstGeom prst="rect">
            <a:avLst/>
          </a:prstGeom>
        </p:spPr>
      </p:pic>
      <p:pic>
        <p:nvPicPr>
          <p:cNvPr id="13" name="Immagine 12">
            <a:hlinkClick r:id="" action="ppaction://hlinkshowjump?jump=nextslide"/>
            <a:extLst>
              <a:ext uri="{FF2B5EF4-FFF2-40B4-BE49-F238E27FC236}">
                <a16:creationId xmlns:a16="http://schemas.microsoft.com/office/drawing/2014/main" id="{071AAFFF-BA11-422D-856F-6D5D9621F41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123223" y="5600320"/>
            <a:ext cx="772959" cy="259605"/>
          </a:xfrm>
          <a:prstGeom prst="rect">
            <a:avLst/>
          </a:prstGeom>
        </p:spPr>
      </p:pic>
      <p:pic>
        <p:nvPicPr>
          <p:cNvPr id="4" name="intro">
            <a:hlinkClick r:id="" action="ppaction://media"/>
            <a:extLst>
              <a:ext uri="{FF2B5EF4-FFF2-40B4-BE49-F238E27FC236}">
                <a16:creationId xmlns:a16="http://schemas.microsoft.com/office/drawing/2014/main" id="{9A7E803B-5DDE-4F32-9072-E8140DB46305}"/>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52401" y="990601"/>
            <a:ext cx="283603" cy="283603"/>
          </a:xfrm>
          <a:prstGeom prst="rect">
            <a:avLst/>
          </a:prstGeom>
        </p:spPr>
      </p:pic>
      <p:sp>
        <p:nvSpPr>
          <p:cNvPr id="11" name="CasellaDiTesto 10">
            <a:extLst>
              <a:ext uri="{FF2B5EF4-FFF2-40B4-BE49-F238E27FC236}">
                <a16:creationId xmlns:a16="http://schemas.microsoft.com/office/drawing/2014/main" id="{AD25D0A4-EC3A-4B45-9035-E41CE61FAA3B}"/>
              </a:ext>
            </a:extLst>
          </p:cNvPr>
          <p:cNvSpPr txBox="1"/>
          <p:nvPr/>
        </p:nvSpPr>
        <p:spPr>
          <a:xfrm>
            <a:off x="7275796" y="5971401"/>
            <a:ext cx="2357646" cy="276999"/>
          </a:xfrm>
          <a:prstGeom prst="rect">
            <a:avLst/>
          </a:prstGeom>
          <a:noFill/>
        </p:spPr>
        <p:txBody>
          <a:bodyPr wrap="square" rtlCol="0">
            <a:spAutoFit/>
          </a:bodyPr>
          <a:lstStyle/>
          <a:p>
            <a:r>
              <a:rPr lang="it-IT" sz="1200" dirty="0">
                <a:solidFill>
                  <a:prstClr val="white"/>
                </a:solidFill>
                <a:latin typeface="Franklin Gothic Book"/>
                <a:hlinkClick r:id="" action="ppaction://noaction"/>
              </a:rPr>
              <a:t>Bibliografia/Sitografia</a:t>
            </a:r>
            <a:endParaRPr lang="it-IT" sz="1200" dirty="0">
              <a:solidFill>
                <a:prstClr val="white"/>
              </a:solidFill>
              <a:latin typeface="Franklin Gothic Book"/>
            </a:endParaRPr>
          </a:p>
        </p:txBody>
      </p:sp>
    </p:spTree>
    <p:extLst>
      <p:ext uri="{BB962C8B-B14F-4D97-AF65-F5344CB8AC3E}">
        <p14:creationId xmlns:p14="http://schemas.microsoft.com/office/powerpoint/2010/main" val="111170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111" fill="hold"/>
                                        <p:tgtEl>
                                          <p:spTgt spid="4"/>
                                        </p:tgtEl>
                                      </p:cBhvr>
                                    </p:cmd>
                                  </p:childTnLst>
                                </p:cTn>
                              </p:par>
                              <p:par>
                                <p:cTn id="7" presetID="2" presetClass="entr" presetSubtype="8" decel="31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600" fill="hold"/>
                                        <p:tgtEl>
                                          <p:spTgt spid="2"/>
                                        </p:tgtEl>
                                        <p:attrNameLst>
                                          <p:attrName>ppt_x</p:attrName>
                                        </p:attrNameLst>
                                      </p:cBhvr>
                                      <p:tavLst>
                                        <p:tav tm="0">
                                          <p:val>
                                            <p:strVal val="0-#ppt_w/2"/>
                                          </p:val>
                                        </p:tav>
                                        <p:tav tm="100000">
                                          <p:val>
                                            <p:strVal val="#ppt_x"/>
                                          </p:val>
                                        </p:tav>
                                      </p:tavLst>
                                    </p:anim>
                                    <p:anim calcmode="lin" valueType="num">
                                      <p:cBhvr additive="base">
                                        <p:cTn id="10" dur="1600" fill="hold"/>
                                        <p:tgtEl>
                                          <p:spTgt spid="2"/>
                                        </p:tgtEl>
                                        <p:attrNameLst>
                                          <p:attrName>ppt_y</p:attrName>
                                        </p:attrNameLst>
                                      </p:cBhvr>
                                      <p:tavLst>
                                        <p:tav tm="0">
                                          <p:val>
                                            <p:strVal val="#ppt_y"/>
                                          </p:val>
                                        </p:tav>
                                        <p:tav tm="100000">
                                          <p:val>
                                            <p:strVal val="#ppt_y"/>
                                          </p:val>
                                        </p:tav>
                                      </p:tavLst>
                                    </p:anim>
                                  </p:childTnLst>
                                </p:cTn>
                              </p:par>
                              <p:par>
                                <p:cTn id="11" presetID="10" presetClass="entr" presetSubtype="0" fill="hold" grpId="0" nodeType="withEffect">
                                  <p:stCondLst>
                                    <p:cond delay="170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6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4" repeatCount="indefinite" fill="remove" display="0">
                  <p:stCondLst>
                    <p:cond delay="indefinite"/>
                  </p:stCondLst>
                  <p:endCondLst>
                    <p:cond evt="onStopAudio" delay="0">
                      <p:tgtEl>
                        <p:sldTgt/>
                      </p:tgtEl>
                    </p:cond>
                  </p:endCondLst>
                </p:cTn>
                <p:tgtEl>
                  <p:spTgt spid="4"/>
                </p:tgtEl>
              </p:cMediaNode>
            </p:audio>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1880" y="4643834"/>
            <a:ext cx="2438400" cy="708422"/>
          </a:xfrm>
        </p:spPr>
        <p:txBody>
          <a:bodyPr>
            <a:normAutofit/>
          </a:bodyPr>
          <a:lstStyle/>
          <a:p>
            <a:r>
              <a:rPr lang="en-US" sz="2400" dirty="0"/>
              <a:t>precinema</a:t>
            </a:r>
          </a:p>
        </p:txBody>
      </p:sp>
      <p:pic>
        <p:nvPicPr>
          <p:cNvPr id="6" name="Immagine 5">
            <a:hlinkClick r:id="rId4" action="ppaction://hlinksldjump" highlightClick="1">
              <a:snd r:embed="rId5" name="muto.wav"/>
            </a:hlinkClick>
            <a:extLst>
              <a:ext uri="{FF2B5EF4-FFF2-40B4-BE49-F238E27FC236}">
                <a16:creationId xmlns:a16="http://schemas.microsoft.com/office/drawing/2014/main" id="{00F063A1-20C4-4CD1-9B5D-6434816FD248}"/>
              </a:ext>
            </a:extLst>
          </p:cNvPr>
          <p:cNvPicPr/>
          <p:nvPr/>
        </p:nvPicPr>
        <p:blipFill>
          <a:blip r:embed="rId6">
            <a:extLst>
              <a:ext uri="{28A0092B-C50C-407E-A947-70E740481C1C}">
                <a14:useLocalDpi xmlns:a14="http://schemas.microsoft.com/office/drawing/2010/main" val="0"/>
              </a:ext>
            </a:extLst>
          </a:blip>
          <a:stretch>
            <a:fillRect/>
          </a:stretch>
        </p:blipFill>
        <p:spPr>
          <a:xfrm>
            <a:off x="1932743" y="2159835"/>
            <a:ext cx="1430834" cy="2426971"/>
          </a:xfrm>
          <a:prstGeom prst="rect">
            <a:avLst/>
          </a:prstGeom>
          <a:scene3d>
            <a:camera prst="orthographicFront"/>
            <a:lightRig rig="threePt" dir="t"/>
          </a:scene3d>
          <a:sp3d>
            <a:bevelT w="101600" prst="riblet"/>
          </a:sp3d>
        </p:spPr>
      </p:pic>
      <p:sp>
        <p:nvSpPr>
          <p:cNvPr id="9" name="Title 1">
            <a:extLst>
              <a:ext uri="{FF2B5EF4-FFF2-40B4-BE49-F238E27FC236}">
                <a16:creationId xmlns:a16="http://schemas.microsoft.com/office/drawing/2014/main" id="{D4701354-5649-4B81-8DD2-C5BFDD245EB9}"/>
              </a:ext>
            </a:extLst>
          </p:cNvPr>
          <p:cNvSpPr txBox="1">
            <a:spLocks/>
          </p:cNvSpPr>
          <p:nvPr/>
        </p:nvSpPr>
        <p:spPr>
          <a:xfrm>
            <a:off x="3153745" y="4650892"/>
            <a:ext cx="3302741" cy="708422"/>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ln w="12700">
                  <a:solidFill>
                    <a:schemeClr val="accent3">
                      <a:lumMod val="75000"/>
                    </a:schemeClr>
                  </a:solidFill>
                </a:ln>
                <a:solidFill>
                  <a:schemeClr val="bg2">
                    <a:lumMod val="90000"/>
                  </a:schemeClr>
                </a:solidFill>
                <a:latin typeface="+mj-lt"/>
                <a:ea typeface="+mj-ea"/>
                <a:cs typeface="+mj-cs"/>
              </a:defRPr>
            </a:lvl1pPr>
          </a:lstStyle>
          <a:p>
            <a:r>
              <a:rPr lang="en-US" sz="2400" dirty="0">
                <a:ln w="12700">
                  <a:solidFill>
                    <a:srgbClr val="B32C16">
                      <a:lumMod val="75000"/>
                    </a:srgbClr>
                  </a:solidFill>
                </a:ln>
                <a:solidFill>
                  <a:srgbClr val="FFF39D">
                    <a:lumMod val="90000"/>
                  </a:srgbClr>
                </a:solidFill>
                <a:latin typeface="Franklin Gothic Medium"/>
              </a:rPr>
              <a:t> il cinematografo</a:t>
            </a:r>
          </a:p>
          <a:p>
            <a:r>
              <a:rPr lang="en-US" sz="2400" dirty="0">
                <a:ln w="12700">
                  <a:solidFill>
                    <a:srgbClr val="B32C16">
                      <a:lumMod val="75000"/>
                    </a:srgbClr>
                  </a:solidFill>
                </a:ln>
                <a:solidFill>
                  <a:srgbClr val="FFF39D">
                    <a:lumMod val="90000"/>
                  </a:srgbClr>
                </a:solidFill>
                <a:latin typeface="Franklin Gothic Medium"/>
              </a:rPr>
              <a:t>e la sua evoluzione.</a:t>
            </a:r>
          </a:p>
        </p:txBody>
      </p:sp>
      <p:sp>
        <p:nvSpPr>
          <p:cNvPr id="12" name="CasellaDiTesto 11">
            <a:extLst>
              <a:ext uri="{FF2B5EF4-FFF2-40B4-BE49-F238E27FC236}">
                <a16:creationId xmlns:a16="http://schemas.microsoft.com/office/drawing/2014/main" id="{F7DC6A5D-DE76-4995-BC42-F10D0383F7BF}"/>
              </a:ext>
            </a:extLst>
          </p:cNvPr>
          <p:cNvSpPr txBox="1"/>
          <p:nvPr/>
        </p:nvSpPr>
        <p:spPr>
          <a:xfrm>
            <a:off x="7890562" y="4781106"/>
            <a:ext cx="1066800" cy="369332"/>
          </a:xfrm>
          <a:prstGeom prst="rect">
            <a:avLst/>
          </a:prstGeom>
          <a:noFill/>
        </p:spPr>
        <p:txBody>
          <a:bodyPr wrap="square" rtlCol="0">
            <a:spAutoFit/>
          </a:bodyPr>
          <a:lstStyle/>
          <a:p>
            <a:r>
              <a:rPr lang="it-IT" dirty="0">
                <a:solidFill>
                  <a:prstClr val="black"/>
                </a:solidFill>
                <a:latin typeface="Franklin Gothic Book"/>
              </a:rPr>
              <a:t>INIZIO</a:t>
            </a:r>
          </a:p>
        </p:txBody>
      </p:sp>
      <p:pic>
        <p:nvPicPr>
          <p:cNvPr id="14" name="Immagine 13" descr="Immagine che contiene testo, libro&#10;&#10;Descrizione generata con affidabilità elevata">
            <a:hlinkClick r:id="rId7" action="ppaction://hlinksldjump" highlightClick="1">
              <a:snd r:embed="rId8" name="train.wav"/>
            </a:hlinkClick>
            <a:extLst>
              <a:ext uri="{FF2B5EF4-FFF2-40B4-BE49-F238E27FC236}">
                <a16:creationId xmlns:a16="http://schemas.microsoft.com/office/drawing/2014/main" id="{8FCA543D-80BA-4706-9AD6-A642283443D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28667" y="2161501"/>
            <a:ext cx="1535148" cy="2463742"/>
          </a:xfrm>
          <a:prstGeom prst="rect">
            <a:avLst/>
          </a:prstGeom>
          <a:scene3d>
            <a:camera prst="orthographicFront"/>
            <a:lightRig rig="threePt" dir="t"/>
          </a:scene3d>
          <a:sp3d>
            <a:bevelT w="139700" h="139700" prst="divot"/>
          </a:sp3d>
        </p:spPr>
      </p:pic>
      <p:pic>
        <p:nvPicPr>
          <p:cNvPr id="16" name="Immagine 15" descr="Immagine che contiene persona, parete, interni, uomo&#10;&#10;Descrizione generata con affidabilità molto elevata">
            <a:hlinkClick r:id="" action="ppaction://noaction" highlightClick="1">
              <a:snd r:embed="rId10" name="projector.wav"/>
            </a:hlinkClick>
            <a:extLst>
              <a:ext uri="{FF2B5EF4-FFF2-40B4-BE49-F238E27FC236}">
                <a16:creationId xmlns:a16="http://schemas.microsoft.com/office/drawing/2014/main" id="{BB2F89C6-CD0A-44A5-9509-B2F3E061391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461981" y="2161257"/>
            <a:ext cx="1569511" cy="2464230"/>
          </a:xfrm>
          <a:prstGeom prst="rect">
            <a:avLst/>
          </a:prstGeom>
          <a:scene3d>
            <a:camera prst="orthographicFront"/>
            <a:lightRig rig="threePt" dir="t"/>
          </a:scene3d>
          <a:sp3d>
            <a:bevelT w="139700" h="139700" prst="divot"/>
          </a:sp3d>
        </p:spPr>
      </p:pic>
      <p:sp>
        <p:nvSpPr>
          <p:cNvPr id="17" name="Title 1">
            <a:extLst>
              <a:ext uri="{FF2B5EF4-FFF2-40B4-BE49-F238E27FC236}">
                <a16:creationId xmlns:a16="http://schemas.microsoft.com/office/drawing/2014/main" id="{6E76090C-ADB8-496B-B672-6A501A1EA9EA}"/>
              </a:ext>
            </a:extLst>
          </p:cNvPr>
          <p:cNvSpPr txBox="1">
            <a:spLocks/>
          </p:cNvSpPr>
          <p:nvPr/>
        </p:nvSpPr>
        <p:spPr>
          <a:xfrm>
            <a:off x="5560153" y="4611561"/>
            <a:ext cx="2438400" cy="70842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chemeClr val="accent3">
                      <a:lumMod val="75000"/>
                    </a:schemeClr>
                  </a:solidFill>
                </a:ln>
                <a:solidFill>
                  <a:schemeClr val="bg2">
                    <a:lumMod val="90000"/>
                  </a:schemeClr>
                </a:solidFill>
                <a:latin typeface="+mj-lt"/>
                <a:ea typeface="+mj-ea"/>
                <a:cs typeface="+mj-cs"/>
              </a:defRPr>
            </a:lvl1pPr>
          </a:lstStyle>
          <a:p>
            <a:r>
              <a:rPr lang="en-US" sz="2400" dirty="0">
                <a:ln w="12700">
                  <a:solidFill>
                    <a:srgbClr val="B32C16">
                      <a:lumMod val="75000"/>
                    </a:srgbClr>
                  </a:solidFill>
                </a:ln>
                <a:solidFill>
                  <a:srgbClr val="FFF39D">
                    <a:lumMod val="90000"/>
                  </a:srgbClr>
                </a:solidFill>
                <a:latin typeface="Franklin Gothic Medium"/>
              </a:rPr>
              <a:t>cinema 3D</a:t>
            </a:r>
          </a:p>
        </p:txBody>
      </p:sp>
      <p:pic>
        <p:nvPicPr>
          <p:cNvPr id="19" name="Immagine 18" descr="Immagine che contiene interni, elettronico, armadietto, monitor&#10;&#10;Descrizione generata con affidabilità elevata">
            <a:hlinkClick r:id="" action="ppaction://noaction" highlightClick="1">
              <a:snd r:embed="rId12" name="drum-loop.wav"/>
            </a:hlinkClick>
            <a:extLst>
              <a:ext uri="{FF2B5EF4-FFF2-40B4-BE49-F238E27FC236}">
                <a16:creationId xmlns:a16="http://schemas.microsoft.com/office/drawing/2014/main" id="{68A11843-0046-4DF1-9B36-56D6955B99E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04763" y="2172388"/>
            <a:ext cx="1587583" cy="2460407"/>
          </a:xfrm>
          <a:prstGeom prst="rect">
            <a:avLst/>
          </a:prstGeom>
          <a:ln w="19050">
            <a:solidFill>
              <a:schemeClr val="bg1"/>
            </a:solidFill>
          </a:ln>
          <a:scene3d>
            <a:camera prst="orthographicFront"/>
            <a:lightRig rig="threePt" dir="t"/>
          </a:scene3d>
          <a:sp3d>
            <a:bevelT w="139700" h="139700" prst="divot"/>
          </a:sp3d>
        </p:spPr>
      </p:pic>
      <p:sp>
        <p:nvSpPr>
          <p:cNvPr id="20" name="Title 1">
            <a:extLst>
              <a:ext uri="{FF2B5EF4-FFF2-40B4-BE49-F238E27FC236}">
                <a16:creationId xmlns:a16="http://schemas.microsoft.com/office/drawing/2014/main" id="{F4FA68F5-B860-4CA6-8D33-C74002328051}"/>
              </a:ext>
            </a:extLst>
          </p:cNvPr>
          <p:cNvSpPr txBox="1">
            <a:spLocks/>
          </p:cNvSpPr>
          <p:nvPr/>
        </p:nvSpPr>
        <p:spPr>
          <a:xfrm>
            <a:off x="6970026" y="4650892"/>
            <a:ext cx="2438400" cy="70842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chemeClr val="accent3">
                      <a:lumMod val="75000"/>
                    </a:schemeClr>
                  </a:solidFill>
                </a:ln>
                <a:solidFill>
                  <a:schemeClr val="bg2">
                    <a:lumMod val="90000"/>
                  </a:schemeClr>
                </a:solidFill>
                <a:latin typeface="+mj-lt"/>
                <a:ea typeface="+mj-ea"/>
                <a:cs typeface="+mj-cs"/>
              </a:defRPr>
            </a:lvl1pPr>
          </a:lstStyle>
          <a:p>
            <a:r>
              <a:rPr lang="en-US" sz="2400" dirty="0">
                <a:ln w="12700">
                  <a:solidFill>
                    <a:srgbClr val="B32C16">
                      <a:lumMod val="75000"/>
                    </a:srgbClr>
                  </a:solidFill>
                </a:ln>
                <a:solidFill>
                  <a:srgbClr val="FFF39D">
                    <a:lumMod val="90000"/>
                  </a:srgbClr>
                </a:solidFill>
                <a:latin typeface="Franklin Gothic Medium"/>
              </a:rPr>
              <a:t>    Il digitale</a:t>
            </a:r>
          </a:p>
        </p:txBody>
      </p:sp>
      <p:pic>
        <p:nvPicPr>
          <p:cNvPr id="4" name="Immagine 3" descr="Immagine che contiene testo, libro, fotografia, parete&#10;&#10;Descrizione generata con affidabilità molto elevata">
            <a:hlinkClick r:id="rId14" action="ppaction://hlinksldjump" highlightClick="1">
              <a:snd r:embed="rId15" name="click.wav"/>
            </a:hlinkClick>
            <a:extLst>
              <a:ext uri="{FF2B5EF4-FFF2-40B4-BE49-F238E27FC236}">
                <a16:creationId xmlns:a16="http://schemas.microsoft.com/office/drawing/2014/main" id="{528BA916-58D5-4418-9A88-9B07699FB90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69267" y="2137240"/>
            <a:ext cx="1421974" cy="2406486"/>
          </a:xfrm>
          <a:prstGeom prst="rect">
            <a:avLst/>
          </a:prstGeom>
          <a:scene3d>
            <a:camera prst="orthographicFront"/>
            <a:lightRig rig="threePt" dir="t"/>
          </a:scene3d>
          <a:sp3d>
            <a:bevelT w="139700" h="139700" prst="divot"/>
          </a:sp3d>
        </p:spPr>
      </p:pic>
      <p:sp>
        <p:nvSpPr>
          <p:cNvPr id="13" name="Title 1">
            <a:hlinkClick r:id="rId14" action="ppaction://hlinksldjump"/>
            <a:extLst>
              <a:ext uri="{FF2B5EF4-FFF2-40B4-BE49-F238E27FC236}">
                <a16:creationId xmlns:a16="http://schemas.microsoft.com/office/drawing/2014/main" id="{E961B0C8-503C-4A60-A0D3-5AF7FC669AE0}"/>
              </a:ext>
            </a:extLst>
          </p:cNvPr>
          <p:cNvSpPr txBox="1">
            <a:spLocks/>
          </p:cNvSpPr>
          <p:nvPr/>
        </p:nvSpPr>
        <p:spPr>
          <a:xfrm>
            <a:off x="236807" y="4662425"/>
            <a:ext cx="2438400" cy="70842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chemeClr val="accent3">
                      <a:lumMod val="75000"/>
                    </a:schemeClr>
                  </a:solidFill>
                </a:ln>
                <a:solidFill>
                  <a:schemeClr val="bg2">
                    <a:lumMod val="90000"/>
                  </a:schemeClr>
                </a:solidFill>
                <a:latin typeface="+mj-lt"/>
                <a:ea typeface="+mj-ea"/>
                <a:cs typeface="+mj-cs"/>
              </a:defRPr>
            </a:lvl1pPr>
          </a:lstStyle>
          <a:p>
            <a:r>
              <a:rPr lang="en-US" sz="2400" dirty="0">
                <a:ln w="12700">
                  <a:solidFill>
                    <a:srgbClr val="B32C16">
                      <a:lumMod val="75000"/>
                    </a:srgbClr>
                  </a:solidFill>
                </a:ln>
                <a:solidFill>
                  <a:srgbClr val="FFF39D">
                    <a:lumMod val="90000"/>
                  </a:srgbClr>
                </a:solidFill>
                <a:latin typeface="Franklin Gothic Medium"/>
              </a:rPr>
              <a:t>Le origini</a:t>
            </a:r>
          </a:p>
        </p:txBody>
      </p:sp>
      <p:pic>
        <p:nvPicPr>
          <p:cNvPr id="3" name="intro2">
            <a:hlinkClick r:id="" action="ppaction://media"/>
            <a:extLst>
              <a:ext uri="{FF2B5EF4-FFF2-40B4-BE49-F238E27FC236}">
                <a16:creationId xmlns:a16="http://schemas.microsoft.com/office/drawing/2014/main" id="{A03F78FF-E72F-41AB-88DA-DE701F5F2D37}"/>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470654" y="1233132"/>
            <a:ext cx="367068" cy="367068"/>
          </a:xfrm>
          <a:prstGeom prst="rect">
            <a:avLst/>
          </a:prstGeom>
        </p:spPr>
      </p:pic>
      <p:sp>
        <p:nvSpPr>
          <p:cNvPr id="5" name="CasellaDiTesto 4">
            <a:extLst>
              <a:ext uri="{FF2B5EF4-FFF2-40B4-BE49-F238E27FC236}">
                <a16:creationId xmlns:a16="http://schemas.microsoft.com/office/drawing/2014/main" id="{090F42BA-DE19-4A58-8C89-81DC338124A8}"/>
              </a:ext>
            </a:extLst>
          </p:cNvPr>
          <p:cNvSpPr txBox="1"/>
          <p:nvPr/>
        </p:nvSpPr>
        <p:spPr>
          <a:xfrm>
            <a:off x="236807" y="116632"/>
            <a:ext cx="8720555" cy="1754326"/>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p:spPr>
        <p:txBody>
          <a:bodyPr wrap="square" rtlCol="0">
            <a:spAutoFit/>
          </a:bodyPr>
          <a:lstStyle/>
          <a:p>
            <a:r>
              <a:rPr lang="it-IT" sz="3600">
                <a:solidFill>
                  <a:srgbClr val="FF0000"/>
                </a:solidFill>
              </a:rPr>
              <a:t>Ho preparato quindi una presentazione in Power Point che prendesse in esame tutti questi aspetti</a:t>
            </a:r>
          </a:p>
        </p:txBody>
      </p:sp>
    </p:spTree>
    <p:extLst>
      <p:ext uri="{BB962C8B-B14F-4D97-AF65-F5344CB8AC3E}">
        <p14:creationId xmlns:p14="http://schemas.microsoft.com/office/powerpoint/2010/main" val="176291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97" fill="hold"/>
                                        <p:tgtEl>
                                          <p:spTgt spid="3"/>
                                        </p:tgtEl>
                                      </p:cBhvr>
                                    </p:cmd>
                                  </p:childTnLst>
                                </p:cTn>
                              </p:par>
                              <p:par>
                                <p:cTn id="7" presetID="10" presetClass="entr" presetSubtype="0" repeatCount="indefinite"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900"/>
                                        <p:tgtEl>
                                          <p:spTgt spid="2"/>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900"/>
                                        <p:tgtEl>
                                          <p:spTgt spid="9"/>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900"/>
                                        <p:tgtEl>
                                          <p:spTgt spid="17"/>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900"/>
                                        <p:tgtEl>
                                          <p:spTgt spid="2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9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anim calcmode="lin" valueType="num">
                                      <p:cBhvr>
                                        <p:cTn id="27" dur="2000" fill="hold"/>
                                        <p:tgtEl>
                                          <p:spTgt spid="5"/>
                                        </p:tgtEl>
                                        <p:attrNameLst>
                                          <p:attrName>ppt_w</p:attrName>
                                        </p:attrNameLst>
                                      </p:cBhvr>
                                      <p:tavLst>
                                        <p:tav tm="0" fmla="#ppt_w*sin(2.5*pi*$)">
                                          <p:val>
                                            <p:fltVal val="0"/>
                                          </p:val>
                                        </p:tav>
                                        <p:tav tm="100000">
                                          <p:val>
                                            <p:fltVal val="1"/>
                                          </p:val>
                                        </p:tav>
                                      </p:tavLst>
                                    </p:anim>
                                    <p:anim calcmode="lin" valueType="num">
                                      <p:cBhvr>
                                        <p:cTn id="28"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9" repeatCount="indefinite" fill="hold" display="0">
                  <p:stCondLst>
                    <p:cond delay="indefinite"/>
                  </p:stCondLst>
                  <p:endCondLst>
                    <p:cond evt="onStopAudio" delay="0">
                      <p:tgtEl>
                        <p:sldTgt/>
                      </p:tgtEl>
                    </p:cond>
                  </p:endCondLst>
                </p:cTn>
                <p:tgtEl>
                  <p:spTgt spid="3"/>
                </p:tgtEl>
              </p:cMediaNode>
            </p:audio>
          </p:childTnLst>
        </p:cTn>
      </p:par>
    </p:tnLst>
    <p:bldLst>
      <p:bldP spid="2" grpId="0"/>
      <p:bldP spid="9" grpId="0"/>
      <p:bldP spid="17" grpId="0"/>
      <p:bldP spid="20" grpId="0"/>
      <p:bldP spid="13" grpId="0"/>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
            <a:ext cx="9144000" cy="51435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14450"/>
            <a:ext cx="9144000" cy="4914900"/>
          </a:xfrm>
          <a:prstGeom prst="rect">
            <a:avLst/>
          </a:prstGeom>
        </p:spPr>
      </p:pic>
      <p:sp>
        <p:nvSpPr>
          <p:cNvPr id="4" name="Title 3"/>
          <p:cNvSpPr>
            <a:spLocks noGrp="1"/>
          </p:cNvSpPr>
          <p:nvPr>
            <p:ph type="title"/>
          </p:nvPr>
        </p:nvSpPr>
        <p:spPr>
          <a:xfrm>
            <a:off x="36706" y="3217164"/>
            <a:ext cx="1828800" cy="708422"/>
          </a:xfrm>
        </p:spPr>
        <p:txBody>
          <a:bodyPr>
            <a:normAutofit/>
          </a:bodyPr>
          <a:lstStyle/>
          <a:p>
            <a:r>
              <a:rPr lang="en-US" sz="1400" dirty="0"/>
              <a:t>Teatro delle ombre</a:t>
            </a:r>
          </a:p>
        </p:txBody>
      </p:sp>
      <p:sp>
        <p:nvSpPr>
          <p:cNvPr id="10" name="Rettangolo 9">
            <a:hlinkClick r:id="rId4" action="ppaction://hlinksldjump"/>
            <a:extLst>
              <a:ext uri="{FF2B5EF4-FFF2-40B4-BE49-F238E27FC236}">
                <a16:creationId xmlns:a16="http://schemas.microsoft.com/office/drawing/2014/main" id="{3D1B1A7E-1CEF-4B30-BD77-8F2EFE3CBF39}"/>
              </a:ext>
            </a:extLst>
          </p:cNvPr>
          <p:cNvSpPr/>
          <p:nvPr/>
        </p:nvSpPr>
        <p:spPr>
          <a:xfrm>
            <a:off x="7475188" y="1173512"/>
            <a:ext cx="1371600" cy="470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prstClr val="white"/>
              </a:solidFill>
              <a:latin typeface="Franklin Gothic Book"/>
            </a:endParaRPr>
          </a:p>
        </p:txBody>
      </p:sp>
      <p:pic>
        <p:nvPicPr>
          <p:cNvPr id="15" name="Immagine 14" descr="Immagine che contiene testo, libro, fotografia, parete&#10;&#10;Descrizione generata con affidabilità molto elevata">
            <a:hlinkClick r:id="rId5" action="ppaction://hlinksldjump" highlightClick="1">
              <a:snd r:embed="rId6" name="gear (online-audio-converter.com).wav"/>
            </a:hlinkClick>
            <a:extLst>
              <a:ext uri="{FF2B5EF4-FFF2-40B4-BE49-F238E27FC236}">
                <a16:creationId xmlns:a16="http://schemas.microsoft.com/office/drawing/2014/main" id="{843589CE-E5D8-4C99-8740-41E67551F0E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2190" y="2361044"/>
            <a:ext cx="1429025" cy="10717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7" name="Immagine 16" descr="Immagine che contiene interni, tavolo&#10;&#10;Descrizione generata con affidabilità molto elevata">
            <a:hlinkClick r:id="rId8" action="ppaction://hlinksldjump" highlightClick="1">
              <a:snd r:embed="rId6" name="gear (online-audio-converter.com).wav"/>
            </a:hlinkClick>
            <a:extLst>
              <a:ext uri="{FF2B5EF4-FFF2-40B4-BE49-F238E27FC236}">
                <a16:creationId xmlns:a16="http://schemas.microsoft.com/office/drawing/2014/main" id="{BDD635CC-C1D0-4A82-B3EC-4990EDA47A8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71995" y="2361045"/>
            <a:ext cx="1386087" cy="10717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8" name="Title 3">
            <a:extLst>
              <a:ext uri="{FF2B5EF4-FFF2-40B4-BE49-F238E27FC236}">
                <a16:creationId xmlns:a16="http://schemas.microsoft.com/office/drawing/2014/main" id="{17EFF71B-5D39-4647-8355-B8718180E8BF}"/>
              </a:ext>
            </a:extLst>
          </p:cNvPr>
          <p:cNvSpPr txBox="1">
            <a:spLocks/>
          </p:cNvSpPr>
          <p:nvPr/>
        </p:nvSpPr>
        <p:spPr>
          <a:xfrm>
            <a:off x="1530435" y="3216335"/>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La lanterna magica</a:t>
            </a:r>
          </a:p>
        </p:txBody>
      </p:sp>
      <p:pic>
        <p:nvPicPr>
          <p:cNvPr id="20" name="Immagine 19">
            <a:hlinkClick r:id="rId10" action="ppaction://hlinksldjump" highlightClick="1">
              <a:snd r:embed="rId6" name="gear (online-audio-converter.com).wav"/>
            </a:hlinkClick>
            <a:extLst>
              <a:ext uri="{FF2B5EF4-FFF2-40B4-BE49-F238E27FC236}">
                <a16:creationId xmlns:a16="http://schemas.microsoft.com/office/drawing/2014/main" id="{CD317C8C-D7DD-4D83-A144-86970E21E62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99641" y="2382463"/>
            <a:ext cx="1392551" cy="10826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Title 3">
            <a:extLst>
              <a:ext uri="{FF2B5EF4-FFF2-40B4-BE49-F238E27FC236}">
                <a16:creationId xmlns:a16="http://schemas.microsoft.com/office/drawing/2014/main" id="{528E48ED-E817-4586-BB0E-E990806AB149}"/>
              </a:ext>
            </a:extLst>
          </p:cNvPr>
          <p:cNvSpPr txBox="1">
            <a:spLocks/>
          </p:cNvSpPr>
          <p:nvPr/>
        </p:nvSpPr>
        <p:spPr>
          <a:xfrm>
            <a:off x="2919945" y="3249500"/>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     Il mondo nuovo</a:t>
            </a:r>
          </a:p>
        </p:txBody>
      </p:sp>
      <p:pic>
        <p:nvPicPr>
          <p:cNvPr id="23" name="Immagine 22">
            <a:hlinkClick r:id="rId12" action="ppaction://hlinksldjump" highlightClick="1">
              <a:snd r:embed="rId6" name="gear (online-audio-converter.com).wav"/>
            </a:hlinkClick>
            <a:extLst>
              <a:ext uri="{FF2B5EF4-FFF2-40B4-BE49-F238E27FC236}">
                <a16:creationId xmlns:a16="http://schemas.microsoft.com/office/drawing/2014/main" id="{ADA3296D-0F11-473A-BFF1-C45B6B15421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55183" y="2398856"/>
            <a:ext cx="1413992" cy="1077053"/>
          </a:xfrm>
          <a:prstGeom prst="roundRect">
            <a:avLst>
              <a:gd name="adj" fmla="val 16667"/>
            </a:avLst>
          </a:prstGeom>
          <a:ln>
            <a:solidFill>
              <a:schemeClr val="tx1">
                <a:lumMod val="50000"/>
                <a:lumOff val="5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4" name="Title 3">
            <a:extLst>
              <a:ext uri="{FF2B5EF4-FFF2-40B4-BE49-F238E27FC236}">
                <a16:creationId xmlns:a16="http://schemas.microsoft.com/office/drawing/2014/main" id="{A037E787-653B-4FC2-9505-CE1E509F6677}"/>
              </a:ext>
            </a:extLst>
          </p:cNvPr>
          <p:cNvSpPr txBox="1">
            <a:spLocks/>
          </p:cNvSpPr>
          <p:nvPr/>
        </p:nvSpPr>
        <p:spPr>
          <a:xfrm>
            <a:off x="4494560" y="3271077"/>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     Il taumatropio</a:t>
            </a:r>
          </a:p>
        </p:txBody>
      </p:sp>
      <p:pic>
        <p:nvPicPr>
          <p:cNvPr id="26" name="Immagine 25">
            <a:hlinkClick r:id="rId14" action="ppaction://hlinksldjump" highlightClick="1">
              <a:snd r:embed="rId6" name="gear (online-audio-converter.com).wav"/>
            </a:hlinkClick>
            <a:extLst>
              <a:ext uri="{FF2B5EF4-FFF2-40B4-BE49-F238E27FC236}">
                <a16:creationId xmlns:a16="http://schemas.microsoft.com/office/drawing/2014/main" id="{3E10B1C1-CFA8-4C46-8998-228A21E342B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136681" y="2432238"/>
            <a:ext cx="1395017" cy="1066294"/>
          </a:xfrm>
          <a:prstGeom prst="roundRect">
            <a:avLst>
              <a:gd name="adj" fmla="val 16667"/>
            </a:avLst>
          </a:prstGeom>
          <a:ln>
            <a:solidFill>
              <a:schemeClr val="tx1">
                <a:lumMod val="50000"/>
                <a:lumOff val="5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Title 3">
            <a:extLst>
              <a:ext uri="{FF2B5EF4-FFF2-40B4-BE49-F238E27FC236}">
                <a16:creationId xmlns:a16="http://schemas.microsoft.com/office/drawing/2014/main" id="{AF66F4FC-1794-4F9C-BDA1-C58E9B751FBC}"/>
              </a:ext>
            </a:extLst>
          </p:cNvPr>
          <p:cNvSpPr txBox="1">
            <a:spLocks/>
          </p:cNvSpPr>
          <p:nvPr/>
        </p:nvSpPr>
        <p:spPr>
          <a:xfrm>
            <a:off x="5884070" y="3271077"/>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        Il cineografo</a:t>
            </a:r>
          </a:p>
        </p:txBody>
      </p:sp>
      <p:sp>
        <p:nvSpPr>
          <p:cNvPr id="28" name="Title 7">
            <a:extLst>
              <a:ext uri="{FF2B5EF4-FFF2-40B4-BE49-F238E27FC236}">
                <a16:creationId xmlns:a16="http://schemas.microsoft.com/office/drawing/2014/main" id="{74A3841E-0266-444F-8550-4AE73C015E17}"/>
              </a:ext>
            </a:extLst>
          </p:cNvPr>
          <p:cNvSpPr txBox="1">
            <a:spLocks/>
          </p:cNvSpPr>
          <p:nvPr/>
        </p:nvSpPr>
        <p:spPr>
          <a:xfrm>
            <a:off x="3511871" y="1125587"/>
            <a:ext cx="64770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dirty="0">
                <a:ln>
                  <a:solidFill>
                    <a:prstClr val="black">
                      <a:lumMod val="95000"/>
                      <a:lumOff val="5000"/>
                    </a:prstClr>
                  </a:solidFill>
                </a:ln>
                <a:solidFill>
                  <a:srgbClr val="FE8637">
                    <a:lumMod val="50000"/>
                  </a:srgbClr>
                </a:solidFill>
                <a:latin typeface="Franklin Gothic Medium"/>
              </a:rPr>
              <a:t>Il precinema</a:t>
            </a:r>
          </a:p>
        </p:txBody>
      </p:sp>
      <p:pic>
        <p:nvPicPr>
          <p:cNvPr id="5" name="Immagine 4" descr="Immagine che contiene persona, uomo, fotografia, esterni&#10;&#10;Descrizione generata con affidabilità molto elevata">
            <a:hlinkClick r:id="rId16" action="ppaction://hlinksldjump" highlightClick="1">
              <a:snd r:embed="rId6" name="gear (online-audio-converter.com).wav"/>
            </a:hlinkClick>
            <a:extLst>
              <a:ext uri="{FF2B5EF4-FFF2-40B4-BE49-F238E27FC236}">
                <a16:creationId xmlns:a16="http://schemas.microsoft.com/office/drawing/2014/main" id="{7FD871F3-7467-4917-A361-53CD9AECB12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611374" y="2425677"/>
            <a:ext cx="1411494" cy="10607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2" name="Title 3">
            <a:extLst>
              <a:ext uri="{FF2B5EF4-FFF2-40B4-BE49-F238E27FC236}">
                <a16:creationId xmlns:a16="http://schemas.microsoft.com/office/drawing/2014/main" id="{73ED40C2-8C79-4B2D-B6C9-A93EA9C28096}"/>
              </a:ext>
            </a:extLst>
          </p:cNvPr>
          <p:cNvSpPr txBox="1">
            <a:spLocks/>
          </p:cNvSpPr>
          <p:nvPr/>
        </p:nvSpPr>
        <p:spPr>
          <a:xfrm>
            <a:off x="7528340" y="3281836"/>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Fenachistoscopio</a:t>
            </a:r>
          </a:p>
        </p:txBody>
      </p:sp>
      <p:pic>
        <p:nvPicPr>
          <p:cNvPr id="8" name="Immagine 7" descr="Immagine che contiene elettronico&#10;&#10;Descrizione generata con affidabilità elevata">
            <a:hlinkClick r:id="rId18" action="ppaction://hlinksldjump" highlightClick="1">
              <a:snd r:embed="rId6" name="gear (online-audio-converter.com).wav"/>
            </a:hlinkClick>
            <a:extLst>
              <a:ext uri="{FF2B5EF4-FFF2-40B4-BE49-F238E27FC236}">
                <a16:creationId xmlns:a16="http://schemas.microsoft.com/office/drawing/2014/main" id="{3D84C1AA-A636-44FB-8EDE-8E9E2FF5AA36}"/>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19126" y="4028357"/>
            <a:ext cx="1452802" cy="10725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5" name="Title 3">
            <a:extLst>
              <a:ext uri="{FF2B5EF4-FFF2-40B4-BE49-F238E27FC236}">
                <a16:creationId xmlns:a16="http://schemas.microsoft.com/office/drawing/2014/main" id="{1DF452F1-7E57-426F-A1E6-810E92C8840F}"/>
              </a:ext>
            </a:extLst>
          </p:cNvPr>
          <p:cNvSpPr txBox="1">
            <a:spLocks/>
          </p:cNvSpPr>
          <p:nvPr/>
        </p:nvSpPr>
        <p:spPr>
          <a:xfrm>
            <a:off x="119126" y="4959390"/>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Lo stereoscopio</a:t>
            </a:r>
          </a:p>
        </p:txBody>
      </p:sp>
      <p:pic>
        <p:nvPicPr>
          <p:cNvPr id="12" name="Immagine 11">
            <a:hlinkClick r:id="rId20" action="ppaction://hlinksldjump" highlightClick="1">
              <a:snd r:embed="rId6" name="gear (online-audio-converter.com).wav"/>
            </a:hlinkClick>
            <a:extLst>
              <a:ext uri="{FF2B5EF4-FFF2-40B4-BE49-F238E27FC236}">
                <a16:creationId xmlns:a16="http://schemas.microsoft.com/office/drawing/2014/main" id="{21C61C39-321E-4E9E-8818-59C30DDCA2C5}"/>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636020" y="4015842"/>
            <a:ext cx="1440914" cy="10976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9" name="Title 3">
            <a:extLst>
              <a:ext uri="{FF2B5EF4-FFF2-40B4-BE49-F238E27FC236}">
                <a16:creationId xmlns:a16="http://schemas.microsoft.com/office/drawing/2014/main" id="{7F2D8FDF-B794-44FE-9C16-C79182FD1E41}"/>
              </a:ext>
            </a:extLst>
          </p:cNvPr>
          <p:cNvSpPr txBox="1">
            <a:spLocks/>
          </p:cNvSpPr>
          <p:nvPr/>
        </p:nvSpPr>
        <p:spPr>
          <a:xfrm>
            <a:off x="1671994" y="4963872"/>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Lo zootropio</a:t>
            </a:r>
          </a:p>
        </p:txBody>
      </p:sp>
      <p:sp>
        <p:nvSpPr>
          <p:cNvPr id="31" name="Title 3">
            <a:extLst>
              <a:ext uri="{FF2B5EF4-FFF2-40B4-BE49-F238E27FC236}">
                <a16:creationId xmlns:a16="http://schemas.microsoft.com/office/drawing/2014/main" id="{10293E6D-984F-4C5A-98D0-14589706EFBF}"/>
              </a:ext>
            </a:extLst>
          </p:cNvPr>
          <p:cNvSpPr txBox="1">
            <a:spLocks/>
          </p:cNvSpPr>
          <p:nvPr/>
        </p:nvSpPr>
        <p:spPr>
          <a:xfrm>
            <a:off x="3116749" y="4926155"/>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Il Kaiserpanorama</a:t>
            </a:r>
          </a:p>
        </p:txBody>
      </p:sp>
      <p:pic>
        <p:nvPicPr>
          <p:cNvPr id="14" name="Immagine 13" descr="Immagine che contiene esterni, fotografia, edificio, persona&#10;&#10;Descrizione generata con affidabilità molto elevata">
            <a:hlinkClick r:id="rId22" action="ppaction://hlinksldjump" highlightClick="1">
              <a:snd r:embed="rId6" name="gear (online-audio-converter.com).wav"/>
            </a:hlinkClick>
            <a:extLst>
              <a:ext uri="{FF2B5EF4-FFF2-40B4-BE49-F238E27FC236}">
                <a16:creationId xmlns:a16="http://schemas.microsoft.com/office/drawing/2014/main" id="{6C7DC98F-43AF-4589-8F05-C6D60D81CBFF}"/>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134640" y="4001076"/>
            <a:ext cx="1442211" cy="11005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2" name="Title 3">
            <a:extLst>
              <a:ext uri="{FF2B5EF4-FFF2-40B4-BE49-F238E27FC236}">
                <a16:creationId xmlns:a16="http://schemas.microsoft.com/office/drawing/2014/main" id="{DE3771C3-03AD-49C1-9499-6B0A8658B326}"/>
              </a:ext>
            </a:extLst>
          </p:cNvPr>
          <p:cNvSpPr txBox="1">
            <a:spLocks/>
          </p:cNvSpPr>
          <p:nvPr/>
        </p:nvSpPr>
        <p:spPr>
          <a:xfrm>
            <a:off x="7704241" y="4957129"/>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Il Kinetoscopio</a:t>
            </a:r>
          </a:p>
        </p:txBody>
      </p:sp>
      <p:sp>
        <p:nvSpPr>
          <p:cNvPr id="33" name="Title 3">
            <a:extLst>
              <a:ext uri="{FF2B5EF4-FFF2-40B4-BE49-F238E27FC236}">
                <a16:creationId xmlns:a16="http://schemas.microsoft.com/office/drawing/2014/main" id="{1388C987-E3BB-47E0-88F8-B88C2B61B7CF}"/>
              </a:ext>
            </a:extLst>
          </p:cNvPr>
          <p:cNvSpPr txBox="1">
            <a:spLocks/>
          </p:cNvSpPr>
          <p:nvPr/>
        </p:nvSpPr>
        <p:spPr>
          <a:xfrm>
            <a:off x="6112414" y="4988113"/>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La cronofotografia</a:t>
            </a:r>
          </a:p>
        </p:txBody>
      </p:sp>
      <p:sp>
        <p:nvSpPr>
          <p:cNvPr id="34" name="Title 3">
            <a:extLst>
              <a:ext uri="{FF2B5EF4-FFF2-40B4-BE49-F238E27FC236}">
                <a16:creationId xmlns:a16="http://schemas.microsoft.com/office/drawing/2014/main" id="{3DD46AC9-1C1E-4C73-90FF-CFE7776DEC08}"/>
              </a:ext>
            </a:extLst>
          </p:cNvPr>
          <p:cNvSpPr txBox="1">
            <a:spLocks/>
          </p:cNvSpPr>
          <p:nvPr/>
        </p:nvSpPr>
        <p:spPr>
          <a:xfrm>
            <a:off x="4653826" y="4926155"/>
            <a:ext cx="1828800" cy="708422"/>
          </a:xfrm>
          <a:prstGeom prst="rect">
            <a:avLst/>
          </a:prstGeom>
          <a:no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r>
              <a:rPr lang="it-IT" sz="1400" dirty="0">
                <a:ln>
                  <a:solidFill>
                    <a:prstClr val="black">
                      <a:lumMod val="95000"/>
                      <a:lumOff val="5000"/>
                    </a:prstClr>
                  </a:solidFill>
                </a:ln>
                <a:solidFill>
                  <a:srgbClr val="FE8637">
                    <a:lumMod val="50000"/>
                  </a:srgbClr>
                </a:solidFill>
                <a:latin typeface="Franklin Gothic Medium"/>
              </a:rPr>
              <a:t>Il prassinoscopio</a:t>
            </a:r>
          </a:p>
        </p:txBody>
      </p:sp>
      <p:pic>
        <p:nvPicPr>
          <p:cNvPr id="35" name="Immagine 34" descr="Immagine che contiene testo, libro&#10;&#10;Descrizione generata con affidabilità molto elevata">
            <a:hlinkClick r:id="rId24" action="ppaction://hlinksldjump" highlightClick="1">
              <a:snd r:embed="rId6" name="gear (online-audio-converter.com).wav"/>
            </a:hlinkClick>
            <a:extLst>
              <a:ext uri="{FF2B5EF4-FFF2-40B4-BE49-F238E27FC236}">
                <a16:creationId xmlns:a16="http://schemas.microsoft.com/office/drawing/2014/main" id="{71C34C97-58DE-4913-8528-23020267E2F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689323" y="3989906"/>
            <a:ext cx="1451311" cy="109674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Immagine 36" descr="Immagine che contiene edificio, esterni, uomo, persona&#10;&#10;Descrizione generata con affidabilità molto elevata">
            <a:hlinkClick r:id="rId26" action="ppaction://hlinksldjump" highlightClick="1">
              <a:snd r:embed="rId6" name="gear (online-audio-converter.com).wav"/>
            </a:hlinkClick>
            <a:extLst>
              <a:ext uri="{FF2B5EF4-FFF2-40B4-BE49-F238E27FC236}">
                <a16:creationId xmlns:a16="http://schemas.microsoft.com/office/drawing/2014/main" id="{C5278342-715B-4B69-A86A-30B1F09B46A6}"/>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7648255" y="3957922"/>
            <a:ext cx="1428791" cy="10927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Immagine 38" descr="Immagine che contiene fotografia, mucchio, esterni, diverso&#10;&#10;Descrizione generata con affidabilità elevata">
            <a:hlinkClick r:id="rId28" action="ppaction://hlinksldjump" highlightClick="1">
              <a:snd r:embed="rId6" name="gear (online-audio-converter.com).wav"/>
            </a:hlinkClick>
            <a:extLst>
              <a:ext uri="{FF2B5EF4-FFF2-40B4-BE49-F238E27FC236}">
                <a16:creationId xmlns:a16="http://schemas.microsoft.com/office/drawing/2014/main" id="{9759689B-38B0-4E11-80DA-22BF6E979797}"/>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6202429" y="4007852"/>
            <a:ext cx="1364117" cy="10869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Immagine 35">
            <a:hlinkClick r:id="rId4" action="ppaction://hlinksldjump"/>
            <a:extLst>
              <a:ext uri="{FF2B5EF4-FFF2-40B4-BE49-F238E27FC236}">
                <a16:creationId xmlns:a16="http://schemas.microsoft.com/office/drawing/2014/main" id="{9EAC66A1-0D5A-4F20-93AB-6E49C2B90964}"/>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7772400" y="1183389"/>
            <a:ext cx="1295400" cy="650578"/>
          </a:xfrm>
          <a:prstGeom prst="rect">
            <a:avLst/>
          </a:prstGeom>
        </p:spPr>
      </p:pic>
      <p:sp>
        <p:nvSpPr>
          <p:cNvPr id="3" name="CasellaDiTesto 2">
            <a:extLst>
              <a:ext uri="{FF2B5EF4-FFF2-40B4-BE49-F238E27FC236}">
                <a16:creationId xmlns:a16="http://schemas.microsoft.com/office/drawing/2014/main" id="{44F6408A-3BAD-4B74-B8FF-4E15111EC2B4}"/>
              </a:ext>
            </a:extLst>
          </p:cNvPr>
          <p:cNvSpPr txBox="1"/>
          <p:nvPr/>
        </p:nvSpPr>
        <p:spPr>
          <a:xfrm>
            <a:off x="225696" y="5458291"/>
            <a:ext cx="8903742" cy="1077218"/>
          </a:xfrm>
          <a:prstGeom prst="rect">
            <a:avLst/>
          </a:prstGeom>
          <a:noFill/>
        </p:spPr>
        <p:txBody>
          <a:bodyPr wrap="square" rtlCol="0">
            <a:spAutoFit/>
          </a:bodyPr>
          <a:lstStyle/>
          <a:p>
            <a:r>
              <a:rPr lang="it-IT" sz="3200" b="1">
                <a:solidFill>
                  <a:srgbClr val="FF0000"/>
                </a:solidFill>
              </a:rPr>
              <a:t>Ho agganciato la conoscenza degli strumenti del PRECINEMA alle lezioni di tecnologia</a:t>
            </a:r>
          </a:p>
        </p:txBody>
      </p:sp>
    </p:spTree>
    <p:extLst>
      <p:ext uri="{BB962C8B-B14F-4D97-AF65-F5344CB8AC3E}">
        <p14:creationId xmlns:p14="http://schemas.microsoft.com/office/powerpoint/2010/main" val="237719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DE853C73-8CA6-4041-8D60-0CA26EA9AD15}"/>
              </a:ext>
            </a:extLst>
          </p:cNvPr>
          <p:cNvPicPr>
            <a:picLocks noChangeAspect="1"/>
          </p:cNvPicPr>
          <p:nvPr/>
        </p:nvPicPr>
        <p:blipFill>
          <a:blip r:embed="rId4" cstate="print">
            <a:clrChange>
              <a:clrFrom>
                <a:srgbClr val="020204"/>
              </a:clrFrom>
              <a:clrTo>
                <a:srgbClr val="020204">
                  <a:alpha val="0"/>
                </a:srgbClr>
              </a:clrTo>
            </a:clrChange>
            <a:extLst>
              <a:ext uri="{28A0092B-C50C-407E-A947-70E740481C1C}">
                <a14:useLocalDpi xmlns:a14="http://schemas.microsoft.com/office/drawing/2010/main" val="0"/>
              </a:ext>
            </a:extLst>
          </a:blip>
          <a:stretch>
            <a:fillRect/>
          </a:stretch>
        </p:blipFill>
        <p:spPr>
          <a:xfrm>
            <a:off x="179512" y="1916832"/>
            <a:ext cx="2376316" cy="4221088"/>
          </a:xfrm>
          <a:prstGeom prst="rect">
            <a:avLst/>
          </a:prstGeom>
        </p:spPr>
      </p:pic>
      <p:sp>
        <p:nvSpPr>
          <p:cNvPr id="10" name="CasellaDiTesto 9">
            <a:extLst>
              <a:ext uri="{FF2B5EF4-FFF2-40B4-BE49-F238E27FC236}">
                <a16:creationId xmlns:a16="http://schemas.microsoft.com/office/drawing/2014/main" id="{81557882-3342-411E-BE0D-BEE050F68E23}"/>
              </a:ext>
            </a:extLst>
          </p:cNvPr>
          <p:cNvSpPr txBox="1"/>
          <p:nvPr/>
        </p:nvSpPr>
        <p:spPr>
          <a:xfrm>
            <a:off x="7092280" y="3573016"/>
            <a:ext cx="2051720" cy="3284984"/>
          </a:xfrm>
          <a:prstGeom prst="rect">
            <a:avLst/>
          </a:prstGeom>
          <a:solidFill>
            <a:srgbClr val="E1DEBF"/>
          </a:solidFill>
        </p:spPr>
        <p:txBody>
          <a:bodyPr wrap="square" rtlCol="0">
            <a:spAutoFit/>
          </a:bodyPr>
          <a:lstStyle/>
          <a:p>
            <a:endParaRPr lang="it-IT"/>
          </a:p>
        </p:txBody>
      </p:sp>
      <p:sp>
        <p:nvSpPr>
          <p:cNvPr id="11" name="Rettangolo 10">
            <a:extLst>
              <a:ext uri="{FF2B5EF4-FFF2-40B4-BE49-F238E27FC236}">
                <a16:creationId xmlns:a16="http://schemas.microsoft.com/office/drawing/2014/main" id="{ECD1AC74-0B4A-4487-AE92-67BD5A86511A}"/>
              </a:ext>
            </a:extLst>
          </p:cNvPr>
          <p:cNvSpPr/>
          <p:nvPr/>
        </p:nvSpPr>
        <p:spPr>
          <a:xfrm>
            <a:off x="2534080" y="2414741"/>
            <a:ext cx="5623591" cy="2800767"/>
          </a:xfrm>
          <a:prstGeom prst="rect">
            <a:avLst/>
          </a:prstGeom>
          <a:noFill/>
        </p:spPr>
        <p:txBody>
          <a:bodyPr wrap="none" lIns="91440" tIns="45720" rIns="91440" bIns="45720">
            <a:spAutoFit/>
          </a:bodyPr>
          <a:lstStyle/>
          <a:p>
            <a:pPr algn="ctr"/>
            <a:r>
              <a:rPr lang="it-IT" sz="3200">
                <a:ln w="0"/>
                <a:effectLst>
                  <a:outerShdw blurRad="38100" dist="19050" dir="2700000" algn="tl" rotWithShape="0">
                    <a:schemeClr val="dk1">
                      <a:alpha val="40000"/>
                    </a:schemeClr>
                  </a:outerShdw>
                </a:effectLst>
              </a:rPr>
              <a:t>   ABBIAMO QUINDI REALIZZATO</a:t>
            </a:r>
          </a:p>
          <a:p>
            <a:pPr algn="ctr"/>
            <a:r>
              <a:rPr lang="it-IT" sz="3200">
                <a:ln w="0"/>
                <a:effectLst>
                  <a:outerShdw blurRad="38100" dist="19050" dir="2700000" algn="tl" rotWithShape="0">
                    <a:schemeClr val="dk1">
                      <a:alpha val="40000"/>
                    </a:schemeClr>
                  </a:outerShdw>
                </a:effectLst>
              </a:rPr>
              <a:t> IN CLASSE</a:t>
            </a:r>
            <a:r>
              <a:rPr lang="it-IT" sz="3600">
                <a:ln w="0"/>
                <a:effectLst>
                  <a:outerShdw blurRad="38100" dist="19050" dir="2700000" algn="tl" rotWithShape="0">
                    <a:schemeClr val="dk1">
                      <a:alpha val="40000"/>
                    </a:schemeClr>
                  </a:outerShdw>
                </a:effectLst>
              </a:rPr>
              <a:t>, CON </a:t>
            </a:r>
          </a:p>
          <a:p>
            <a:pPr algn="ctr"/>
            <a:r>
              <a:rPr lang="it-IT" sz="3600">
                <a:ln w="0"/>
                <a:effectLst>
                  <a:outerShdw blurRad="38100" dist="19050" dir="2700000" algn="tl" rotWithShape="0">
                    <a:schemeClr val="dk1">
                      <a:alpha val="40000"/>
                    </a:schemeClr>
                  </a:outerShdw>
                </a:effectLst>
              </a:rPr>
              <a:t>MATERIALE DI RICICLO, TRE</a:t>
            </a:r>
          </a:p>
          <a:p>
            <a:pPr algn="ctr"/>
            <a:r>
              <a:rPr lang="it-IT" sz="3600">
                <a:ln w="0"/>
                <a:effectLst>
                  <a:outerShdw blurRad="38100" dist="19050" dir="2700000" algn="tl" rotWithShape="0">
                    <a:schemeClr val="dk1">
                      <a:alpha val="40000"/>
                    </a:schemeClr>
                  </a:outerShdw>
                </a:effectLst>
              </a:rPr>
              <a:t>FRA GLI STRUMENTI </a:t>
            </a:r>
          </a:p>
          <a:p>
            <a:pPr algn="ctr"/>
            <a:r>
              <a:rPr lang="it-IT" sz="3600">
                <a:ln w="0"/>
                <a:effectLst>
                  <a:outerShdw blurRad="38100" dist="19050" dir="2700000" algn="tl" rotWithShape="0">
                    <a:schemeClr val="dk1">
                      <a:alpha val="40000"/>
                    </a:schemeClr>
                  </a:outerShdw>
                </a:effectLst>
              </a:rPr>
              <a:t>DEL PRECINEMA ILLUSTRATI.</a:t>
            </a:r>
            <a:endParaRPr lang="it-IT" sz="3200">
              <a:ln w="0"/>
              <a:effectLst>
                <a:outerShdw blurRad="38100" dist="19050" dir="2700000" algn="tl" rotWithShape="0">
                  <a:schemeClr val="dk1">
                    <a:alpha val="40000"/>
                  </a:schemeClr>
                </a:outerShdw>
              </a:effectLst>
            </a:endParaRPr>
          </a:p>
        </p:txBody>
      </p:sp>
      <p:pic>
        <p:nvPicPr>
          <p:cNvPr id="2" name="projector">
            <a:hlinkClick r:id="" action="ppaction://media"/>
            <a:extLst>
              <a:ext uri="{FF2B5EF4-FFF2-40B4-BE49-F238E27FC236}">
                <a16:creationId xmlns:a16="http://schemas.microsoft.com/office/drawing/2014/main" id="{630F843C-041F-43BF-80FF-6E06B24338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9552" y="1484784"/>
            <a:ext cx="609600" cy="609600"/>
          </a:xfrm>
          <a:prstGeom prst="rect">
            <a:avLst/>
          </a:prstGeom>
        </p:spPr>
      </p:pic>
    </p:spTree>
    <p:extLst>
      <p:ext uri="{BB962C8B-B14F-4D97-AF65-F5344CB8AC3E}">
        <p14:creationId xmlns:p14="http://schemas.microsoft.com/office/powerpoint/2010/main" val="157993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8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2" repeatCount="indefinite" fill="hold" display="0">
                  <p:stCondLst>
                    <p:cond delay="indefinite"/>
                  </p:stCondLst>
                  <p:endCondLst>
                    <p:cond evt="onStopAudio" delay="0">
                      <p:tgtEl>
                        <p:sldTgt/>
                      </p:tgtEl>
                    </p:cond>
                  </p:endCondLst>
                </p:cTn>
                <p:tgtEl>
                  <p:spTgt spid="2"/>
                </p:tgtEl>
              </p:cMediaNode>
            </p:audio>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1500"/>
            <a:ext cx="9144000" cy="51435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314450"/>
            <a:ext cx="9144000" cy="4914900"/>
          </a:xfrm>
          <a:prstGeom prst="rect">
            <a:avLst/>
          </a:prstGeom>
        </p:spPr>
      </p:pic>
      <p:sp>
        <p:nvSpPr>
          <p:cNvPr id="10" name="Rettangolo 9">
            <a:hlinkClick r:id="rId7" action="ppaction://hlinksldjump"/>
            <a:extLst>
              <a:ext uri="{FF2B5EF4-FFF2-40B4-BE49-F238E27FC236}">
                <a16:creationId xmlns:a16="http://schemas.microsoft.com/office/drawing/2014/main" id="{3D1B1A7E-1CEF-4B30-BD77-8F2EFE3CBF39}"/>
              </a:ext>
            </a:extLst>
          </p:cNvPr>
          <p:cNvSpPr/>
          <p:nvPr/>
        </p:nvSpPr>
        <p:spPr>
          <a:xfrm>
            <a:off x="7475188" y="1173512"/>
            <a:ext cx="1371600" cy="470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prstClr val="white"/>
              </a:solidFill>
              <a:latin typeface="Franklin Gothic Book"/>
            </a:endParaRPr>
          </a:p>
        </p:txBody>
      </p:sp>
      <p:pic>
        <p:nvPicPr>
          <p:cNvPr id="36" name="Immagine 35" descr="Immagine che contiene testo&#10;&#10;Descrizione generata con affidabilità molto elevata">
            <a:hlinkClick r:id="rId8" action="ppaction://hlinksldjump">
              <a:snd r:embed="rId9" name="muto.wav"/>
            </a:hlinkClick>
            <a:extLst>
              <a:ext uri="{FF2B5EF4-FFF2-40B4-BE49-F238E27FC236}">
                <a16:creationId xmlns:a16="http://schemas.microsoft.com/office/drawing/2014/main" id="{BC567BB2-D1C7-4BE0-B84F-A3E1A58A62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880196">
            <a:off x="361050" y="4691629"/>
            <a:ext cx="1642088" cy="1333375"/>
          </a:xfrm>
          <a:prstGeom prst="rect">
            <a:avLst/>
          </a:prstGeom>
        </p:spPr>
      </p:pic>
      <p:pic>
        <p:nvPicPr>
          <p:cNvPr id="38" name="Immagine 37">
            <a:hlinkClick r:id="" action="ppaction://hlinkshowjump?jump=previousslide"/>
            <a:extLst>
              <a:ext uri="{FF2B5EF4-FFF2-40B4-BE49-F238E27FC236}">
                <a16:creationId xmlns:a16="http://schemas.microsoft.com/office/drawing/2014/main" id="{74BE58CD-0237-4B92-B5F3-EF6FAD0151A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164508" y="5535373"/>
            <a:ext cx="772959" cy="259605"/>
          </a:xfrm>
          <a:prstGeom prst="rect">
            <a:avLst/>
          </a:prstGeom>
        </p:spPr>
      </p:pic>
      <p:pic>
        <p:nvPicPr>
          <p:cNvPr id="40" name="Immagine 39">
            <a:hlinkClick r:id="" action="ppaction://hlinkshowjump?jump=nextslide"/>
            <a:extLst>
              <a:ext uri="{FF2B5EF4-FFF2-40B4-BE49-F238E27FC236}">
                <a16:creationId xmlns:a16="http://schemas.microsoft.com/office/drawing/2014/main" id="{0BB930F2-FB95-4A98-B97A-FB344F87FB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39239" y="5521421"/>
            <a:ext cx="772959" cy="259605"/>
          </a:xfrm>
          <a:prstGeom prst="rect">
            <a:avLst/>
          </a:prstGeom>
        </p:spPr>
      </p:pic>
      <p:sp>
        <p:nvSpPr>
          <p:cNvPr id="42" name="Title 7">
            <a:extLst>
              <a:ext uri="{FF2B5EF4-FFF2-40B4-BE49-F238E27FC236}">
                <a16:creationId xmlns:a16="http://schemas.microsoft.com/office/drawing/2014/main" id="{FF9DA082-DD3C-4D5D-BA72-0E14CCEFAF06}"/>
              </a:ext>
            </a:extLst>
          </p:cNvPr>
          <p:cNvSpPr txBox="1">
            <a:spLocks/>
          </p:cNvSpPr>
          <p:nvPr/>
        </p:nvSpPr>
        <p:spPr>
          <a:xfrm>
            <a:off x="2057401" y="1105987"/>
            <a:ext cx="5638800" cy="708422"/>
          </a:xfrm>
          <a:prstGeom prst="rect">
            <a:avLst/>
          </a:prstGeom>
          <a:solidFill>
            <a:schemeClr val="bg2"/>
          </a:solid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pPr algn="ctr"/>
            <a:r>
              <a:rPr lang="it-IT" dirty="0">
                <a:ln>
                  <a:solidFill>
                    <a:prstClr val="black">
                      <a:lumMod val="95000"/>
                      <a:lumOff val="5000"/>
                    </a:prstClr>
                  </a:solidFill>
                </a:ln>
                <a:solidFill>
                  <a:srgbClr val="FE8637">
                    <a:lumMod val="50000"/>
                  </a:srgbClr>
                </a:solidFill>
                <a:latin typeface="Franklin Gothic Medium"/>
              </a:rPr>
              <a:t>IL TAUMATROPIO</a:t>
            </a:r>
          </a:p>
        </p:txBody>
      </p:sp>
      <p:pic>
        <p:nvPicPr>
          <p:cNvPr id="30" name="Immagine 29">
            <a:hlinkClick r:id="rId7" action="ppaction://hlinksldjump"/>
            <a:extLst>
              <a:ext uri="{FF2B5EF4-FFF2-40B4-BE49-F238E27FC236}">
                <a16:creationId xmlns:a16="http://schemas.microsoft.com/office/drawing/2014/main" id="{19E614FC-1E5E-4C36-9907-5047DB9E75E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72400" y="1183389"/>
            <a:ext cx="1295400" cy="650578"/>
          </a:xfrm>
          <a:prstGeom prst="rect">
            <a:avLst/>
          </a:prstGeom>
        </p:spPr>
      </p:pic>
      <p:pic>
        <p:nvPicPr>
          <p:cNvPr id="14" name="Immagine 13" descr="Immagine che contiene tavolo, sedendo, tazza, prossimo&#10;&#10;Descrizione generata con affidabilità molto elevata">
            <a:hlinkClick r:id="rId14" highlightClick="1">
              <a:snd r:embed="rId13" name="projector.wav"/>
            </a:hlinkClick>
            <a:extLst>
              <a:ext uri="{FF2B5EF4-FFF2-40B4-BE49-F238E27FC236}">
                <a16:creationId xmlns:a16="http://schemas.microsoft.com/office/drawing/2014/main" id="{B49316DF-5B59-4BD8-B97E-CBBB167BFF7B}"/>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029346" y="4358021"/>
            <a:ext cx="1733291" cy="1299968"/>
          </a:xfrm>
          <a:prstGeom prst="rect">
            <a:avLst/>
          </a:prstGeom>
        </p:spPr>
      </p:pic>
      <p:sp>
        <p:nvSpPr>
          <p:cNvPr id="5" name="CasellaDiTesto 4">
            <a:extLst>
              <a:ext uri="{FF2B5EF4-FFF2-40B4-BE49-F238E27FC236}">
                <a16:creationId xmlns:a16="http://schemas.microsoft.com/office/drawing/2014/main" id="{7F10B492-128B-438F-88DD-BF811F083C9E}"/>
              </a:ext>
            </a:extLst>
          </p:cNvPr>
          <p:cNvSpPr txBox="1"/>
          <p:nvPr/>
        </p:nvSpPr>
        <p:spPr>
          <a:xfrm>
            <a:off x="1790594" y="5519979"/>
            <a:ext cx="2590800" cy="261610"/>
          </a:xfrm>
          <a:prstGeom prst="rect">
            <a:avLst/>
          </a:prstGeom>
          <a:noFill/>
        </p:spPr>
        <p:txBody>
          <a:bodyPr wrap="square" rtlCol="0">
            <a:spAutoFit/>
          </a:bodyPr>
          <a:lstStyle/>
          <a:p>
            <a:pPr algn="ctr"/>
            <a:r>
              <a:rPr lang="it-IT" sz="1100" b="1" dirty="0">
                <a:solidFill>
                  <a:srgbClr val="FF0000"/>
                </a:solidFill>
                <a:latin typeface="Franklin Gothic Book"/>
              </a:rPr>
              <a:t>Media</a:t>
            </a:r>
            <a:r>
              <a:rPr lang="it-IT" sz="1000" dirty="0">
                <a:solidFill>
                  <a:prstClr val="black"/>
                </a:solidFill>
                <a:latin typeface="Franklin Gothic Book"/>
              </a:rPr>
              <a:t>: un TAUMATROPIO del 1827</a:t>
            </a:r>
          </a:p>
        </p:txBody>
      </p:sp>
      <p:sp>
        <p:nvSpPr>
          <p:cNvPr id="11" name="CasellaDiTesto 10">
            <a:extLst>
              <a:ext uri="{FF2B5EF4-FFF2-40B4-BE49-F238E27FC236}">
                <a16:creationId xmlns:a16="http://schemas.microsoft.com/office/drawing/2014/main" id="{DD824482-1400-40A6-A0B7-0FB5CB0E9128}"/>
              </a:ext>
            </a:extLst>
          </p:cNvPr>
          <p:cNvSpPr txBox="1"/>
          <p:nvPr/>
        </p:nvSpPr>
        <p:spPr>
          <a:xfrm>
            <a:off x="3014524" y="2242515"/>
            <a:ext cx="6025054" cy="2462213"/>
          </a:xfrm>
          <a:prstGeom prst="rect">
            <a:avLst/>
          </a:prstGeom>
          <a:noFill/>
        </p:spPr>
        <p:txBody>
          <a:bodyPr wrap="square" rtlCol="0">
            <a:spAutoFit/>
          </a:bodyPr>
          <a:lstStyle/>
          <a:p>
            <a:r>
              <a:rPr lang="it-IT" sz="1400" b="1" dirty="0">
                <a:solidFill>
                  <a:prstClr val="black"/>
                </a:solidFill>
                <a:latin typeface="Franklin Gothic Book"/>
              </a:rPr>
              <a:t>Il TAUMATROPIO </a:t>
            </a:r>
            <a:r>
              <a:rPr lang="it-IT" sz="1400" dirty="0">
                <a:solidFill>
                  <a:prstClr val="black"/>
                </a:solidFill>
                <a:latin typeface="Franklin Gothic Book"/>
              </a:rPr>
              <a:t>era un gioco ottico molto popolare nell’epoca vittoriana. Inventato nel 1824 da Mark </a:t>
            </a:r>
            <a:r>
              <a:rPr lang="it-IT" sz="1400" dirty="0" err="1">
                <a:solidFill>
                  <a:prstClr val="black"/>
                </a:solidFill>
                <a:latin typeface="Franklin Gothic Book"/>
              </a:rPr>
              <a:t>Roget</a:t>
            </a:r>
            <a:r>
              <a:rPr lang="it-IT" sz="1400" dirty="0">
                <a:solidFill>
                  <a:prstClr val="black"/>
                </a:solidFill>
                <a:latin typeface="Franklin Gothic Book"/>
              </a:rPr>
              <a:t>.</a:t>
            </a:r>
            <a:br>
              <a:rPr lang="it-IT" sz="1400" dirty="0">
                <a:solidFill>
                  <a:prstClr val="black"/>
                </a:solidFill>
                <a:latin typeface="Franklin Gothic Book"/>
              </a:rPr>
            </a:br>
            <a:r>
              <a:rPr lang="it-IT" sz="1400" dirty="0">
                <a:solidFill>
                  <a:prstClr val="black"/>
                </a:solidFill>
                <a:latin typeface="Franklin Gothic Book"/>
              </a:rPr>
              <a:t>Il gioco consiste in un dischetto che viene fatto ruotare velocemente tramite due fili appesi all'estremità. Sulle due facce sono raffigurati disegni che si completano a vicenda, e facendo ruotare il disco velocemente, grazie alla </a:t>
            </a:r>
            <a:r>
              <a:rPr lang="it-IT" sz="1400" dirty="0">
                <a:solidFill>
                  <a:prstClr val="black"/>
                </a:solidFill>
                <a:latin typeface="Franklin Gothic Book"/>
                <a:hlinkClick r:id="rId16" tooltip="Persistenza della visione"/>
              </a:rPr>
              <a:t>persistenza della visione</a:t>
            </a:r>
            <a:r>
              <a:rPr lang="it-IT" sz="1400" dirty="0">
                <a:solidFill>
                  <a:prstClr val="black"/>
                </a:solidFill>
                <a:latin typeface="Franklin Gothic Book"/>
              </a:rPr>
              <a:t> sulla </a:t>
            </a:r>
            <a:r>
              <a:rPr lang="it-IT" sz="1400" dirty="0">
                <a:solidFill>
                  <a:prstClr val="black"/>
                </a:solidFill>
                <a:latin typeface="Franklin Gothic Book"/>
                <a:hlinkClick r:id="rId17" tooltip="Retina"/>
              </a:rPr>
              <a:t>retina</a:t>
            </a:r>
            <a:r>
              <a:rPr lang="it-IT" sz="1400" dirty="0">
                <a:solidFill>
                  <a:prstClr val="black"/>
                </a:solidFill>
                <a:latin typeface="Franklin Gothic Book"/>
              </a:rPr>
              <a:t>, si ha l'impressione di guardare un'unica immagine combinata.</a:t>
            </a:r>
          </a:p>
          <a:p>
            <a:r>
              <a:rPr lang="it-IT" sz="1400" dirty="0">
                <a:solidFill>
                  <a:prstClr val="black"/>
                </a:solidFill>
                <a:latin typeface="Franklin Gothic Book"/>
              </a:rPr>
              <a:t>Il taumatropio interessa la </a:t>
            </a:r>
            <a:r>
              <a:rPr lang="it-IT" sz="1400" dirty="0">
                <a:solidFill>
                  <a:prstClr val="black"/>
                </a:solidFill>
                <a:latin typeface="Franklin Gothic Book"/>
                <a:hlinkClick r:id="rId18" tooltip="Storia del cinema"/>
              </a:rPr>
              <a:t>storia del cinema</a:t>
            </a:r>
            <a:r>
              <a:rPr lang="it-IT" sz="1400" dirty="0">
                <a:solidFill>
                  <a:prstClr val="black"/>
                </a:solidFill>
                <a:latin typeface="Franklin Gothic Book"/>
              </a:rPr>
              <a:t> e in particolare dell'</a:t>
            </a:r>
            <a:r>
              <a:rPr lang="it-IT" sz="1400" dirty="0">
                <a:solidFill>
                  <a:prstClr val="black"/>
                </a:solidFill>
                <a:latin typeface="Franklin Gothic Book"/>
                <a:hlinkClick r:id="rId19" tooltip="Animazione"/>
              </a:rPr>
              <a:t>animazione</a:t>
            </a:r>
            <a:r>
              <a:rPr lang="it-IT" sz="1400" dirty="0">
                <a:solidFill>
                  <a:prstClr val="black"/>
                </a:solidFill>
                <a:latin typeface="Franklin Gothic Book"/>
              </a:rPr>
              <a:t>, perché su questi studi si basò la ricerca del movimento simulato delle immagini tramite la loro veloce visione in sequenza. (Wikipedia)</a:t>
            </a:r>
          </a:p>
          <a:p>
            <a:endParaRPr lang="it-IT" sz="1400" dirty="0">
              <a:solidFill>
                <a:prstClr val="black"/>
              </a:solidFill>
              <a:latin typeface="Franklin Gothic Book"/>
            </a:endParaRPr>
          </a:p>
        </p:txBody>
      </p:sp>
      <p:pic>
        <p:nvPicPr>
          <p:cNvPr id="4" name="Immagine 3">
            <a:extLst>
              <a:ext uri="{FF2B5EF4-FFF2-40B4-BE49-F238E27FC236}">
                <a16:creationId xmlns:a16="http://schemas.microsoft.com/office/drawing/2014/main" id="{B6FA99FD-6079-4713-8E8B-45658AC453C9}"/>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262616" y="4485387"/>
            <a:ext cx="1320394" cy="1320394"/>
          </a:xfrm>
          <a:prstGeom prst="rect">
            <a:avLst/>
          </a:prstGeom>
        </p:spPr>
      </p:pic>
      <p:pic>
        <p:nvPicPr>
          <p:cNvPr id="7" name="TAUMATROPIO">
            <a:hlinkClick r:id="" action="ppaction://media"/>
            <a:extLst>
              <a:ext uri="{FF2B5EF4-FFF2-40B4-BE49-F238E27FC236}">
                <a16:creationId xmlns:a16="http://schemas.microsoft.com/office/drawing/2014/main" id="{AEA3C8CC-6D91-41C8-A4E9-E22344EB4D6E}"/>
              </a:ext>
            </a:extLst>
          </p:cNvPr>
          <p:cNvPicPr>
            <a:picLocks noChangeAspect="1"/>
          </p:cNvPicPr>
          <p:nvPr>
            <a:videoFile r:link="rId2"/>
            <p:extLst>
              <p:ext uri="{DAA4B4D4-6D71-4841-9C94-3DE7FCFB9230}">
                <p14:media xmlns:p14="http://schemas.microsoft.com/office/powerpoint/2010/main" r:embed="rId1"/>
              </p:ext>
            </p:extLst>
          </p:nvPr>
        </p:nvPicPr>
        <p:blipFill>
          <a:blip r:embed="rId21"/>
          <a:stretch>
            <a:fillRect/>
          </a:stretch>
        </p:blipFill>
        <p:spPr>
          <a:xfrm>
            <a:off x="130756" y="2152120"/>
            <a:ext cx="2674047" cy="2015113"/>
          </a:xfrm>
          <a:prstGeom prst="rect">
            <a:avLst/>
          </a:prstGeom>
          <a:ln>
            <a:noFill/>
          </a:ln>
          <a:effectLst>
            <a:outerShdw blurRad="254000" dist="63500" dir="5400000" sx="105000" sy="105000" algn="t" rotWithShape="0">
              <a:srgbClr val="000000">
                <a:alpha val="40000"/>
              </a:srgbClr>
            </a:outerShdw>
          </a:effectLst>
          <a:scene3d>
            <a:camera prst="perspectiveRelaxedModerately" fov="2700000">
              <a:rot lat="20400000" lon="0" rev="0"/>
            </a:camera>
            <a:lightRig rig="soft" dir="t"/>
          </a:scene3d>
          <a:sp3d extrusionH="952500">
            <a:bevelT w="127000" h="127000"/>
            <a:bevelB/>
            <a:extrusionClr>
              <a:srgbClr val="FFFFFF"/>
            </a:extrusionClr>
          </a:sp3d>
        </p:spPr>
      </p:pic>
      <p:pic>
        <p:nvPicPr>
          <p:cNvPr id="9" name="Immagine 8">
            <a:extLst>
              <a:ext uri="{FF2B5EF4-FFF2-40B4-BE49-F238E27FC236}">
                <a16:creationId xmlns:a16="http://schemas.microsoft.com/office/drawing/2014/main" id="{A643DB95-A113-4F26-AF3B-5F7C9A3808B8}"/>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791819" y="4485387"/>
            <a:ext cx="1391968" cy="1391968"/>
          </a:xfrm>
          <a:prstGeom prst="rect">
            <a:avLst/>
          </a:prstGeom>
        </p:spPr>
      </p:pic>
    </p:spTree>
    <p:extLst>
      <p:ext uri="{BB962C8B-B14F-4D97-AF65-F5344CB8AC3E}">
        <p14:creationId xmlns:p14="http://schemas.microsoft.com/office/powerpoint/2010/main" val="172589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7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71500"/>
            <a:ext cx="9144000" cy="51435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14450"/>
            <a:ext cx="9144000" cy="4914900"/>
          </a:xfrm>
          <a:prstGeom prst="rect">
            <a:avLst/>
          </a:prstGeom>
        </p:spPr>
      </p:pic>
      <p:sp>
        <p:nvSpPr>
          <p:cNvPr id="10" name="Rettangolo 9">
            <a:hlinkClick r:id="rId5" action="ppaction://hlinksldjump"/>
            <a:extLst>
              <a:ext uri="{FF2B5EF4-FFF2-40B4-BE49-F238E27FC236}">
                <a16:creationId xmlns:a16="http://schemas.microsoft.com/office/drawing/2014/main" id="{3D1B1A7E-1CEF-4B30-BD77-8F2EFE3CBF39}"/>
              </a:ext>
            </a:extLst>
          </p:cNvPr>
          <p:cNvSpPr/>
          <p:nvPr/>
        </p:nvSpPr>
        <p:spPr>
          <a:xfrm>
            <a:off x="7475188" y="1173512"/>
            <a:ext cx="1371600" cy="470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prstClr val="white"/>
              </a:solidFill>
              <a:latin typeface="Franklin Gothic Book"/>
            </a:endParaRPr>
          </a:p>
        </p:txBody>
      </p:sp>
      <p:pic>
        <p:nvPicPr>
          <p:cNvPr id="36" name="Immagine 35" descr="Immagine che contiene testo&#10;&#10;Descrizione generata con affidabilità molto elevata">
            <a:hlinkClick r:id="rId6" action="ppaction://hlinksldjump">
              <a:snd r:embed="rId7" name="muto.wav"/>
            </a:hlinkClick>
            <a:extLst>
              <a:ext uri="{FF2B5EF4-FFF2-40B4-BE49-F238E27FC236}">
                <a16:creationId xmlns:a16="http://schemas.microsoft.com/office/drawing/2014/main" id="{BC567BB2-D1C7-4BE0-B84F-A3E1A58A62B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8880196">
            <a:off x="361050" y="4691629"/>
            <a:ext cx="1642088" cy="1333375"/>
          </a:xfrm>
          <a:prstGeom prst="rect">
            <a:avLst/>
          </a:prstGeom>
        </p:spPr>
      </p:pic>
      <p:pic>
        <p:nvPicPr>
          <p:cNvPr id="38" name="Immagine 37">
            <a:hlinkClick r:id="" action="ppaction://hlinkshowjump?jump=previousslide"/>
            <a:extLst>
              <a:ext uri="{FF2B5EF4-FFF2-40B4-BE49-F238E27FC236}">
                <a16:creationId xmlns:a16="http://schemas.microsoft.com/office/drawing/2014/main" id="{74BE58CD-0237-4B92-B5F3-EF6FAD0151A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7164508" y="5535373"/>
            <a:ext cx="772959" cy="259605"/>
          </a:xfrm>
          <a:prstGeom prst="rect">
            <a:avLst/>
          </a:prstGeom>
        </p:spPr>
      </p:pic>
      <p:pic>
        <p:nvPicPr>
          <p:cNvPr id="40" name="Immagine 39">
            <a:hlinkClick r:id="" action="ppaction://hlinkshowjump?jump=nextslide"/>
            <a:extLst>
              <a:ext uri="{FF2B5EF4-FFF2-40B4-BE49-F238E27FC236}">
                <a16:creationId xmlns:a16="http://schemas.microsoft.com/office/drawing/2014/main" id="{0BB930F2-FB95-4A98-B97A-FB344F87FB5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39239" y="5521421"/>
            <a:ext cx="772959" cy="259605"/>
          </a:xfrm>
          <a:prstGeom prst="rect">
            <a:avLst/>
          </a:prstGeom>
        </p:spPr>
      </p:pic>
      <p:sp>
        <p:nvSpPr>
          <p:cNvPr id="42" name="Title 7">
            <a:extLst>
              <a:ext uri="{FF2B5EF4-FFF2-40B4-BE49-F238E27FC236}">
                <a16:creationId xmlns:a16="http://schemas.microsoft.com/office/drawing/2014/main" id="{FF9DA082-DD3C-4D5D-BA72-0E14CCEFAF06}"/>
              </a:ext>
            </a:extLst>
          </p:cNvPr>
          <p:cNvSpPr txBox="1">
            <a:spLocks/>
          </p:cNvSpPr>
          <p:nvPr/>
        </p:nvSpPr>
        <p:spPr>
          <a:xfrm>
            <a:off x="2057401" y="1105987"/>
            <a:ext cx="5638800" cy="708422"/>
          </a:xfrm>
          <a:prstGeom prst="rect">
            <a:avLst/>
          </a:prstGeom>
          <a:solidFill>
            <a:schemeClr val="bg2"/>
          </a:solid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pPr algn="ctr"/>
            <a:r>
              <a:rPr lang="it-IT" dirty="0">
                <a:ln>
                  <a:solidFill>
                    <a:prstClr val="black">
                      <a:lumMod val="95000"/>
                      <a:lumOff val="5000"/>
                    </a:prstClr>
                  </a:solidFill>
                </a:ln>
                <a:solidFill>
                  <a:srgbClr val="FE8637">
                    <a:lumMod val="50000"/>
                  </a:srgbClr>
                </a:solidFill>
                <a:latin typeface="Franklin Gothic Medium"/>
              </a:rPr>
              <a:t>IL CINEOGRAFO</a:t>
            </a:r>
          </a:p>
        </p:txBody>
      </p:sp>
      <p:pic>
        <p:nvPicPr>
          <p:cNvPr id="30" name="Immagine 29">
            <a:hlinkClick r:id="rId5" action="ppaction://hlinksldjump"/>
            <a:extLst>
              <a:ext uri="{FF2B5EF4-FFF2-40B4-BE49-F238E27FC236}">
                <a16:creationId xmlns:a16="http://schemas.microsoft.com/office/drawing/2014/main" id="{19E614FC-1E5E-4C36-9907-5047DB9E75E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72400" y="1183389"/>
            <a:ext cx="1295400" cy="650578"/>
          </a:xfrm>
          <a:prstGeom prst="rect">
            <a:avLst/>
          </a:prstGeom>
        </p:spPr>
      </p:pic>
      <p:pic>
        <p:nvPicPr>
          <p:cNvPr id="14" name="Immagine 13" descr="Immagine che contiene tavolo, sedendo, tazza, prossimo&#10;&#10;Descrizione generata con affidabilità molto elevata">
            <a:hlinkClick r:id="rId12" highlightClick="1">
              <a:snd r:embed="rId11" name="projector.wav"/>
            </a:hlinkClick>
            <a:extLst>
              <a:ext uri="{FF2B5EF4-FFF2-40B4-BE49-F238E27FC236}">
                <a16:creationId xmlns:a16="http://schemas.microsoft.com/office/drawing/2014/main" id="{B49316DF-5B59-4BD8-B97E-CBBB167BFF7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29346" y="4358021"/>
            <a:ext cx="1733291" cy="1299968"/>
          </a:xfrm>
          <a:prstGeom prst="rect">
            <a:avLst/>
          </a:prstGeom>
        </p:spPr>
      </p:pic>
      <p:sp>
        <p:nvSpPr>
          <p:cNvPr id="5" name="CasellaDiTesto 4">
            <a:extLst>
              <a:ext uri="{FF2B5EF4-FFF2-40B4-BE49-F238E27FC236}">
                <a16:creationId xmlns:a16="http://schemas.microsoft.com/office/drawing/2014/main" id="{7F10B492-128B-438F-88DD-BF811F083C9E}"/>
              </a:ext>
            </a:extLst>
          </p:cNvPr>
          <p:cNvSpPr txBox="1"/>
          <p:nvPr/>
        </p:nvSpPr>
        <p:spPr>
          <a:xfrm>
            <a:off x="1404996" y="5585234"/>
            <a:ext cx="3233876" cy="261610"/>
          </a:xfrm>
          <a:prstGeom prst="rect">
            <a:avLst/>
          </a:prstGeom>
          <a:noFill/>
        </p:spPr>
        <p:txBody>
          <a:bodyPr wrap="square" rtlCol="0">
            <a:spAutoFit/>
          </a:bodyPr>
          <a:lstStyle/>
          <a:p>
            <a:pPr algn="ctr"/>
            <a:r>
              <a:rPr lang="it-IT" sz="1100" b="1" dirty="0">
                <a:solidFill>
                  <a:srgbClr val="FF0000"/>
                </a:solidFill>
                <a:latin typeface="Franklin Gothic Book"/>
              </a:rPr>
              <a:t>Media</a:t>
            </a:r>
            <a:r>
              <a:rPr lang="it-IT" sz="1000" dirty="0">
                <a:solidFill>
                  <a:prstClr val="black"/>
                </a:solidFill>
                <a:latin typeface="Franklin Gothic Book"/>
              </a:rPr>
              <a:t>: «DANZA ANDALUSA» </a:t>
            </a:r>
            <a:r>
              <a:rPr lang="it-IT" sz="1000" dirty="0" err="1">
                <a:solidFill>
                  <a:prstClr val="black"/>
                </a:solidFill>
                <a:latin typeface="Franklin Gothic Book"/>
              </a:rPr>
              <a:t>Museu</a:t>
            </a:r>
            <a:r>
              <a:rPr lang="it-IT" sz="1000" dirty="0">
                <a:solidFill>
                  <a:prstClr val="black"/>
                </a:solidFill>
                <a:latin typeface="Franklin Gothic Book"/>
              </a:rPr>
              <a:t> del cinema </a:t>
            </a:r>
            <a:r>
              <a:rPr lang="it-IT" sz="1000" dirty="0" err="1">
                <a:solidFill>
                  <a:prstClr val="black"/>
                </a:solidFill>
                <a:latin typeface="Franklin Gothic Book"/>
              </a:rPr>
              <a:t>Girona</a:t>
            </a:r>
            <a:endParaRPr lang="it-IT" sz="1000" dirty="0">
              <a:solidFill>
                <a:prstClr val="black"/>
              </a:solidFill>
              <a:latin typeface="Franklin Gothic Book"/>
            </a:endParaRPr>
          </a:p>
        </p:txBody>
      </p:sp>
      <p:sp>
        <p:nvSpPr>
          <p:cNvPr id="11" name="CasellaDiTesto 10">
            <a:extLst>
              <a:ext uri="{FF2B5EF4-FFF2-40B4-BE49-F238E27FC236}">
                <a16:creationId xmlns:a16="http://schemas.microsoft.com/office/drawing/2014/main" id="{DD824482-1400-40A6-A0B7-0FB5CB0E9128}"/>
              </a:ext>
            </a:extLst>
          </p:cNvPr>
          <p:cNvSpPr txBox="1"/>
          <p:nvPr/>
        </p:nvSpPr>
        <p:spPr>
          <a:xfrm>
            <a:off x="3014524" y="2242514"/>
            <a:ext cx="6025054" cy="1815882"/>
          </a:xfrm>
          <a:prstGeom prst="rect">
            <a:avLst/>
          </a:prstGeom>
          <a:noFill/>
        </p:spPr>
        <p:txBody>
          <a:bodyPr wrap="square" rtlCol="0">
            <a:spAutoFit/>
          </a:bodyPr>
          <a:lstStyle/>
          <a:p>
            <a:r>
              <a:rPr lang="it-IT" sz="1400" b="1" dirty="0">
                <a:solidFill>
                  <a:prstClr val="black"/>
                </a:solidFill>
                <a:latin typeface="Franklin Gothic Book"/>
              </a:rPr>
              <a:t>Il CINEOGRAFO (o FILOSCOPIO) </a:t>
            </a:r>
            <a:r>
              <a:rPr lang="it-IT" sz="1400" dirty="0">
                <a:solidFill>
                  <a:prstClr val="black"/>
                </a:solidFill>
                <a:latin typeface="Franklin Gothic Book"/>
              </a:rPr>
              <a:t>era una specie di libro tascabile già commercializzato nel 1868 i cui fogli, se fatti scorrere velocemente fra le dita, davano l’illusione del movimento.</a:t>
            </a:r>
            <a:br>
              <a:rPr lang="it-IT" sz="1400" dirty="0">
                <a:solidFill>
                  <a:prstClr val="black"/>
                </a:solidFill>
                <a:latin typeface="Franklin Gothic Book"/>
              </a:rPr>
            </a:br>
            <a:r>
              <a:rPr lang="it-IT" sz="1400" dirty="0">
                <a:solidFill>
                  <a:prstClr val="black"/>
                </a:solidFill>
                <a:latin typeface="Franklin Gothic Book"/>
              </a:rPr>
              <a:t>Si trattava di brevissime storie con immagini sovrapposte disegnate in sequenza.</a:t>
            </a:r>
            <a:br>
              <a:rPr lang="it-IT" sz="1400" dirty="0">
                <a:solidFill>
                  <a:prstClr val="black"/>
                </a:solidFill>
                <a:latin typeface="Franklin Gothic Book"/>
              </a:rPr>
            </a:br>
            <a:r>
              <a:rPr lang="it-IT" sz="1400" dirty="0">
                <a:solidFill>
                  <a:prstClr val="black"/>
                </a:solidFill>
                <a:latin typeface="Franklin Gothic Book"/>
              </a:rPr>
              <a:t>Era una storia appositamente pensata per essere raccontata attraverso immagini in movimento. Questi libretti, chiamati ora </a:t>
            </a:r>
            <a:r>
              <a:rPr lang="it-IT" sz="1400" dirty="0" err="1">
                <a:solidFill>
                  <a:prstClr val="black"/>
                </a:solidFill>
                <a:latin typeface="Franklin Gothic Book"/>
              </a:rPr>
              <a:t>flipbook</a:t>
            </a:r>
            <a:r>
              <a:rPr lang="it-IT" sz="1400" dirty="0">
                <a:solidFill>
                  <a:prstClr val="black"/>
                </a:solidFill>
                <a:latin typeface="Franklin Gothic Book"/>
              </a:rPr>
              <a:t>, sono ancora oggi in commercio.</a:t>
            </a:r>
          </a:p>
        </p:txBody>
      </p:sp>
      <p:pic>
        <p:nvPicPr>
          <p:cNvPr id="13" name="Immagine 12">
            <a:extLst>
              <a:ext uri="{FF2B5EF4-FFF2-40B4-BE49-F238E27FC236}">
                <a16:creationId xmlns:a16="http://schemas.microsoft.com/office/drawing/2014/main" id="{D29B54BB-B93B-49EC-9C6B-666299FC276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72547" y="2437009"/>
            <a:ext cx="3036095" cy="17069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6" name="Immagine 15">
            <a:extLst>
              <a:ext uri="{FF2B5EF4-FFF2-40B4-BE49-F238E27FC236}">
                <a16:creationId xmlns:a16="http://schemas.microsoft.com/office/drawing/2014/main" id="{E1CAEEA2-060E-439A-A6AE-55B4D04701C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86365" y="3733800"/>
            <a:ext cx="1933811" cy="1683389"/>
          </a:xfrm>
          <a:prstGeom prst="rect">
            <a:avLst/>
          </a:prstGeom>
          <a:ln>
            <a:noFill/>
          </a:ln>
          <a:effectLst>
            <a:softEdge rad="112500"/>
          </a:effectLst>
        </p:spPr>
      </p:pic>
      <p:sp>
        <p:nvSpPr>
          <p:cNvPr id="17" name="CasellaDiTesto 16">
            <a:extLst>
              <a:ext uri="{FF2B5EF4-FFF2-40B4-BE49-F238E27FC236}">
                <a16:creationId xmlns:a16="http://schemas.microsoft.com/office/drawing/2014/main" id="{82AF7EB3-56B6-4C2B-81F1-B98CC871BE51}"/>
              </a:ext>
            </a:extLst>
          </p:cNvPr>
          <p:cNvSpPr txBox="1"/>
          <p:nvPr/>
        </p:nvSpPr>
        <p:spPr>
          <a:xfrm>
            <a:off x="4386594" y="3939107"/>
            <a:ext cx="2895364" cy="1815882"/>
          </a:xfrm>
          <a:prstGeom prst="rect">
            <a:avLst/>
          </a:prstGeom>
          <a:noFill/>
        </p:spPr>
        <p:txBody>
          <a:bodyPr wrap="square" rtlCol="0">
            <a:spAutoFit/>
          </a:bodyPr>
          <a:lstStyle/>
          <a:p>
            <a:r>
              <a:rPr lang="it-IT" sz="1400" dirty="0">
                <a:solidFill>
                  <a:prstClr val="black"/>
                </a:solidFill>
                <a:latin typeface="Franklin Gothic Book"/>
              </a:rPr>
              <a:t>Sfruttando il movimento rapido ed in sequenza delle immagini o delle foto, vennero realizzati anche apparecchi che le facevano girare, grazie a un meccanismo automatico. Inserendo una moneta, attraverso un visore, era possibile osservare l’animazione.</a:t>
            </a:r>
          </a:p>
        </p:txBody>
      </p:sp>
    </p:spTree>
    <p:extLst>
      <p:ext uri="{BB962C8B-B14F-4D97-AF65-F5344CB8AC3E}">
        <p14:creationId xmlns:p14="http://schemas.microsoft.com/office/powerpoint/2010/main" val="3832660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71500"/>
            <a:ext cx="9144000" cy="5143500"/>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314450"/>
            <a:ext cx="9144000" cy="4914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ttangolo 9">
            <a:hlinkClick r:id="rId7" action="ppaction://hlinksldjump"/>
            <a:extLst>
              <a:ext uri="{FF2B5EF4-FFF2-40B4-BE49-F238E27FC236}">
                <a16:creationId xmlns:a16="http://schemas.microsoft.com/office/drawing/2014/main" id="{3D1B1A7E-1CEF-4B30-BD77-8F2EFE3CBF39}"/>
              </a:ext>
            </a:extLst>
          </p:cNvPr>
          <p:cNvSpPr/>
          <p:nvPr/>
        </p:nvSpPr>
        <p:spPr>
          <a:xfrm>
            <a:off x="7475188" y="1173512"/>
            <a:ext cx="1371600" cy="470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prstClr val="white"/>
              </a:solidFill>
              <a:latin typeface="Franklin Gothic Book"/>
            </a:endParaRPr>
          </a:p>
        </p:txBody>
      </p:sp>
      <p:pic>
        <p:nvPicPr>
          <p:cNvPr id="36" name="Immagine 35" descr="Immagine che contiene testo&#10;&#10;Descrizione generata con affidabilità molto elevata">
            <a:hlinkClick r:id="rId8" action="ppaction://hlinksldjump">
              <a:snd r:embed="rId9" name="muto.wav"/>
            </a:hlinkClick>
            <a:extLst>
              <a:ext uri="{FF2B5EF4-FFF2-40B4-BE49-F238E27FC236}">
                <a16:creationId xmlns:a16="http://schemas.microsoft.com/office/drawing/2014/main" id="{BC567BB2-D1C7-4BE0-B84F-A3E1A58A62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880196">
            <a:off x="7343176" y="4558741"/>
            <a:ext cx="1310388" cy="1064035"/>
          </a:xfrm>
          <a:prstGeom prst="rect">
            <a:avLst/>
          </a:prstGeom>
        </p:spPr>
      </p:pic>
      <p:pic>
        <p:nvPicPr>
          <p:cNvPr id="38" name="Immagine 37">
            <a:hlinkClick r:id="" action="ppaction://hlinkshowjump?jump=previousslide"/>
            <a:extLst>
              <a:ext uri="{FF2B5EF4-FFF2-40B4-BE49-F238E27FC236}">
                <a16:creationId xmlns:a16="http://schemas.microsoft.com/office/drawing/2014/main" id="{74BE58CD-0237-4B92-B5F3-EF6FAD0151A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164508" y="5535373"/>
            <a:ext cx="772959" cy="259605"/>
          </a:xfrm>
          <a:prstGeom prst="rect">
            <a:avLst/>
          </a:prstGeom>
        </p:spPr>
      </p:pic>
      <p:pic>
        <p:nvPicPr>
          <p:cNvPr id="40" name="Immagine 39">
            <a:hlinkClick r:id="" action="ppaction://hlinkshowjump?jump=nextslide"/>
            <a:extLst>
              <a:ext uri="{FF2B5EF4-FFF2-40B4-BE49-F238E27FC236}">
                <a16:creationId xmlns:a16="http://schemas.microsoft.com/office/drawing/2014/main" id="{0BB930F2-FB95-4A98-B97A-FB344F87FB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39239" y="5521421"/>
            <a:ext cx="772959" cy="259605"/>
          </a:xfrm>
          <a:prstGeom prst="rect">
            <a:avLst/>
          </a:prstGeom>
        </p:spPr>
      </p:pic>
      <p:sp>
        <p:nvSpPr>
          <p:cNvPr id="42" name="Title 7">
            <a:extLst>
              <a:ext uri="{FF2B5EF4-FFF2-40B4-BE49-F238E27FC236}">
                <a16:creationId xmlns:a16="http://schemas.microsoft.com/office/drawing/2014/main" id="{FF9DA082-DD3C-4D5D-BA72-0E14CCEFAF06}"/>
              </a:ext>
            </a:extLst>
          </p:cNvPr>
          <p:cNvSpPr txBox="1">
            <a:spLocks/>
          </p:cNvSpPr>
          <p:nvPr/>
        </p:nvSpPr>
        <p:spPr>
          <a:xfrm>
            <a:off x="2057401" y="1105987"/>
            <a:ext cx="5638800" cy="708422"/>
          </a:xfrm>
          <a:prstGeom prst="rect">
            <a:avLst/>
          </a:prstGeom>
          <a:solidFill>
            <a:schemeClr val="bg2"/>
          </a:solidFill>
        </p:spPr>
        <p:txBody>
          <a:bodyPr vert="horz" lIns="91440" tIns="45720" rIns="91440" bIns="45720" rtlCol="0" anchor="ctr">
            <a:normAutofit/>
          </a:bodyPr>
          <a:lstStyle>
            <a:lvl1pPr algn="l" defTabSz="914400" rtl="0" eaLnBrk="1" latinLnBrk="0" hangingPunct="1">
              <a:spcBef>
                <a:spcPct val="0"/>
              </a:spcBef>
              <a:buNone/>
              <a:defRPr lang="en-US" sz="3600" kern="1200">
                <a:ln>
                  <a:solidFill>
                    <a:schemeClr val="tx1">
                      <a:lumMod val="95000"/>
                      <a:lumOff val="5000"/>
                    </a:schemeClr>
                  </a:solidFill>
                </a:ln>
                <a:solidFill>
                  <a:schemeClr val="accent1">
                    <a:lumMod val="50000"/>
                  </a:schemeClr>
                </a:solidFill>
                <a:latin typeface="+mj-lt"/>
                <a:ea typeface="+mj-ea"/>
                <a:cs typeface="+mj-cs"/>
              </a:defRPr>
            </a:lvl1pPr>
          </a:lstStyle>
          <a:p>
            <a:pPr algn="ctr"/>
            <a:r>
              <a:rPr lang="it-IT" dirty="0">
                <a:ln>
                  <a:solidFill>
                    <a:prstClr val="black">
                      <a:lumMod val="95000"/>
                      <a:lumOff val="5000"/>
                    </a:prstClr>
                  </a:solidFill>
                </a:ln>
                <a:solidFill>
                  <a:srgbClr val="FE8637">
                    <a:lumMod val="50000"/>
                  </a:srgbClr>
                </a:solidFill>
                <a:latin typeface="Franklin Gothic Medium"/>
              </a:rPr>
              <a:t>IL FENACHISTOSCOPIO</a:t>
            </a:r>
          </a:p>
        </p:txBody>
      </p:sp>
      <p:pic>
        <p:nvPicPr>
          <p:cNvPr id="30" name="Immagine 29">
            <a:hlinkClick r:id="rId7" action="ppaction://hlinksldjump"/>
            <a:extLst>
              <a:ext uri="{FF2B5EF4-FFF2-40B4-BE49-F238E27FC236}">
                <a16:creationId xmlns:a16="http://schemas.microsoft.com/office/drawing/2014/main" id="{19E614FC-1E5E-4C36-9907-5047DB9E75E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72400" y="1183389"/>
            <a:ext cx="1295400" cy="650578"/>
          </a:xfrm>
          <a:prstGeom prst="rect">
            <a:avLst/>
          </a:prstGeom>
        </p:spPr>
      </p:pic>
      <p:pic>
        <p:nvPicPr>
          <p:cNvPr id="14" name="Immagine 13" descr="Immagine che contiene tavolo, sedendo, tazza, prossimo&#10;&#10;Descrizione generata con affidabilità molto elevata">
            <a:hlinkClick r:id="rId14" highlightClick="1">
              <a:snd r:embed="rId13" name="projector.wav"/>
            </a:hlinkClick>
            <a:extLst>
              <a:ext uri="{FF2B5EF4-FFF2-40B4-BE49-F238E27FC236}">
                <a16:creationId xmlns:a16="http://schemas.microsoft.com/office/drawing/2014/main" id="{B49316DF-5B59-4BD8-B97E-CBBB167BFF7B}"/>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76802" y="4609006"/>
            <a:ext cx="1284669" cy="963502"/>
          </a:xfrm>
          <a:prstGeom prst="rect">
            <a:avLst/>
          </a:prstGeom>
        </p:spPr>
      </p:pic>
      <p:sp>
        <p:nvSpPr>
          <p:cNvPr id="5" name="CasellaDiTesto 4">
            <a:extLst>
              <a:ext uri="{FF2B5EF4-FFF2-40B4-BE49-F238E27FC236}">
                <a16:creationId xmlns:a16="http://schemas.microsoft.com/office/drawing/2014/main" id="{7F10B492-128B-438F-88DD-BF811F083C9E}"/>
              </a:ext>
            </a:extLst>
          </p:cNvPr>
          <p:cNvSpPr txBox="1"/>
          <p:nvPr/>
        </p:nvSpPr>
        <p:spPr>
          <a:xfrm>
            <a:off x="3780816" y="5525019"/>
            <a:ext cx="3419672" cy="261610"/>
          </a:xfrm>
          <a:prstGeom prst="rect">
            <a:avLst/>
          </a:prstGeom>
          <a:noFill/>
        </p:spPr>
        <p:txBody>
          <a:bodyPr wrap="square" rtlCol="0">
            <a:spAutoFit/>
          </a:bodyPr>
          <a:lstStyle/>
          <a:p>
            <a:pPr algn="ctr"/>
            <a:r>
              <a:rPr lang="it-IT" sz="1100" b="1" dirty="0">
                <a:solidFill>
                  <a:srgbClr val="FF0000"/>
                </a:solidFill>
                <a:latin typeface="Franklin Gothic Book"/>
              </a:rPr>
              <a:t>Media</a:t>
            </a:r>
            <a:r>
              <a:rPr lang="it-IT" sz="1000" dirty="0">
                <a:solidFill>
                  <a:prstClr val="black"/>
                </a:solidFill>
                <a:latin typeface="Franklin Gothic Book"/>
              </a:rPr>
              <a:t>:  FENACHISTOSCOPIO DA PROIEZIONE di DUBOSQ</a:t>
            </a:r>
          </a:p>
        </p:txBody>
      </p:sp>
      <p:sp>
        <p:nvSpPr>
          <p:cNvPr id="11" name="CasellaDiTesto 10">
            <a:extLst>
              <a:ext uri="{FF2B5EF4-FFF2-40B4-BE49-F238E27FC236}">
                <a16:creationId xmlns:a16="http://schemas.microsoft.com/office/drawing/2014/main" id="{DD824482-1400-40A6-A0B7-0FB5CB0E9128}"/>
              </a:ext>
            </a:extLst>
          </p:cNvPr>
          <p:cNvSpPr txBox="1"/>
          <p:nvPr/>
        </p:nvSpPr>
        <p:spPr>
          <a:xfrm>
            <a:off x="3185375" y="2333351"/>
            <a:ext cx="6025054" cy="2246769"/>
          </a:xfrm>
          <a:prstGeom prst="rect">
            <a:avLst/>
          </a:prstGeom>
          <a:noFill/>
        </p:spPr>
        <p:txBody>
          <a:bodyPr wrap="square" rtlCol="0">
            <a:spAutoFit/>
          </a:bodyPr>
          <a:lstStyle/>
          <a:p>
            <a:r>
              <a:rPr lang="it-IT" sz="1400" b="1" dirty="0">
                <a:solidFill>
                  <a:prstClr val="black"/>
                </a:solidFill>
                <a:latin typeface="Franklin Gothic Book"/>
              </a:rPr>
              <a:t>IL FENACHISTOSCOPIO </a:t>
            </a:r>
            <a:r>
              <a:rPr lang="it-IT" sz="1400" dirty="0">
                <a:solidFill>
                  <a:prstClr val="black"/>
                </a:solidFill>
                <a:latin typeface="Franklin Gothic Book"/>
              </a:rPr>
              <a:t>è un oggetto ottico inventato dal fisico belga  Jean Plateau. Basandosi sul principio della persistenza delle immagini sulla retina, un disco contenente alcune immagini in sequenza, viene fatto ruotare velocemente tramite un supporto che si tiene in mano. Osservando le immagini rotanti allo specchio, attraverso alcune finestrelle di un secondo disco nero, si ha l’illusione del movimento. Il fenachistoscopio, chiamato anche </a:t>
            </a:r>
            <a:r>
              <a:rPr lang="it-IT" sz="1400" dirty="0" err="1">
                <a:solidFill>
                  <a:prstClr val="black"/>
                </a:solidFill>
                <a:latin typeface="Franklin Gothic Book"/>
              </a:rPr>
              <a:t>fantascopio</a:t>
            </a:r>
            <a:r>
              <a:rPr lang="it-IT" sz="1400" dirty="0">
                <a:solidFill>
                  <a:prstClr val="black"/>
                </a:solidFill>
                <a:latin typeface="Franklin Gothic Book"/>
              </a:rPr>
              <a:t> o </a:t>
            </a:r>
            <a:r>
              <a:rPr lang="it-IT" sz="1400" dirty="0" err="1">
                <a:solidFill>
                  <a:prstClr val="black"/>
                </a:solidFill>
                <a:latin typeface="Franklin Gothic Book"/>
              </a:rPr>
              <a:t>fantasmascopio</a:t>
            </a:r>
            <a:r>
              <a:rPr lang="it-IT" sz="1400" dirty="0">
                <a:solidFill>
                  <a:prstClr val="black"/>
                </a:solidFill>
                <a:latin typeface="Franklin Gothic Book"/>
              </a:rPr>
              <a:t>, è stato successivamente prodotto con alcune modifiche per migliorarne la resa. Esisteva anche un macchinario, inventato da </a:t>
            </a:r>
            <a:r>
              <a:rPr lang="it-IT" sz="1400" dirty="0" err="1">
                <a:solidFill>
                  <a:prstClr val="black"/>
                </a:solidFill>
                <a:latin typeface="Franklin Gothic Book"/>
              </a:rPr>
              <a:t>Dubosq</a:t>
            </a:r>
            <a:r>
              <a:rPr lang="it-IT" sz="1400" dirty="0">
                <a:solidFill>
                  <a:prstClr val="black"/>
                </a:solidFill>
                <a:latin typeface="Franklin Gothic Book"/>
              </a:rPr>
              <a:t> che consentiva di proiettare le immagini mentre il disco girava. </a:t>
            </a:r>
          </a:p>
        </p:txBody>
      </p:sp>
      <p:pic>
        <p:nvPicPr>
          <p:cNvPr id="9" name="Immagine 8">
            <a:extLst>
              <a:ext uri="{FF2B5EF4-FFF2-40B4-BE49-F238E27FC236}">
                <a16:creationId xmlns:a16="http://schemas.microsoft.com/office/drawing/2014/main" id="{EFEFBD16-3621-4332-9D5C-A0DC4F1880EB}"/>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4651" y="4582998"/>
            <a:ext cx="1212057" cy="1212057"/>
          </a:xfrm>
          <a:prstGeom prst="rect">
            <a:avLst/>
          </a:prstGeom>
        </p:spPr>
      </p:pic>
      <p:pic>
        <p:nvPicPr>
          <p:cNvPr id="29" name="Immagine 28" descr="Immagine che contiene interni, computer, monitor, tastiera&#10;&#10;Descrizione generata con affidabilità molto elevata">
            <a:extLst>
              <a:ext uri="{FF2B5EF4-FFF2-40B4-BE49-F238E27FC236}">
                <a16:creationId xmlns:a16="http://schemas.microsoft.com/office/drawing/2014/main" id="{B08ECD68-1D2B-4689-9E93-E486DEA84471}"/>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6910" y="2173807"/>
            <a:ext cx="3041922" cy="23755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Fenachistoscopio">
            <a:hlinkClick r:id="" action="ppaction://media"/>
            <a:extLst>
              <a:ext uri="{FF2B5EF4-FFF2-40B4-BE49-F238E27FC236}">
                <a16:creationId xmlns:a16="http://schemas.microsoft.com/office/drawing/2014/main" id="{920BBB43-33F0-42EB-A330-6B2EB73E320D}"/>
              </a:ext>
            </a:extLst>
          </p:cNvPr>
          <p:cNvPicPr>
            <a:picLocks noChangeAspect="1"/>
          </p:cNvPicPr>
          <p:nvPr>
            <a:videoFile r:link="rId2"/>
            <p:extLst>
              <p:ext uri="{DAA4B4D4-6D71-4841-9C94-3DE7FCFB9230}">
                <p14:media xmlns:p14="http://schemas.microsoft.com/office/powerpoint/2010/main" r:embed="rId1"/>
              </p:ext>
            </p:extLst>
          </p:nvPr>
        </p:nvPicPr>
        <p:blipFill>
          <a:blip r:embed="rId18"/>
          <a:stretch>
            <a:fillRect/>
          </a:stretch>
        </p:blipFill>
        <p:spPr>
          <a:xfrm>
            <a:off x="259188" y="2426260"/>
            <a:ext cx="2667000" cy="1536140"/>
          </a:xfrm>
          <a:prstGeom prst="rect">
            <a:avLst/>
          </a:prstGeom>
        </p:spPr>
      </p:pic>
      <p:pic>
        <p:nvPicPr>
          <p:cNvPr id="33" name="Immagine 32">
            <a:extLst>
              <a:ext uri="{FF2B5EF4-FFF2-40B4-BE49-F238E27FC236}">
                <a16:creationId xmlns:a16="http://schemas.microsoft.com/office/drawing/2014/main" id="{3CD352DC-27C2-4541-910D-B5343316AB7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415185" y="4609007"/>
            <a:ext cx="1244444" cy="1246933"/>
          </a:xfrm>
          <a:prstGeom prst="rect">
            <a:avLst/>
          </a:prstGeom>
        </p:spPr>
      </p:pic>
      <p:pic>
        <p:nvPicPr>
          <p:cNvPr id="35" name="Immagine 34">
            <a:extLst>
              <a:ext uri="{FF2B5EF4-FFF2-40B4-BE49-F238E27FC236}">
                <a16:creationId xmlns:a16="http://schemas.microsoft.com/office/drawing/2014/main" id="{31E03AC5-AF35-4853-AA52-522172FA29DE}"/>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769401" y="4612945"/>
            <a:ext cx="1242995" cy="1242995"/>
          </a:xfrm>
          <a:prstGeom prst="rect">
            <a:avLst/>
          </a:prstGeom>
        </p:spPr>
      </p:pic>
    </p:spTree>
    <p:extLst>
      <p:ext uri="{BB962C8B-B14F-4D97-AF65-F5344CB8AC3E}">
        <p14:creationId xmlns:p14="http://schemas.microsoft.com/office/powerpoint/2010/main" val="263687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240"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1"/>
                </p:tgtEl>
              </p:cMediaNode>
            </p:video>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1"/>
                                        </p:tgtEl>
                                      </p:cBhvr>
                                    </p:cmd>
                                  </p:childTnLst>
                                </p:cTn>
                              </p:par>
                            </p:childTnLst>
                          </p:cTn>
                        </p:par>
                      </p:childTnLst>
                    </p:cTn>
                  </p:par>
                </p:childTnLst>
              </p:cTn>
              <p:nextCondLst>
                <p:cond evt="onClick" delay="0">
                  <p:tgtEl>
                    <p:spTgt spid="31"/>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ilm">
            <a:hlinkClick r:id="" action="ppaction://media"/>
            <a:extLst>
              <a:ext uri="{FF2B5EF4-FFF2-40B4-BE49-F238E27FC236}">
                <a16:creationId xmlns:a16="http://schemas.microsoft.com/office/drawing/2014/main" id="{A73251D2-1767-40D9-90B5-CA632FBBDE9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031" y="0"/>
            <a:ext cx="9173031" cy="8397552"/>
          </a:xfrm>
          <a:prstGeom prst="rect">
            <a:avLst/>
          </a:prstGeom>
        </p:spPr>
      </p:pic>
    </p:spTree>
    <p:extLst>
      <p:ext uri="{BB962C8B-B14F-4D97-AF65-F5344CB8AC3E}">
        <p14:creationId xmlns:p14="http://schemas.microsoft.com/office/powerpoint/2010/main" val="106563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remove"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700808"/>
            <a:ext cx="8229600" cy="4114800"/>
          </a:xfrm>
        </p:spPr>
        <p:txBody>
          <a:bodyPr>
            <a:normAutofit fontScale="77500" lnSpcReduction="20000"/>
          </a:bodyPr>
          <a:lstStyle/>
          <a:p>
            <a:r>
              <a:rPr lang="en-US" sz="3000" b="1">
                <a:solidFill>
                  <a:srgbClr val="002060"/>
                </a:solidFill>
              </a:rPr>
              <a:t>Fino agli ANNI ‘50</a:t>
            </a:r>
            <a:br>
              <a:rPr lang="en-US" sz="3000" b="1">
                <a:solidFill>
                  <a:srgbClr val="002060"/>
                </a:solidFill>
              </a:rPr>
            </a:br>
            <a:r>
              <a:rPr lang="en-US" sz="3000"/>
              <a:t>Film e documentari usati a scuola a scopo divulgativo ideologico e veicolo informazioni scientifiche.</a:t>
            </a:r>
          </a:p>
          <a:p>
            <a:r>
              <a:rPr lang="en-US" sz="3000" b="1">
                <a:solidFill>
                  <a:srgbClr val="002060"/>
                </a:solidFill>
              </a:rPr>
              <a:t>Negli anni ’60- e fino al ’72 circa</a:t>
            </a:r>
          </a:p>
          <a:p>
            <a:pPr marL="0" indent="0">
              <a:buNone/>
            </a:pPr>
            <a:r>
              <a:rPr lang="en-US" sz="3000"/>
              <a:t>     Erano proiettati più che altro   </a:t>
            </a:r>
          </a:p>
          <a:p>
            <a:pPr marL="0" indent="0">
              <a:buNone/>
            </a:pPr>
            <a:r>
              <a:rPr lang="en-US" sz="3000"/>
              <a:t>     documentari di impegno sociale a matrice progressista. </a:t>
            </a:r>
          </a:p>
          <a:p>
            <a:r>
              <a:rPr lang="en-US" sz="3000" b="1">
                <a:solidFill>
                  <a:srgbClr val="002060"/>
                </a:solidFill>
              </a:rPr>
              <a:t>Negli anni ’80</a:t>
            </a:r>
          </a:p>
          <a:p>
            <a:pPr marL="0" indent="0">
              <a:buNone/>
            </a:pPr>
            <a:r>
              <a:rPr lang="en-US" sz="3000" b="1">
                <a:solidFill>
                  <a:srgbClr val="002060"/>
                </a:solidFill>
              </a:rPr>
              <a:t>     </a:t>
            </a:r>
            <a:r>
              <a:rPr lang="en-US" sz="3000"/>
              <a:t>nasce la “NEW MEDIA EDUCATION”</a:t>
            </a:r>
          </a:p>
          <a:p>
            <a:pPr marL="0" indent="0">
              <a:buNone/>
            </a:pPr>
            <a:r>
              <a:rPr lang="en-US" sz="3000"/>
              <a:t>     Il film non è più “accessorio della didattica” ma “oggetto di   </a:t>
            </a:r>
          </a:p>
          <a:p>
            <a:pPr marL="0" indent="0">
              <a:buNone/>
            </a:pPr>
            <a:r>
              <a:rPr lang="en-US" sz="3000"/>
              <a:t>     indagine”. Non più educare con I film, ma educare </a:t>
            </a:r>
          </a:p>
          <a:p>
            <a:pPr marL="0" indent="0">
              <a:buNone/>
            </a:pPr>
            <a:r>
              <a:rPr lang="en-US" sz="3000"/>
              <a:t>     AL FILM.</a:t>
            </a:r>
          </a:p>
          <a:p>
            <a:pPr marL="0" indent="0">
              <a:buNone/>
            </a:pPr>
            <a:endParaRPr lang="en-US" sz="3000"/>
          </a:p>
          <a:p>
            <a:endParaRPr lang="en-US" sz="3000"/>
          </a:p>
          <a:p>
            <a:endParaRPr lang="en-US" sz="3000" dirty="0"/>
          </a:p>
          <a:p>
            <a:endParaRPr lang="en-US" sz="3000" dirty="0"/>
          </a:p>
        </p:txBody>
      </p:sp>
      <p:pic>
        <p:nvPicPr>
          <p:cNvPr id="7" name="Immagine 6">
            <a:extLst>
              <a:ext uri="{FF2B5EF4-FFF2-40B4-BE49-F238E27FC236}">
                <a16:creationId xmlns:a16="http://schemas.microsoft.com/office/drawing/2014/main" id="{D67D7652-C16C-4474-82FF-0F1A6AA192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188640"/>
            <a:ext cx="4462684" cy="2111025"/>
          </a:xfrm>
          <a:prstGeom prst="rect">
            <a:avLst/>
          </a:prstGeom>
        </p:spPr>
      </p:pic>
    </p:spTree>
    <p:extLst>
      <p:ext uri="{BB962C8B-B14F-4D97-AF65-F5344CB8AC3E}">
        <p14:creationId xmlns:p14="http://schemas.microsoft.com/office/powerpoint/2010/main" val="273227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45EC0F41-6A6C-4945-AAAB-2E77C60227A6}"/>
              </a:ext>
            </a:extLst>
          </p:cNvPr>
          <p:cNvSpPr txBox="1"/>
          <p:nvPr/>
        </p:nvSpPr>
        <p:spPr>
          <a:xfrm>
            <a:off x="575556" y="548680"/>
            <a:ext cx="7992888" cy="5539978"/>
          </a:xfrm>
          <a:prstGeom prst="rect">
            <a:avLst/>
          </a:prstGeom>
          <a:noFill/>
        </p:spPr>
        <p:txBody>
          <a:bodyPr wrap="square" rtlCol="0">
            <a:spAutoFit/>
          </a:bodyPr>
          <a:lstStyle/>
          <a:p>
            <a:r>
              <a:rPr lang="it-IT" sz="2800" b="1"/>
              <a:t>La proposta è arrivata quasi spontaneamente da diversi bambini e ho voluto provare a raccogliere questa «sfida».</a:t>
            </a:r>
            <a:endParaRPr lang="it-IT" sz="2800"/>
          </a:p>
          <a:p>
            <a:endParaRPr lang="it-IT" sz="2800"/>
          </a:p>
          <a:p>
            <a:pPr algn="ctr"/>
            <a:r>
              <a:rPr lang="it-IT" sz="2800" b="1">
                <a:solidFill>
                  <a:srgbClr val="FF0000"/>
                </a:solidFill>
              </a:rPr>
              <a:t>        PER REALIZZARE IL NOSTRO PRIMO FILM, HO DOVUTO SPIEGARE:</a:t>
            </a:r>
          </a:p>
          <a:p>
            <a:pPr marL="457200" indent="-457200">
              <a:buFontTx/>
              <a:buChar char="-"/>
            </a:pPr>
            <a:r>
              <a:rPr lang="it-IT" sz="2800"/>
              <a:t> LE TECNICHE DI RIPRESA: piani, sequenze, tecniche di ripresa… e loro funzione narrativa.</a:t>
            </a:r>
          </a:p>
          <a:p>
            <a:pPr marL="457200" indent="-457200">
              <a:buFontTx/>
              <a:buChar char="-"/>
            </a:pPr>
            <a:r>
              <a:rPr lang="it-IT" sz="2800"/>
              <a:t>I RUOLI DI CHI LAVORA AD UN FILM: regista, montatore, sceneggiatore,</a:t>
            </a:r>
            <a:br>
              <a:rPr lang="it-IT" sz="2800"/>
            </a:br>
            <a:r>
              <a:rPr lang="it-IT" sz="2800"/>
              <a:t> operatore…</a:t>
            </a:r>
          </a:p>
          <a:p>
            <a:pPr marL="457200" indent="-457200">
              <a:buFontTx/>
              <a:buChar char="-"/>
            </a:pPr>
            <a:endParaRPr lang="it-IT" sz="2800"/>
          </a:p>
          <a:p>
            <a:endParaRPr lang="it-IT"/>
          </a:p>
        </p:txBody>
      </p:sp>
      <p:pic>
        <p:nvPicPr>
          <p:cNvPr id="5" name="Immagine 4" descr="Immagine che contiene nero, bianco&#10;&#10;Descrizione generata con affidabilità elevata">
            <a:extLst>
              <a:ext uri="{FF2B5EF4-FFF2-40B4-BE49-F238E27FC236}">
                <a16:creationId xmlns:a16="http://schemas.microsoft.com/office/drawing/2014/main" id="{63B36145-2F46-4355-BE24-3D2113588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32959">
            <a:off x="6120507" y="4514775"/>
            <a:ext cx="3211624" cy="2396480"/>
          </a:xfrm>
          <a:prstGeom prst="rect">
            <a:avLst/>
          </a:prstGeom>
          <a:ln>
            <a:noFill/>
          </a:ln>
          <a:effectLst>
            <a:softEdge rad="112500"/>
          </a:effectLst>
        </p:spPr>
      </p:pic>
    </p:spTree>
    <p:extLst>
      <p:ext uri="{BB962C8B-B14F-4D97-AF65-F5344CB8AC3E}">
        <p14:creationId xmlns:p14="http://schemas.microsoft.com/office/powerpoint/2010/main" val="272069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Arrow Connector 8">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45EC0F41-6A6C-4945-AAAB-2E77C60227A6}"/>
              </a:ext>
            </a:extLst>
          </p:cNvPr>
          <p:cNvSpPr txBox="1"/>
          <p:nvPr/>
        </p:nvSpPr>
        <p:spPr>
          <a:xfrm>
            <a:off x="491490" y="2575034"/>
            <a:ext cx="3840085" cy="3462228"/>
          </a:xfrm>
          <a:prstGeom prst="rect">
            <a:avLst/>
          </a:prstGeom>
        </p:spPr>
        <p:txBody>
          <a:bodyPr vert="horz" lIns="91440" tIns="45720" rIns="91440" bIns="45720" rtlCol="0">
            <a:normAutofit fontScale="92500" lnSpcReduction="20000"/>
          </a:bodyPr>
          <a:lstStyle/>
          <a:p>
            <a:pPr indent="-228600">
              <a:lnSpc>
                <a:spcPct val="90000"/>
              </a:lnSpc>
              <a:spcAft>
                <a:spcPts val="600"/>
              </a:spcAft>
              <a:buFont typeface="Arial" panose="020B0604020202020204" pitchFamily="34" charset="0"/>
              <a:buChar char="•"/>
            </a:pPr>
            <a:r>
              <a:rPr lang="en-US" sz="2800" b="1">
                <a:solidFill>
                  <a:srgbClr val="FF0000"/>
                </a:solidFill>
              </a:rPr>
              <a:t>Al termine di questo percorso, i bambini si sono riuniti in cinque gruppi differenti e hanno:</a:t>
            </a:r>
          </a:p>
          <a:p>
            <a:pPr indent="-228600">
              <a:lnSpc>
                <a:spcPct val="90000"/>
              </a:lnSpc>
              <a:spcAft>
                <a:spcPts val="600"/>
              </a:spcAft>
              <a:buFont typeface="Arial" panose="020B0604020202020204" pitchFamily="34" charset="0"/>
              <a:buChar char="•"/>
            </a:pPr>
            <a:endParaRPr lang="en-US" sz="2200" b="1"/>
          </a:p>
          <a:p>
            <a:pPr marL="457200" indent="-228600">
              <a:lnSpc>
                <a:spcPct val="90000"/>
              </a:lnSpc>
              <a:spcAft>
                <a:spcPts val="600"/>
              </a:spcAft>
              <a:buFont typeface="Arial" panose="020B0604020202020204" pitchFamily="34" charset="0"/>
              <a:buChar char="•"/>
            </a:pPr>
            <a:r>
              <a:rPr lang="en-US" sz="2200" b="1"/>
              <a:t>SCRITTO IL COPIONE.</a:t>
            </a:r>
          </a:p>
          <a:p>
            <a:pPr marL="457200" indent="-228600">
              <a:lnSpc>
                <a:spcPct val="90000"/>
              </a:lnSpc>
              <a:spcAft>
                <a:spcPts val="600"/>
              </a:spcAft>
              <a:buFont typeface="Arial" panose="020B0604020202020204" pitchFamily="34" charset="0"/>
              <a:buChar char="•"/>
            </a:pPr>
            <a:r>
              <a:rPr lang="en-US" sz="2200" b="1"/>
              <a:t>REALIZZATO LO STORYBOARD, INDICANDO I PIANI DI SEQUENZA CHE VOLEVANO REALIZZARE.</a:t>
            </a:r>
          </a:p>
          <a:p>
            <a:pPr marL="457200" indent="-228600">
              <a:lnSpc>
                <a:spcPct val="90000"/>
              </a:lnSpc>
              <a:spcAft>
                <a:spcPts val="600"/>
              </a:spcAft>
              <a:buFont typeface="Arial" panose="020B0604020202020204" pitchFamily="34" charset="0"/>
              <a:buChar char="•"/>
            </a:pPr>
            <a:r>
              <a:rPr lang="en-US" sz="2200" b="1"/>
              <a:t>DISTRIBUITO LE PARTI</a:t>
            </a:r>
            <a:r>
              <a:rPr lang="en-US" sz="2200"/>
              <a:t>: attori, cameramen, regista…</a:t>
            </a:r>
          </a:p>
          <a:p>
            <a:pPr indent="-228600">
              <a:lnSpc>
                <a:spcPct val="90000"/>
              </a:lnSpc>
              <a:spcAft>
                <a:spcPts val="600"/>
              </a:spcAft>
              <a:buFont typeface="Arial" panose="020B0604020202020204" pitchFamily="34" charset="0"/>
              <a:buChar char="•"/>
            </a:pPr>
            <a:endParaRPr lang="en-US" sz="1600"/>
          </a:p>
          <a:p>
            <a:pPr indent="-228600">
              <a:lnSpc>
                <a:spcPct val="90000"/>
              </a:lnSpc>
              <a:spcAft>
                <a:spcPts val="600"/>
              </a:spcAft>
              <a:buFont typeface="Arial" panose="020B0604020202020204" pitchFamily="34" charset="0"/>
              <a:buChar char="•"/>
            </a:pPr>
            <a:endParaRPr lang="en-US" sz="1600"/>
          </a:p>
        </p:txBody>
      </p:sp>
      <p:pic>
        <p:nvPicPr>
          <p:cNvPr id="4" name="Immagine 3" descr="Immagine che contiene quotidiano, testo&#10;&#10;Descrizione generata con affidabilità molto elevata">
            <a:extLst>
              <a:ext uri="{FF2B5EF4-FFF2-40B4-BE49-F238E27FC236}">
                <a16:creationId xmlns:a16="http://schemas.microsoft.com/office/drawing/2014/main" id="{F0206B93-F356-4075-B093-8149EEB64207}"/>
              </a:ext>
            </a:extLst>
          </p:cNvPr>
          <p:cNvPicPr>
            <a:picLocks noChangeAspect="1"/>
          </p:cNvPicPr>
          <p:nvPr/>
        </p:nvPicPr>
        <p:blipFill rotWithShape="1">
          <a:blip r:embed="rId3">
            <a:extLst>
              <a:ext uri="{28A0092B-C50C-407E-A947-70E740481C1C}">
                <a14:useLocalDpi xmlns:a14="http://schemas.microsoft.com/office/drawing/2010/main" val="0"/>
              </a:ext>
            </a:extLst>
          </a:blip>
          <a:srcRect l="1160" r="7395"/>
          <a:stretch/>
        </p:blipFill>
        <p:spPr>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6" name="Rettangolo 5">
            <a:extLst>
              <a:ext uri="{FF2B5EF4-FFF2-40B4-BE49-F238E27FC236}">
                <a16:creationId xmlns:a16="http://schemas.microsoft.com/office/drawing/2014/main" id="{D19A4077-C0E0-443E-A8C2-1399BA34F5E4}"/>
              </a:ext>
            </a:extLst>
          </p:cNvPr>
          <p:cNvSpPr/>
          <p:nvPr/>
        </p:nvSpPr>
        <p:spPr>
          <a:xfrm>
            <a:off x="4384294" y="2967335"/>
            <a:ext cx="375423" cy="923330"/>
          </a:xfrm>
          <a:prstGeom prst="rect">
            <a:avLst/>
          </a:prstGeom>
          <a:noFill/>
        </p:spPr>
        <p:txBody>
          <a:bodyPr wrap="none" lIns="91440" tIns="45720" rIns="91440" bIns="45720">
            <a:spAutoFit/>
          </a:bodyPr>
          <a:lstStyle/>
          <a:p>
            <a:pPr algn="ctr"/>
            <a:r>
              <a:rPr lang="it-IT" sz="5400" b="1" cap="none" spc="0">
                <a:ln w="6600">
                  <a:solidFill>
                    <a:schemeClr val="accent2"/>
                  </a:solidFill>
                  <a:prstDash val="solid"/>
                </a:ln>
                <a:solidFill>
                  <a:srgbClr val="FFFFFF"/>
                </a:solidFill>
                <a:effectLst>
                  <a:outerShdw dist="38100" dir="2700000" algn="tl" rotWithShape="0">
                    <a:schemeClr val="accent2"/>
                  </a:outerShdw>
                </a:effectLst>
              </a:rPr>
              <a:t>:</a:t>
            </a:r>
          </a:p>
        </p:txBody>
      </p:sp>
      <p:sp>
        <p:nvSpPr>
          <p:cNvPr id="7" name="Rettangolo 6">
            <a:extLst>
              <a:ext uri="{FF2B5EF4-FFF2-40B4-BE49-F238E27FC236}">
                <a16:creationId xmlns:a16="http://schemas.microsoft.com/office/drawing/2014/main" id="{2169E516-A8F2-4CD7-B267-35E6F51D4F47}"/>
              </a:ext>
            </a:extLst>
          </p:cNvPr>
          <p:cNvSpPr/>
          <p:nvPr/>
        </p:nvSpPr>
        <p:spPr>
          <a:xfrm>
            <a:off x="251520" y="820738"/>
            <a:ext cx="3920490" cy="523220"/>
          </a:xfrm>
          <a:prstGeom prst="rect">
            <a:avLst/>
          </a:prstGeom>
        </p:spPr>
        <p:txBody>
          <a:bodyPr wrap="square">
            <a:spAutoFit/>
          </a:bodyPr>
          <a:lstStyle/>
          <a:p>
            <a:r>
              <a:rPr lang="it-IT" sz="2800" b="1">
                <a:ln w="6600">
                  <a:solidFill>
                    <a:schemeClr val="accent2"/>
                  </a:solidFill>
                  <a:prstDash val="solid"/>
                </a:ln>
                <a:solidFill>
                  <a:srgbClr val="FFFFFF"/>
                </a:solidFill>
                <a:effectLst>
                  <a:outerShdw dist="38100" dir="2700000" algn="tl" rotWithShape="0">
                    <a:schemeClr val="accent2"/>
                  </a:outerShdw>
                </a:effectLst>
              </a:rPr>
              <a:t>TEMPO A DISPOSIZIONE</a:t>
            </a:r>
            <a:endParaRPr lang="it-IT" sz="2800"/>
          </a:p>
        </p:txBody>
      </p:sp>
      <p:sp>
        <p:nvSpPr>
          <p:cNvPr id="10" name="Rettangolo 9">
            <a:extLst>
              <a:ext uri="{FF2B5EF4-FFF2-40B4-BE49-F238E27FC236}">
                <a16:creationId xmlns:a16="http://schemas.microsoft.com/office/drawing/2014/main" id="{AFC76076-396B-4016-85D0-87A85DFE3FA6}"/>
              </a:ext>
            </a:extLst>
          </p:cNvPr>
          <p:cNvSpPr/>
          <p:nvPr/>
        </p:nvSpPr>
        <p:spPr>
          <a:xfrm>
            <a:off x="251520" y="1461834"/>
            <a:ext cx="3920490" cy="523220"/>
          </a:xfrm>
          <a:prstGeom prst="rect">
            <a:avLst/>
          </a:prstGeom>
        </p:spPr>
        <p:txBody>
          <a:bodyPr wrap="square">
            <a:spAutoFit/>
          </a:bodyPr>
          <a:lstStyle/>
          <a:p>
            <a:pPr algn="ctr"/>
            <a:r>
              <a:rPr lang="it-IT" sz="2800" b="1">
                <a:ln w="6600">
                  <a:solidFill>
                    <a:schemeClr val="accent2"/>
                  </a:solidFill>
                  <a:prstDash val="solid"/>
                </a:ln>
                <a:solidFill>
                  <a:srgbClr val="FFFFFF"/>
                </a:solidFill>
                <a:effectLst>
                  <a:outerShdw dist="38100" dir="2700000" algn="tl" rotWithShape="0">
                    <a:schemeClr val="accent2"/>
                  </a:outerShdw>
                </a:effectLst>
              </a:rPr>
              <a:t>TRE SETTIMANE</a:t>
            </a:r>
            <a:endParaRPr lang="it-IT" sz="2800"/>
          </a:p>
        </p:txBody>
      </p:sp>
    </p:spTree>
    <p:extLst>
      <p:ext uri="{BB962C8B-B14F-4D97-AF65-F5344CB8AC3E}">
        <p14:creationId xmlns:p14="http://schemas.microsoft.com/office/powerpoint/2010/main" val="232881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normalizeH="0" baseline="0" noProof="0">
              <a:ln w="6600">
                <a:solidFill>
                  <a:schemeClr val="accent2"/>
                </a:solidFill>
                <a:prstDash val="solid"/>
              </a:ln>
              <a:solidFill>
                <a:srgbClr val="FFFFFF"/>
              </a:solidFill>
              <a:effectLst>
                <a:outerShdw dist="38100" dir="2700000" algn="tl" rotWithShape="0">
                  <a:schemeClr val="accent2"/>
                </a:outerShdw>
              </a:effectLst>
              <a:uLnTx/>
              <a:uFillTx/>
              <a:latin typeface="Impact" panose="020B0806030902050204"/>
              <a:ea typeface="+mn-ea"/>
              <a:cs typeface="+mn-cs"/>
            </a:endParaRPr>
          </a:p>
        </p:txBody>
      </p:sp>
      <p:sp>
        <p:nvSpPr>
          <p:cNvPr id="12" name="Rectangle 11">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611505" y="683404"/>
            <a:ext cx="7920990" cy="5404104"/>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normalizeH="0" baseline="0" noProof="0">
              <a:ln w="6600">
                <a:solidFill>
                  <a:schemeClr val="accent2"/>
                </a:solidFill>
                <a:prstDash val="solid"/>
              </a:ln>
              <a:solidFill>
                <a:srgbClr val="FFFFFF"/>
              </a:solidFill>
              <a:effectLst>
                <a:outerShdw dist="38100" dir="2700000" algn="tl" rotWithShape="0">
                  <a:schemeClr val="accent2"/>
                </a:outerShdw>
              </a:effectLst>
              <a:uLnTx/>
              <a:uFillTx/>
              <a:latin typeface="Impact" panose="020B0806030902050204"/>
              <a:ea typeface="+mn-ea"/>
              <a:cs typeface="+mn-cs"/>
            </a:endParaRPr>
          </a:p>
        </p:txBody>
      </p:sp>
      <p:pic>
        <p:nvPicPr>
          <p:cNvPr id="5" name="Immagine 4">
            <a:extLst>
              <a:ext uri="{FF2B5EF4-FFF2-40B4-BE49-F238E27FC236}">
                <a16:creationId xmlns:a16="http://schemas.microsoft.com/office/drawing/2014/main" id="{8B86DB27-4AEC-400B-A941-C867443E78B8}"/>
              </a:ext>
            </a:extLst>
          </p:cNvPr>
          <p:cNvPicPr>
            <a:picLocks noChangeAspect="1"/>
          </p:cNvPicPr>
          <p:nvPr/>
        </p:nvPicPr>
        <p:blipFill rotWithShape="1">
          <a:blip r:embed="rId3">
            <a:extLst>
              <a:ext uri="{28A0092B-C50C-407E-A947-70E740481C1C}">
                <a14:useLocalDpi xmlns:a14="http://schemas.microsoft.com/office/drawing/2010/main" val="0"/>
              </a:ext>
            </a:extLst>
          </a:blip>
          <a:srcRect t="5101" r="-1" b="11702"/>
          <a:stretch/>
        </p:blipFill>
        <p:spPr>
          <a:xfrm rot="21480000">
            <a:off x="853377" y="1003258"/>
            <a:ext cx="7437246" cy="4764396"/>
          </a:xfrm>
          <a:prstGeom prst="rect">
            <a:avLst/>
          </a:prstGeom>
        </p:spPr>
      </p:pic>
      <p:pic>
        <p:nvPicPr>
          <p:cNvPr id="11" name="Immagine 10">
            <a:extLst>
              <a:ext uri="{FF2B5EF4-FFF2-40B4-BE49-F238E27FC236}">
                <a16:creationId xmlns:a16="http://schemas.microsoft.com/office/drawing/2014/main" id="{C9217034-784C-4DF9-800C-C5A7EF10B7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937" y="1556792"/>
            <a:ext cx="7733333" cy="4101587"/>
          </a:xfrm>
          <a:prstGeom prst="rect">
            <a:avLst/>
          </a:prstGeom>
        </p:spPr>
      </p:pic>
    </p:spTree>
    <p:extLst>
      <p:ext uri="{BB962C8B-B14F-4D97-AF65-F5344CB8AC3E}">
        <p14:creationId xmlns:p14="http://schemas.microsoft.com/office/powerpoint/2010/main" val="239536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EEE8F11-3582-44B7-9869-F2D26D7DD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99916" cy="3548529"/>
          </a:xfrm>
          <a:custGeom>
            <a:avLst/>
            <a:gdLst>
              <a:gd name="connsiteX0" fmla="*/ 0 w 4133221"/>
              <a:gd name="connsiteY0" fmla="*/ 0 h 3548529"/>
              <a:gd name="connsiteX1" fmla="*/ 3798429 w 4133221"/>
              <a:gd name="connsiteY1" fmla="*/ 0 h 3548529"/>
              <a:gd name="connsiteX2" fmla="*/ 3850140 w 4133221"/>
              <a:gd name="connsiteY2" fmla="*/ 85119 h 3548529"/>
              <a:gd name="connsiteX3" fmla="*/ 4133221 w 4133221"/>
              <a:gd name="connsiteY3" fmla="*/ 1203093 h 3548529"/>
              <a:gd name="connsiteX4" fmla="*/ 1787785 w 4133221"/>
              <a:gd name="connsiteY4" fmla="*/ 3548529 h 3548529"/>
              <a:gd name="connsiteX5" fmla="*/ 129311 w 4133221"/>
              <a:gd name="connsiteY5" fmla="*/ 2861567 h 3548529"/>
              <a:gd name="connsiteX6" fmla="*/ 0 w 4133221"/>
              <a:gd name="connsiteY6" fmla="*/ 2719289 h 35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3221" h="3548529">
                <a:moveTo>
                  <a:pt x="0" y="0"/>
                </a:moveTo>
                <a:lnTo>
                  <a:pt x="3798429" y="0"/>
                </a:lnTo>
                <a:lnTo>
                  <a:pt x="3850140" y="85119"/>
                </a:lnTo>
                <a:cubicBezTo>
                  <a:pt x="4030674" y="417451"/>
                  <a:pt x="4133221" y="798296"/>
                  <a:pt x="4133221" y="1203093"/>
                </a:cubicBezTo>
                <a:cubicBezTo>
                  <a:pt x="4133221" y="2498442"/>
                  <a:pt x="3083134" y="3548529"/>
                  <a:pt x="1787785" y="3548529"/>
                </a:cubicBezTo>
                <a:cubicBezTo>
                  <a:pt x="1140111" y="3548529"/>
                  <a:pt x="553752" y="3286007"/>
                  <a:pt x="129311" y="2861567"/>
                </a:cubicBezTo>
                <a:lnTo>
                  <a:pt x="0" y="2719289"/>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2141F1CC-6A53-4BCF-9127-AABB52E24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842188"/>
            <a:ext cx="2490867" cy="3015812"/>
          </a:xfrm>
          <a:custGeom>
            <a:avLst/>
            <a:gdLst>
              <a:gd name="connsiteX0" fmla="*/ 1359768 w 3321156"/>
              <a:gd name="connsiteY0" fmla="*/ 0 h 3015812"/>
              <a:gd name="connsiteX1" fmla="*/ 3321156 w 3321156"/>
              <a:gd name="connsiteY1" fmla="*/ 1961388 h 3015812"/>
              <a:gd name="connsiteX2" fmla="*/ 3084427 w 3321156"/>
              <a:gd name="connsiteY2" fmla="*/ 2896302 h 3015812"/>
              <a:gd name="connsiteX3" fmla="*/ 3011823 w 3321156"/>
              <a:gd name="connsiteY3" fmla="*/ 3015812 h 3015812"/>
              <a:gd name="connsiteX4" fmla="*/ 0 w 3321156"/>
              <a:gd name="connsiteY4" fmla="*/ 3015812 h 3015812"/>
              <a:gd name="connsiteX5" fmla="*/ 0 w 3321156"/>
              <a:gd name="connsiteY5" fmla="*/ 549808 h 3015812"/>
              <a:gd name="connsiteX6" fmla="*/ 112143 w 3321156"/>
              <a:gd name="connsiteY6" fmla="*/ 447886 h 3015812"/>
              <a:gd name="connsiteX7" fmla="*/ 1359768 w 3321156"/>
              <a:gd name="connsiteY7" fmla="*/ 0 h 301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156" h="3015812">
                <a:moveTo>
                  <a:pt x="1359768" y="0"/>
                </a:moveTo>
                <a:cubicBezTo>
                  <a:pt x="2443013" y="0"/>
                  <a:pt x="3321156" y="878143"/>
                  <a:pt x="3321156" y="1961388"/>
                </a:cubicBezTo>
                <a:cubicBezTo>
                  <a:pt x="3321156" y="2299902"/>
                  <a:pt x="3235400" y="2618387"/>
                  <a:pt x="3084427" y="2896302"/>
                </a:cubicBezTo>
                <a:lnTo>
                  <a:pt x="3011823" y="3015812"/>
                </a:lnTo>
                <a:lnTo>
                  <a:pt x="0" y="3015812"/>
                </a:lnTo>
                <a:lnTo>
                  <a:pt x="0" y="549808"/>
                </a:lnTo>
                <a:lnTo>
                  <a:pt x="112143" y="447886"/>
                </a:lnTo>
                <a:cubicBezTo>
                  <a:pt x="451187" y="168082"/>
                  <a:pt x="885848" y="0"/>
                  <a:pt x="135976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C20C2C41-D9A8-45BE-9E21-91268EC18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07251"/>
            <a:ext cx="2366303" cy="2850749"/>
          </a:xfrm>
          <a:custGeom>
            <a:avLst/>
            <a:gdLst>
              <a:gd name="connsiteX0" fmla="*/ 1358746 w 3155071"/>
              <a:gd name="connsiteY0" fmla="*/ 0 h 2850749"/>
              <a:gd name="connsiteX1" fmla="*/ 3155071 w 3155071"/>
              <a:gd name="connsiteY1" fmla="*/ 1796325 h 2850749"/>
              <a:gd name="connsiteX2" fmla="*/ 2848287 w 3155071"/>
              <a:gd name="connsiteY2" fmla="*/ 2800668 h 2850749"/>
              <a:gd name="connsiteX3" fmla="*/ 2810837 w 3155071"/>
              <a:gd name="connsiteY3" fmla="*/ 2850749 h 2850749"/>
              <a:gd name="connsiteX4" fmla="*/ 0 w 3155071"/>
              <a:gd name="connsiteY4" fmla="*/ 2850749 h 2850749"/>
              <a:gd name="connsiteX5" fmla="*/ 0 w 3155071"/>
              <a:gd name="connsiteY5" fmla="*/ 623564 h 2850749"/>
              <a:gd name="connsiteX6" fmla="*/ 88552 w 3155071"/>
              <a:gd name="connsiteY6" fmla="*/ 526132 h 2850749"/>
              <a:gd name="connsiteX7" fmla="*/ 1358746 w 3155071"/>
              <a:gd name="connsiteY7" fmla="*/ 0 h 285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5071" h="2850749">
                <a:moveTo>
                  <a:pt x="1358746" y="0"/>
                </a:moveTo>
                <a:cubicBezTo>
                  <a:pt x="2350829" y="0"/>
                  <a:pt x="3155071" y="804242"/>
                  <a:pt x="3155071" y="1796325"/>
                </a:cubicBezTo>
                <a:cubicBezTo>
                  <a:pt x="3155071" y="2168356"/>
                  <a:pt x="3041975" y="2513972"/>
                  <a:pt x="2848287" y="2800668"/>
                </a:cubicBezTo>
                <a:lnTo>
                  <a:pt x="2810837" y="2850749"/>
                </a:lnTo>
                <a:lnTo>
                  <a:pt x="0" y="2850749"/>
                </a:lnTo>
                <a:lnTo>
                  <a:pt x="0" y="623564"/>
                </a:lnTo>
                <a:lnTo>
                  <a:pt x="88552" y="526132"/>
                </a:lnTo>
                <a:cubicBezTo>
                  <a:pt x="413623" y="201061"/>
                  <a:pt x="862705" y="0"/>
                  <a:pt x="13587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1B2B49-7142-4CA8-A929-4671548E6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77071" y="2496668"/>
            <a:ext cx="2338578"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B38B1FC8-38BF-4066-8F4A-12EEC1C1A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01311" y="2662321"/>
            <a:ext cx="2091690" cy="27889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78B4B56-5CC4-4608-A9A9-996108D35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975979" cy="3383280"/>
          </a:xfrm>
          <a:custGeom>
            <a:avLst/>
            <a:gdLst>
              <a:gd name="connsiteX0" fmla="*/ 0 w 3967973"/>
              <a:gd name="connsiteY0" fmla="*/ 0 h 3383280"/>
              <a:gd name="connsiteX1" fmla="*/ 3605273 w 3967973"/>
              <a:gd name="connsiteY1" fmla="*/ 0 h 3383280"/>
              <a:gd name="connsiteX2" fmla="*/ 3704836 w 3967973"/>
              <a:gd name="connsiteY2" fmla="*/ 163887 h 3383280"/>
              <a:gd name="connsiteX3" fmla="*/ 3967973 w 3967973"/>
              <a:gd name="connsiteY3" fmla="*/ 1203093 h 3383280"/>
              <a:gd name="connsiteX4" fmla="*/ 1787786 w 3967973"/>
              <a:gd name="connsiteY4" fmla="*/ 3383280 h 3383280"/>
              <a:gd name="connsiteX5" fmla="*/ 105448 w 3967973"/>
              <a:gd name="connsiteY5" fmla="*/ 2589894 h 3383280"/>
              <a:gd name="connsiteX6" fmla="*/ 0 w 3967973"/>
              <a:gd name="connsiteY6" fmla="*/ 2448881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7973" h="3383280">
                <a:moveTo>
                  <a:pt x="0" y="0"/>
                </a:moveTo>
                <a:lnTo>
                  <a:pt x="3605273" y="0"/>
                </a:lnTo>
                <a:lnTo>
                  <a:pt x="3704836" y="163887"/>
                </a:lnTo>
                <a:cubicBezTo>
                  <a:pt x="3872651" y="472804"/>
                  <a:pt x="3967973" y="826817"/>
                  <a:pt x="3967973" y="1203093"/>
                </a:cubicBezTo>
                <a:cubicBezTo>
                  <a:pt x="3967973" y="2407177"/>
                  <a:pt x="2991870" y="3383280"/>
                  <a:pt x="1787786" y="3383280"/>
                </a:cubicBezTo>
                <a:cubicBezTo>
                  <a:pt x="1110489" y="3383280"/>
                  <a:pt x="505326" y="3074435"/>
                  <a:pt x="105448" y="2589894"/>
                </a:cubicBezTo>
                <a:lnTo>
                  <a:pt x="0" y="2448881"/>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Immagine 8">
            <a:extLst>
              <a:ext uri="{FF2B5EF4-FFF2-40B4-BE49-F238E27FC236}">
                <a16:creationId xmlns:a16="http://schemas.microsoft.com/office/drawing/2014/main" id="{86302D80-48E9-4946-9353-1E51ACAE0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462" y="276649"/>
            <a:ext cx="1802620" cy="2239280"/>
          </a:xfrm>
          <a:prstGeom prst="rect">
            <a:avLst/>
          </a:prstGeom>
        </p:spPr>
      </p:pic>
      <p:pic>
        <p:nvPicPr>
          <p:cNvPr id="4" name="Immagine 3">
            <a:extLst>
              <a:ext uri="{FF2B5EF4-FFF2-40B4-BE49-F238E27FC236}">
                <a16:creationId xmlns:a16="http://schemas.microsoft.com/office/drawing/2014/main" id="{83F964C3-A3C8-4EFA-B359-8B82F6379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86" y="4658549"/>
            <a:ext cx="1537546" cy="1921933"/>
          </a:xfrm>
          <a:prstGeom prst="rect">
            <a:avLst/>
          </a:prstGeom>
        </p:spPr>
      </p:pic>
      <p:pic>
        <p:nvPicPr>
          <p:cNvPr id="7" name="Immagine 6" descr="Immagine che contiene animale&#10;&#10;Descrizione generata con affidabilità molto elevata">
            <a:extLst>
              <a:ext uri="{FF2B5EF4-FFF2-40B4-BE49-F238E27FC236}">
                <a16:creationId xmlns:a16="http://schemas.microsoft.com/office/drawing/2014/main" id="{06DC6354-3C41-4B16-B83F-79878AFC28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292" y="3155927"/>
            <a:ext cx="1393705" cy="1813370"/>
          </a:xfrm>
          <a:prstGeom prst="rect">
            <a:avLst/>
          </a:prstGeom>
        </p:spPr>
      </p:pic>
      <p:sp>
        <p:nvSpPr>
          <p:cNvPr id="2" name="CasellaDiTesto 1">
            <a:extLst>
              <a:ext uri="{FF2B5EF4-FFF2-40B4-BE49-F238E27FC236}">
                <a16:creationId xmlns:a16="http://schemas.microsoft.com/office/drawing/2014/main" id="{45EC0F41-6A6C-4945-AAAB-2E77C60227A6}"/>
              </a:ext>
            </a:extLst>
          </p:cNvPr>
          <p:cNvSpPr txBox="1"/>
          <p:nvPr/>
        </p:nvSpPr>
        <p:spPr>
          <a:xfrm>
            <a:off x="5039889" y="629563"/>
            <a:ext cx="3996607" cy="3181684"/>
          </a:xfrm>
          <a:prstGeom prst="rect">
            <a:avLst/>
          </a:prstGeom>
        </p:spPr>
        <p:txBody>
          <a:bodyPr vert="horz" lIns="91440" tIns="45720" rIns="91440" bIns="45720" rtlCol="0" anchor="t">
            <a:normAutofit fontScale="25000" lnSpcReduction="20000"/>
          </a:bodyPr>
          <a:lstStyle/>
          <a:p>
            <a:pPr indent="-228600">
              <a:lnSpc>
                <a:spcPct val="90000"/>
              </a:lnSpc>
              <a:spcAft>
                <a:spcPts val="600"/>
              </a:spcAft>
              <a:buFont typeface="Arial" panose="020B0604020202020204" pitchFamily="34" charset="0"/>
              <a:buChar char="•"/>
            </a:pPr>
            <a:r>
              <a:rPr lang="en-US" sz="12800" b="1"/>
              <a:t>Alla fine sono stati realizzati cinque differenti piccoli films, in cui tutti i bambini sono stati protagonisti attivi.</a:t>
            </a:r>
            <a:br>
              <a:rPr lang="en-US" sz="12800" b="1"/>
            </a:br>
            <a:endParaRPr lang="en-US" sz="12800" b="1"/>
          </a:p>
          <a:p>
            <a:pPr indent="-228600">
              <a:lnSpc>
                <a:spcPct val="90000"/>
              </a:lnSpc>
              <a:spcAft>
                <a:spcPts val="600"/>
              </a:spcAft>
              <a:buFont typeface="Arial" panose="020B0604020202020204" pitchFamily="34" charset="0"/>
              <a:buChar char="•"/>
            </a:pPr>
            <a:endParaRPr lang="en-US" sz="9600" b="1">
              <a:solidFill>
                <a:srgbClr val="FFFF00"/>
              </a:solidFill>
            </a:endParaRPr>
          </a:p>
          <a:p>
            <a:pPr indent="-228600">
              <a:lnSpc>
                <a:spcPct val="90000"/>
              </a:lnSpc>
              <a:spcAft>
                <a:spcPts val="600"/>
              </a:spcAft>
              <a:buFont typeface="Arial" panose="020B0604020202020204" pitchFamily="34" charset="0"/>
              <a:buChar char="•"/>
            </a:pPr>
            <a:r>
              <a:rPr lang="en-US" sz="9600">
                <a:solidFill>
                  <a:srgbClr val="FFFF00"/>
                </a:solidFill>
              </a:rPr>
              <a:t>UN FILM COMICO: </a:t>
            </a:r>
            <a:br>
              <a:rPr lang="en-US" sz="9600">
                <a:solidFill>
                  <a:srgbClr val="FFFF00"/>
                </a:solidFill>
              </a:rPr>
            </a:br>
            <a:r>
              <a:rPr lang="en-US" sz="9600">
                <a:solidFill>
                  <a:srgbClr val="00B0F0"/>
                </a:solidFill>
              </a:rPr>
              <a:t>«Pirati Swag»</a:t>
            </a:r>
          </a:p>
          <a:p>
            <a:pPr indent="-228600">
              <a:lnSpc>
                <a:spcPct val="90000"/>
              </a:lnSpc>
              <a:spcAft>
                <a:spcPts val="600"/>
              </a:spcAft>
              <a:buFont typeface="Arial" panose="020B0604020202020204" pitchFamily="34" charset="0"/>
              <a:buChar char="•"/>
            </a:pPr>
            <a:r>
              <a:rPr lang="en-US" sz="9600">
                <a:solidFill>
                  <a:srgbClr val="FFFF00"/>
                </a:solidFill>
              </a:rPr>
              <a:t>UN FILM HORROR: </a:t>
            </a:r>
            <a:r>
              <a:rPr lang="en-US" sz="9600">
                <a:solidFill>
                  <a:srgbClr val="00B0F0"/>
                </a:solidFill>
              </a:rPr>
              <a:t>«L’invasione»</a:t>
            </a:r>
          </a:p>
          <a:p>
            <a:pPr indent="-228600">
              <a:lnSpc>
                <a:spcPct val="90000"/>
              </a:lnSpc>
              <a:spcAft>
                <a:spcPts val="600"/>
              </a:spcAft>
              <a:buFont typeface="Arial" panose="020B0604020202020204" pitchFamily="34" charset="0"/>
              <a:buChar char="•"/>
            </a:pPr>
            <a:r>
              <a:rPr lang="en-US" sz="9600">
                <a:solidFill>
                  <a:srgbClr val="FFFF00"/>
                </a:solidFill>
              </a:rPr>
              <a:t>DUE FILM D’AZIONE: </a:t>
            </a:r>
            <a:r>
              <a:rPr lang="en-US" sz="9600">
                <a:solidFill>
                  <a:srgbClr val="00B0F0"/>
                </a:solidFill>
              </a:rPr>
              <a:t>«Team Silver» e «Superman contro la rivolta del male»</a:t>
            </a:r>
          </a:p>
          <a:p>
            <a:pPr indent="-228600">
              <a:lnSpc>
                <a:spcPct val="90000"/>
              </a:lnSpc>
              <a:spcAft>
                <a:spcPts val="600"/>
              </a:spcAft>
              <a:buFont typeface="Arial" panose="020B0604020202020204" pitchFamily="34" charset="0"/>
              <a:buChar char="•"/>
            </a:pPr>
            <a:r>
              <a:rPr lang="en-US" sz="9600">
                <a:solidFill>
                  <a:srgbClr val="FFFF00"/>
                </a:solidFill>
              </a:rPr>
              <a:t>UN FILM D’AVVENTURA: </a:t>
            </a:r>
            <a:r>
              <a:rPr lang="en-US" sz="9600">
                <a:solidFill>
                  <a:srgbClr val="00B0F0"/>
                </a:solidFill>
              </a:rPr>
              <a:t>«King of the Jungle»</a:t>
            </a:r>
          </a:p>
          <a:p>
            <a:pPr indent="-228600">
              <a:lnSpc>
                <a:spcPct val="90000"/>
              </a:lnSpc>
              <a:spcAft>
                <a:spcPts val="600"/>
              </a:spcAft>
              <a:buFont typeface="Arial" panose="020B0604020202020204" pitchFamily="34" charset="0"/>
              <a:buChar char="•"/>
            </a:pPr>
            <a:endParaRPr lang="en-US" sz="1100"/>
          </a:p>
          <a:p>
            <a:pPr indent="-228600">
              <a:lnSpc>
                <a:spcPct val="90000"/>
              </a:lnSpc>
              <a:spcAft>
                <a:spcPts val="600"/>
              </a:spcAft>
              <a:buFont typeface="Arial" panose="020B0604020202020204" pitchFamily="34" charset="0"/>
              <a:buChar char="•"/>
            </a:pPr>
            <a:endParaRPr lang="en-US" sz="1100"/>
          </a:p>
          <a:p>
            <a:pPr indent="-228600">
              <a:lnSpc>
                <a:spcPct val="90000"/>
              </a:lnSpc>
              <a:spcAft>
                <a:spcPts val="600"/>
              </a:spcAft>
              <a:buFont typeface="Arial" panose="020B0604020202020204" pitchFamily="34" charset="0"/>
              <a:buChar char="•"/>
            </a:pPr>
            <a:endParaRPr lang="en-US" sz="1100"/>
          </a:p>
          <a:p>
            <a:pPr indent="-228600">
              <a:lnSpc>
                <a:spcPct val="90000"/>
              </a:lnSpc>
              <a:spcAft>
                <a:spcPts val="600"/>
              </a:spcAft>
              <a:buFont typeface="Arial" panose="020B0604020202020204" pitchFamily="34" charset="0"/>
              <a:buChar char="•"/>
            </a:pPr>
            <a:r>
              <a:rPr lang="en-US" sz="1100" b="1"/>
              <a:t>        </a:t>
            </a:r>
            <a:endParaRPr lang="en-US" sz="1100"/>
          </a:p>
        </p:txBody>
      </p:sp>
    </p:spTree>
    <p:extLst>
      <p:ext uri="{BB962C8B-B14F-4D97-AF65-F5344CB8AC3E}">
        <p14:creationId xmlns:p14="http://schemas.microsoft.com/office/powerpoint/2010/main" val="374034581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down)">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down)">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EEE8F11-3582-44B7-9869-F2D26D7DD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99916" cy="3548529"/>
          </a:xfrm>
          <a:custGeom>
            <a:avLst/>
            <a:gdLst>
              <a:gd name="connsiteX0" fmla="*/ 0 w 4133221"/>
              <a:gd name="connsiteY0" fmla="*/ 0 h 3548529"/>
              <a:gd name="connsiteX1" fmla="*/ 3798429 w 4133221"/>
              <a:gd name="connsiteY1" fmla="*/ 0 h 3548529"/>
              <a:gd name="connsiteX2" fmla="*/ 3850140 w 4133221"/>
              <a:gd name="connsiteY2" fmla="*/ 85119 h 3548529"/>
              <a:gd name="connsiteX3" fmla="*/ 4133221 w 4133221"/>
              <a:gd name="connsiteY3" fmla="*/ 1203093 h 3548529"/>
              <a:gd name="connsiteX4" fmla="*/ 1787785 w 4133221"/>
              <a:gd name="connsiteY4" fmla="*/ 3548529 h 3548529"/>
              <a:gd name="connsiteX5" fmla="*/ 129311 w 4133221"/>
              <a:gd name="connsiteY5" fmla="*/ 2861567 h 3548529"/>
              <a:gd name="connsiteX6" fmla="*/ 0 w 4133221"/>
              <a:gd name="connsiteY6" fmla="*/ 2719289 h 35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3221" h="3548529">
                <a:moveTo>
                  <a:pt x="0" y="0"/>
                </a:moveTo>
                <a:lnTo>
                  <a:pt x="3798429" y="0"/>
                </a:lnTo>
                <a:lnTo>
                  <a:pt x="3850140" y="85119"/>
                </a:lnTo>
                <a:cubicBezTo>
                  <a:pt x="4030674" y="417451"/>
                  <a:pt x="4133221" y="798296"/>
                  <a:pt x="4133221" y="1203093"/>
                </a:cubicBezTo>
                <a:cubicBezTo>
                  <a:pt x="4133221" y="2498442"/>
                  <a:pt x="3083134" y="3548529"/>
                  <a:pt x="1787785" y="3548529"/>
                </a:cubicBezTo>
                <a:cubicBezTo>
                  <a:pt x="1140111" y="3548529"/>
                  <a:pt x="553752" y="3286007"/>
                  <a:pt x="129311" y="2861567"/>
                </a:cubicBezTo>
                <a:lnTo>
                  <a:pt x="0" y="2719289"/>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2141F1CC-6A53-4BCF-9127-AABB52E24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842188"/>
            <a:ext cx="2490867" cy="3015812"/>
          </a:xfrm>
          <a:custGeom>
            <a:avLst/>
            <a:gdLst>
              <a:gd name="connsiteX0" fmla="*/ 1359768 w 3321156"/>
              <a:gd name="connsiteY0" fmla="*/ 0 h 3015812"/>
              <a:gd name="connsiteX1" fmla="*/ 3321156 w 3321156"/>
              <a:gd name="connsiteY1" fmla="*/ 1961388 h 3015812"/>
              <a:gd name="connsiteX2" fmla="*/ 3084427 w 3321156"/>
              <a:gd name="connsiteY2" fmla="*/ 2896302 h 3015812"/>
              <a:gd name="connsiteX3" fmla="*/ 3011823 w 3321156"/>
              <a:gd name="connsiteY3" fmla="*/ 3015812 h 3015812"/>
              <a:gd name="connsiteX4" fmla="*/ 0 w 3321156"/>
              <a:gd name="connsiteY4" fmla="*/ 3015812 h 3015812"/>
              <a:gd name="connsiteX5" fmla="*/ 0 w 3321156"/>
              <a:gd name="connsiteY5" fmla="*/ 549808 h 3015812"/>
              <a:gd name="connsiteX6" fmla="*/ 112143 w 3321156"/>
              <a:gd name="connsiteY6" fmla="*/ 447886 h 3015812"/>
              <a:gd name="connsiteX7" fmla="*/ 1359768 w 3321156"/>
              <a:gd name="connsiteY7" fmla="*/ 0 h 301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156" h="3015812">
                <a:moveTo>
                  <a:pt x="1359768" y="0"/>
                </a:moveTo>
                <a:cubicBezTo>
                  <a:pt x="2443013" y="0"/>
                  <a:pt x="3321156" y="878143"/>
                  <a:pt x="3321156" y="1961388"/>
                </a:cubicBezTo>
                <a:cubicBezTo>
                  <a:pt x="3321156" y="2299902"/>
                  <a:pt x="3235400" y="2618387"/>
                  <a:pt x="3084427" y="2896302"/>
                </a:cubicBezTo>
                <a:lnTo>
                  <a:pt x="3011823" y="3015812"/>
                </a:lnTo>
                <a:lnTo>
                  <a:pt x="0" y="3015812"/>
                </a:lnTo>
                <a:lnTo>
                  <a:pt x="0" y="549808"/>
                </a:lnTo>
                <a:lnTo>
                  <a:pt x="112143" y="447886"/>
                </a:lnTo>
                <a:cubicBezTo>
                  <a:pt x="451187" y="168082"/>
                  <a:pt x="885848" y="0"/>
                  <a:pt x="135976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C20C2C41-D9A8-45BE-9E21-91268EC18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07251"/>
            <a:ext cx="2366303" cy="2850749"/>
          </a:xfrm>
          <a:custGeom>
            <a:avLst/>
            <a:gdLst>
              <a:gd name="connsiteX0" fmla="*/ 1358746 w 3155071"/>
              <a:gd name="connsiteY0" fmla="*/ 0 h 2850749"/>
              <a:gd name="connsiteX1" fmla="*/ 3155071 w 3155071"/>
              <a:gd name="connsiteY1" fmla="*/ 1796325 h 2850749"/>
              <a:gd name="connsiteX2" fmla="*/ 2848287 w 3155071"/>
              <a:gd name="connsiteY2" fmla="*/ 2800668 h 2850749"/>
              <a:gd name="connsiteX3" fmla="*/ 2810837 w 3155071"/>
              <a:gd name="connsiteY3" fmla="*/ 2850749 h 2850749"/>
              <a:gd name="connsiteX4" fmla="*/ 0 w 3155071"/>
              <a:gd name="connsiteY4" fmla="*/ 2850749 h 2850749"/>
              <a:gd name="connsiteX5" fmla="*/ 0 w 3155071"/>
              <a:gd name="connsiteY5" fmla="*/ 623564 h 2850749"/>
              <a:gd name="connsiteX6" fmla="*/ 88552 w 3155071"/>
              <a:gd name="connsiteY6" fmla="*/ 526132 h 2850749"/>
              <a:gd name="connsiteX7" fmla="*/ 1358746 w 3155071"/>
              <a:gd name="connsiteY7" fmla="*/ 0 h 285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5071" h="2850749">
                <a:moveTo>
                  <a:pt x="1358746" y="0"/>
                </a:moveTo>
                <a:cubicBezTo>
                  <a:pt x="2350829" y="0"/>
                  <a:pt x="3155071" y="804242"/>
                  <a:pt x="3155071" y="1796325"/>
                </a:cubicBezTo>
                <a:cubicBezTo>
                  <a:pt x="3155071" y="2168356"/>
                  <a:pt x="3041975" y="2513972"/>
                  <a:pt x="2848287" y="2800668"/>
                </a:cubicBezTo>
                <a:lnTo>
                  <a:pt x="2810837" y="2850749"/>
                </a:lnTo>
                <a:lnTo>
                  <a:pt x="0" y="2850749"/>
                </a:lnTo>
                <a:lnTo>
                  <a:pt x="0" y="623564"/>
                </a:lnTo>
                <a:lnTo>
                  <a:pt x="88552" y="526132"/>
                </a:lnTo>
                <a:cubicBezTo>
                  <a:pt x="413623" y="201061"/>
                  <a:pt x="862705" y="0"/>
                  <a:pt x="13587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1B2B49-7142-4CA8-A929-4671548E6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77071" y="2496668"/>
            <a:ext cx="2338578"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B38B1FC8-38BF-4066-8F4A-12EEC1C1A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01311" y="2662321"/>
            <a:ext cx="2091690" cy="27889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78B4B56-5CC4-4608-A9A9-996108D35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975979" cy="3383280"/>
          </a:xfrm>
          <a:custGeom>
            <a:avLst/>
            <a:gdLst>
              <a:gd name="connsiteX0" fmla="*/ 0 w 3967973"/>
              <a:gd name="connsiteY0" fmla="*/ 0 h 3383280"/>
              <a:gd name="connsiteX1" fmla="*/ 3605273 w 3967973"/>
              <a:gd name="connsiteY1" fmla="*/ 0 h 3383280"/>
              <a:gd name="connsiteX2" fmla="*/ 3704836 w 3967973"/>
              <a:gd name="connsiteY2" fmla="*/ 163887 h 3383280"/>
              <a:gd name="connsiteX3" fmla="*/ 3967973 w 3967973"/>
              <a:gd name="connsiteY3" fmla="*/ 1203093 h 3383280"/>
              <a:gd name="connsiteX4" fmla="*/ 1787786 w 3967973"/>
              <a:gd name="connsiteY4" fmla="*/ 3383280 h 3383280"/>
              <a:gd name="connsiteX5" fmla="*/ 105448 w 3967973"/>
              <a:gd name="connsiteY5" fmla="*/ 2589894 h 3383280"/>
              <a:gd name="connsiteX6" fmla="*/ 0 w 3967973"/>
              <a:gd name="connsiteY6" fmla="*/ 2448881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7973" h="3383280">
                <a:moveTo>
                  <a:pt x="0" y="0"/>
                </a:moveTo>
                <a:lnTo>
                  <a:pt x="3605273" y="0"/>
                </a:lnTo>
                <a:lnTo>
                  <a:pt x="3704836" y="163887"/>
                </a:lnTo>
                <a:cubicBezTo>
                  <a:pt x="3872651" y="472804"/>
                  <a:pt x="3967973" y="826817"/>
                  <a:pt x="3967973" y="1203093"/>
                </a:cubicBezTo>
                <a:cubicBezTo>
                  <a:pt x="3967973" y="2407177"/>
                  <a:pt x="2991870" y="3383280"/>
                  <a:pt x="1787786" y="3383280"/>
                </a:cubicBezTo>
                <a:cubicBezTo>
                  <a:pt x="1110489" y="3383280"/>
                  <a:pt x="505326" y="3074435"/>
                  <a:pt x="105448" y="2589894"/>
                </a:cubicBezTo>
                <a:lnTo>
                  <a:pt x="0" y="2448881"/>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Immagine 11">
            <a:extLst>
              <a:ext uri="{FF2B5EF4-FFF2-40B4-BE49-F238E27FC236}">
                <a16:creationId xmlns:a16="http://schemas.microsoft.com/office/drawing/2014/main" id="{B5E36EE8-68DF-403F-AB0A-18EA813CB9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9478" y="406426"/>
            <a:ext cx="5194522" cy="3142104"/>
          </a:xfrm>
          <a:prstGeom prst="rect">
            <a:avLst/>
          </a:prstGeom>
        </p:spPr>
      </p:pic>
      <p:pic>
        <p:nvPicPr>
          <p:cNvPr id="13" name="Immagine 12" descr="Immagine che contiene monitor&#10;&#10;Descrizione generata con affidabilità elevata">
            <a:extLst>
              <a:ext uri="{FF2B5EF4-FFF2-40B4-BE49-F238E27FC236}">
                <a16:creationId xmlns:a16="http://schemas.microsoft.com/office/drawing/2014/main" id="{BBEEAF96-8F46-4E6E-8499-2C570637F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981" y="-1"/>
            <a:ext cx="1468498" cy="2990942"/>
          </a:xfrm>
          <a:prstGeom prst="rect">
            <a:avLst/>
          </a:prstGeom>
        </p:spPr>
      </p:pic>
      <p:pic>
        <p:nvPicPr>
          <p:cNvPr id="15" name="Immagine 14" descr="Immagine che contiene oggetto, fotografia&#10;&#10;Descrizione generata con affidabilità elevata">
            <a:extLst>
              <a:ext uri="{FF2B5EF4-FFF2-40B4-BE49-F238E27FC236}">
                <a16:creationId xmlns:a16="http://schemas.microsoft.com/office/drawing/2014/main" id="{7E7C9397-D0CB-4A9F-9F69-9A43C8DF04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67" y="4896313"/>
            <a:ext cx="2229271" cy="1436918"/>
          </a:xfrm>
          <a:prstGeom prst="rect">
            <a:avLst/>
          </a:prstGeom>
        </p:spPr>
      </p:pic>
      <p:pic>
        <p:nvPicPr>
          <p:cNvPr id="17" name="Immagine 16" descr="Immagine che contiene elettronico&#10;&#10;Descrizione generata con affidabilità molto elevata">
            <a:extLst>
              <a:ext uri="{FF2B5EF4-FFF2-40B4-BE49-F238E27FC236}">
                <a16:creationId xmlns:a16="http://schemas.microsoft.com/office/drawing/2014/main" id="{3078D9F8-D47E-49DA-A709-0D37821347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98886" y="2770046"/>
            <a:ext cx="2649894" cy="2880320"/>
          </a:xfrm>
          <a:prstGeom prst="rect">
            <a:avLst/>
          </a:prstGeom>
        </p:spPr>
      </p:pic>
      <p:sp>
        <p:nvSpPr>
          <p:cNvPr id="3" name="CasellaDiTesto 2">
            <a:extLst>
              <a:ext uri="{FF2B5EF4-FFF2-40B4-BE49-F238E27FC236}">
                <a16:creationId xmlns:a16="http://schemas.microsoft.com/office/drawing/2014/main" id="{7918DAAA-5105-4F80-9BE0-58A3E735C66C}"/>
              </a:ext>
            </a:extLst>
          </p:cNvPr>
          <p:cNvSpPr txBox="1"/>
          <p:nvPr/>
        </p:nvSpPr>
        <p:spPr>
          <a:xfrm>
            <a:off x="5396241" y="3455555"/>
            <a:ext cx="4015708" cy="1200329"/>
          </a:xfrm>
          <a:prstGeom prst="rect">
            <a:avLst/>
          </a:prstGeom>
          <a:noFill/>
        </p:spPr>
        <p:txBody>
          <a:bodyPr wrap="square" rtlCol="0">
            <a:spAutoFit/>
          </a:bodyPr>
          <a:lstStyle/>
          <a:p>
            <a:r>
              <a:rPr lang="it-IT" sz="3600"/>
              <a:t>I LOCALI DELLA SCUOLA…</a:t>
            </a:r>
          </a:p>
        </p:txBody>
      </p:sp>
      <p:sp>
        <p:nvSpPr>
          <p:cNvPr id="5" name="CasellaDiTesto 4">
            <a:extLst>
              <a:ext uri="{FF2B5EF4-FFF2-40B4-BE49-F238E27FC236}">
                <a16:creationId xmlns:a16="http://schemas.microsoft.com/office/drawing/2014/main" id="{536B4212-BBA3-4E13-A5FF-18FD9F38C8CC}"/>
              </a:ext>
            </a:extLst>
          </p:cNvPr>
          <p:cNvSpPr txBox="1"/>
          <p:nvPr/>
        </p:nvSpPr>
        <p:spPr>
          <a:xfrm>
            <a:off x="5794014" y="4896312"/>
            <a:ext cx="3168352" cy="1323439"/>
          </a:xfrm>
          <a:prstGeom prst="rect">
            <a:avLst/>
          </a:prstGeom>
          <a:noFill/>
        </p:spPr>
        <p:txBody>
          <a:bodyPr wrap="square" rtlCol="0">
            <a:spAutoFit/>
          </a:bodyPr>
          <a:lstStyle/>
          <a:p>
            <a:r>
              <a:rPr lang="it-IT" sz="4000">
                <a:solidFill>
                  <a:srgbClr val="FFC000"/>
                </a:solidFill>
              </a:rPr>
              <a:t>E tanta fantasia!</a:t>
            </a:r>
          </a:p>
        </p:txBody>
      </p:sp>
    </p:spTree>
    <p:extLst>
      <p:ext uri="{BB962C8B-B14F-4D97-AF65-F5344CB8AC3E}">
        <p14:creationId xmlns:p14="http://schemas.microsoft.com/office/powerpoint/2010/main" val="34159874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45EC0F41-6A6C-4945-AAAB-2E77C60227A6}"/>
              </a:ext>
            </a:extLst>
          </p:cNvPr>
          <p:cNvSpPr txBox="1"/>
          <p:nvPr/>
        </p:nvSpPr>
        <p:spPr>
          <a:xfrm>
            <a:off x="178049" y="260648"/>
            <a:ext cx="7992888" cy="7017306"/>
          </a:xfrm>
          <a:prstGeom prst="rect">
            <a:avLst/>
          </a:prstGeom>
          <a:noFill/>
        </p:spPr>
        <p:txBody>
          <a:bodyPr wrap="square" rtlCol="0">
            <a:spAutoFit/>
          </a:bodyPr>
          <a:lstStyle/>
          <a:p>
            <a:r>
              <a:rPr lang="it-IT" sz="2800" b="1"/>
              <a:t>Tutto il materiale che ho preparato, potete scaricarlo dal mio blog didattico: </a:t>
            </a:r>
            <a:r>
              <a:rPr lang="it-IT" sz="2800" b="1">
                <a:hlinkClick r:id="rId3"/>
              </a:rPr>
              <a:t>www.giochiecolori.it</a:t>
            </a:r>
            <a:endParaRPr lang="it-IT" sz="2800" b="1"/>
          </a:p>
          <a:p>
            <a:r>
              <a:rPr lang="it-IT" sz="2800" b="1"/>
              <a:t>(SEZIONE: «CINEMA E DIDATTICA)</a:t>
            </a:r>
            <a:endParaRPr lang="it-IT" sz="2800"/>
          </a:p>
          <a:p>
            <a:endParaRPr lang="it-IT" sz="2800"/>
          </a:p>
          <a:p>
            <a:pPr algn="ctr"/>
            <a:r>
              <a:rPr lang="it-IT" sz="2800" b="1">
                <a:solidFill>
                  <a:srgbClr val="FF0000"/>
                </a:solidFill>
              </a:rPr>
              <a:t>        altri link interessanti:</a:t>
            </a:r>
          </a:p>
          <a:p>
            <a:r>
              <a:rPr lang="it-IT" sz="2400"/>
              <a:t>CINESCUOLA: (Didattica del cinema</a:t>
            </a:r>
            <a:br>
              <a:rPr lang="it-IT" sz="2400"/>
            </a:br>
            <a:r>
              <a:rPr lang="it-IT" sz="2400">
                <a:hlinkClick r:id="rId4"/>
              </a:rPr>
              <a:t>https://www.cinescuola.it/</a:t>
            </a:r>
            <a:endParaRPr lang="it-IT" sz="2400"/>
          </a:p>
          <a:p>
            <a:r>
              <a:rPr lang="it-IT" sz="2400"/>
              <a:t>MAGIE DELLA LUCE (precinema)</a:t>
            </a:r>
          </a:p>
          <a:p>
            <a:r>
              <a:rPr lang="it-IT" sz="2400">
                <a:hlinkClick r:id="rId5"/>
              </a:rPr>
              <a:t>http://www.magiadellaluce.com/index.html</a:t>
            </a:r>
            <a:endParaRPr lang="it-IT" sz="2400"/>
          </a:p>
          <a:p>
            <a:r>
              <a:rPr lang="it-IT" sz="2400"/>
              <a:t>CINEMA A SCUOLA (Sito della Regione </a:t>
            </a:r>
            <a:br>
              <a:rPr lang="it-IT" sz="2400"/>
            </a:br>
            <a:r>
              <a:rPr lang="it-IT" sz="2400"/>
              <a:t>Lombardia con materiali didattici)</a:t>
            </a:r>
            <a:br>
              <a:rPr lang="it-IT" sz="2400"/>
            </a:br>
            <a:r>
              <a:rPr lang="it-IT" sz="2400">
                <a:hlinkClick r:id="rId6"/>
              </a:rPr>
              <a:t>https://cinemascuola.lombardiaspettacolo.com</a:t>
            </a:r>
            <a:endParaRPr lang="it-IT" sz="2400"/>
          </a:p>
          <a:p>
            <a:r>
              <a:rPr lang="it-IT" sz="2400"/>
              <a:t>LA SCUOLA AL CINEMA (recensioni e schede</a:t>
            </a:r>
            <a:br>
              <a:rPr lang="it-IT" sz="2400"/>
            </a:br>
            <a:r>
              <a:rPr lang="it-IT" sz="2400"/>
              <a:t>film per ragazzi)</a:t>
            </a:r>
            <a:br>
              <a:rPr lang="it-IT" sz="2400"/>
            </a:br>
            <a:r>
              <a:rPr lang="it-IT" sz="2400">
                <a:hlinkClick r:id="rId7"/>
              </a:rPr>
              <a:t>http://www.sas.bg.it/sas/schede-approfondimento-film-proiettati-per-le-scuole</a:t>
            </a:r>
            <a:endParaRPr lang="it-IT" sz="2400"/>
          </a:p>
          <a:p>
            <a:endParaRPr lang="it-IT" sz="2800"/>
          </a:p>
          <a:p>
            <a:endParaRPr lang="it-IT"/>
          </a:p>
        </p:txBody>
      </p:sp>
      <p:pic>
        <p:nvPicPr>
          <p:cNvPr id="7" name="Immagine 6" descr="Immagine che contiene occhiali, occhialidiprotezione, occhialidasole, esterni&#10;&#10;Descrizione generata con affidabilità molto elevata">
            <a:extLst>
              <a:ext uri="{FF2B5EF4-FFF2-40B4-BE49-F238E27FC236}">
                <a16:creationId xmlns:a16="http://schemas.microsoft.com/office/drawing/2014/main" id="{60342B2F-202F-482D-805F-F03238B54A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19522" y="4221088"/>
            <a:ext cx="1939997" cy="2852936"/>
          </a:xfrm>
          <a:prstGeom prst="rect">
            <a:avLst/>
          </a:prstGeom>
          <a:ln>
            <a:noFill/>
          </a:ln>
          <a:effectLst>
            <a:softEdge rad="112500"/>
          </a:effectLst>
        </p:spPr>
      </p:pic>
    </p:spTree>
    <p:extLst>
      <p:ext uri="{BB962C8B-B14F-4D97-AF65-F5344CB8AC3E}">
        <p14:creationId xmlns:p14="http://schemas.microsoft.com/office/powerpoint/2010/main" val="211096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wipe(down)">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wipe(down)">
                                      <p:cBhvr>
                                        <p:cTn id="3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EEE8F11-3582-44B7-9869-F2D26D7DD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99916" cy="3548529"/>
          </a:xfrm>
          <a:custGeom>
            <a:avLst/>
            <a:gdLst>
              <a:gd name="connsiteX0" fmla="*/ 0 w 4133221"/>
              <a:gd name="connsiteY0" fmla="*/ 0 h 3548529"/>
              <a:gd name="connsiteX1" fmla="*/ 3798429 w 4133221"/>
              <a:gd name="connsiteY1" fmla="*/ 0 h 3548529"/>
              <a:gd name="connsiteX2" fmla="*/ 3850140 w 4133221"/>
              <a:gd name="connsiteY2" fmla="*/ 85119 h 3548529"/>
              <a:gd name="connsiteX3" fmla="*/ 4133221 w 4133221"/>
              <a:gd name="connsiteY3" fmla="*/ 1203093 h 3548529"/>
              <a:gd name="connsiteX4" fmla="*/ 1787785 w 4133221"/>
              <a:gd name="connsiteY4" fmla="*/ 3548529 h 3548529"/>
              <a:gd name="connsiteX5" fmla="*/ 129311 w 4133221"/>
              <a:gd name="connsiteY5" fmla="*/ 2861567 h 3548529"/>
              <a:gd name="connsiteX6" fmla="*/ 0 w 4133221"/>
              <a:gd name="connsiteY6" fmla="*/ 2719289 h 35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3221" h="3548529">
                <a:moveTo>
                  <a:pt x="0" y="0"/>
                </a:moveTo>
                <a:lnTo>
                  <a:pt x="3798429" y="0"/>
                </a:lnTo>
                <a:lnTo>
                  <a:pt x="3850140" y="85119"/>
                </a:lnTo>
                <a:cubicBezTo>
                  <a:pt x="4030674" y="417451"/>
                  <a:pt x="4133221" y="798296"/>
                  <a:pt x="4133221" y="1203093"/>
                </a:cubicBezTo>
                <a:cubicBezTo>
                  <a:pt x="4133221" y="2498442"/>
                  <a:pt x="3083134" y="3548529"/>
                  <a:pt x="1787785" y="3548529"/>
                </a:cubicBezTo>
                <a:cubicBezTo>
                  <a:pt x="1140111" y="3548529"/>
                  <a:pt x="553752" y="3286007"/>
                  <a:pt x="129311" y="2861567"/>
                </a:cubicBezTo>
                <a:lnTo>
                  <a:pt x="0" y="2719289"/>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2141F1CC-6A53-4BCF-9127-AABB52E24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842188"/>
            <a:ext cx="2490867" cy="3015812"/>
          </a:xfrm>
          <a:custGeom>
            <a:avLst/>
            <a:gdLst>
              <a:gd name="connsiteX0" fmla="*/ 1359768 w 3321156"/>
              <a:gd name="connsiteY0" fmla="*/ 0 h 3015812"/>
              <a:gd name="connsiteX1" fmla="*/ 3321156 w 3321156"/>
              <a:gd name="connsiteY1" fmla="*/ 1961388 h 3015812"/>
              <a:gd name="connsiteX2" fmla="*/ 3084427 w 3321156"/>
              <a:gd name="connsiteY2" fmla="*/ 2896302 h 3015812"/>
              <a:gd name="connsiteX3" fmla="*/ 3011823 w 3321156"/>
              <a:gd name="connsiteY3" fmla="*/ 3015812 h 3015812"/>
              <a:gd name="connsiteX4" fmla="*/ 0 w 3321156"/>
              <a:gd name="connsiteY4" fmla="*/ 3015812 h 3015812"/>
              <a:gd name="connsiteX5" fmla="*/ 0 w 3321156"/>
              <a:gd name="connsiteY5" fmla="*/ 549808 h 3015812"/>
              <a:gd name="connsiteX6" fmla="*/ 112143 w 3321156"/>
              <a:gd name="connsiteY6" fmla="*/ 447886 h 3015812"/>
              <a:gd name="connsiteX7" fmla="*/ 1359768 w 3321156"/>
              <a:gd name="connsiteY7" fmla="*/ 0 h 301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156" h="3015812">
                <a:moveTo>
                  <a:pt x="1359768" y="0"/>
                </a:moveTo>
                <a:cubicBezTo>
                  <a:pt x="2443013" y="0"/>
                  <a:pt x="3321156" y="878143"/>
                  <a:pt x="3321156" y="1961388"/>
                </a:cubicBezTo>
                <a:cubicBezTo>
                  <a:pt x="3321156" y="2299902"/>
                  <a:pt x="3235400" y="2618387"/>
                  <a:pt x="3084427" y="2896302"/>
                </a:cubicBezTo>
                <a:lnTo>
                  <a:pt x="3011823" y="3015812"/>
                </a:lnTo>
                <a:lnTo>
                  <a:pt x="0" y="3015812"/>
                </a:lnTo>
                <a:lnTo>
                  <a:pt x="0" y="549808"/>
                </a:lnTo>
                <a:lnTo>
                  <a:pt x="112143" y="447886"/>
                </a:lnTo>
                <a:cubicBezTo>
                  <a:pt x="451187" y="168082"/>
                  <a:pt x="885848" y="0"/>
                  <a:pt x="135976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C20C2C41-D9A8-45BE-9E21-91268EC18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07251"/>
            <a:ext cx="2366303" cy="2850749"/>
          </a:xfrm>
          <a:custGeom>
            <a:avLst/>
            <a:gdLst>
              <a:gd name="connsiteX0" fmla="*/ 1358746 w 3155071"/>
              <a:gd name="connsiteY0" fmla="*/ 0 h 2850749"/>
              <a:gd name="connsiteX1" fmla="*/ 3155071 w 3155071"/>
              <a:gd name="connsiteY1" fmla="*/ 1796325 h 2850749"/>
              <a:gd name="connsiteX2" fmla="*/ 2848287 w 3155071"/>
              <a:gd name="connsiteY2" fmla="*/ 2800668 h 2850749"/>
              <a:gd name="connsiteX3" fmla="*/ 2810837 w 3155071"/>
              <a:gd name="connsiteY3" fmla="*/ 2850749 h 2850749"/>
              <a:gd name="connsiteX4" fmla="*/ 0 w 3155071"/>
              <a:gd name="connsiteY4" fmla="*/ 2850749 h 2850749"/>
              <a:gd name="connsiteX5" fmla="*/ 0 w 3155071"/>
              <a:gd name="connsiteY5" fmla="*/ 623564 h 2850749"/>
              <a:gd name="connsiteX6" fmla="*/ 88552 w 3155071"/>
              <a:gd name="connsiteY6" fmla="*/ 526132 h 2850749"/>
              <a:gd name="connsiteX7" fmla="*/ 1358746 w 3155071"/>
              <a:gd name="connsiteY7" fmla="*/ 0 h 285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5071" h="2850749">
                <a:moveTo>
                  <a:pt x="1358746" y="0"/>
                </a:moveTo>
                <a:cubicBezTo>
                  <a:pt x="2350829" y="0"/>
                  <a:pt x="3155071" y="804242"/>
                  <a:pt x="3155071" y="1796325"/>
                </a:cubicBezTo>
                <a:cubicBezTo>
                  <a:pt x="3155071" y="2168356"/>
                  <a:pt x="3041975" y="2513972"/>
                  <a:pt x="2848287" y="2800668"/>
                </a:cubicBezTo>
                <a:lnTo>
                  <a:pt x="2810837" y="2850749"/>
                </a:lnTo>
                <a:lnTo>
                  <a:pt x="0" y="2850749"/>
                </a:lnTo>
                <a:lnTo>
                  <a:pt x="0" y="623564"/>
                </a:lnTo>
                <a:lnTo>
                  <a:pt x="88552" y="526132"/>
                </a:lnTo>
                <a:cubicBezTo>
                  <a:pt x="413623" y="201061"/>
                  <a:pt x="862705" y="0"/>
                  <a:pt x="13587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1B2B49-7142-4CA8-A929-4671548E6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77071" y="2496668"/>
            <a:ext cx="2338578"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B38B1FC8-38BF-4066-8F4A-12EEC1C1A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01311" y="2662321"/>
            <a:ext cx="2091690" cy="27889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78B4B56-5CC4-4608-A9A9-996108D35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975979" cy="3383280"/>
          </a:xfrm>
          <a:custGeom>
            <a:avLst/>
            <a:gdLst>
              <a:gd name="connsiteX0" fmla="*/ 0 w 3967973"/>
              <a:gd name="connsiteY0" fmla="*/ 0 h 3383280"/>
              <a:gd name="connsiteX1" fmla="*/ 3605273 w 3967973"/>
              <a:gd name="connsiteY1" fmla="*/ 0 h 3383280"/>
              <a:gd name="connsiteX2" fmla="*/ 3704836 w 3967973"/>
              <a:gd name="connsiteY2" fmla="*/ 163887 h 3383280"/>
              <a:gd name="connsiteX3" fmla="*/ 3967973 w 3967973"/>
              <a:gd name="connsiteY3" fmla="*/ 1203093 h 3383280"/>
              <a:gd name="connsiteX4" fmla="*/ 1787786 w 3967973"/>
              <a:gd name="connsiteY4" fmla="*/ 3383280 h 3383280"/>
              <a:gd name="connsiteX5" fmla="*/ 105448 w 3967973"/>
              <a:gd name="connsiteY5" fmla="*/ 2589894 h 3383280"/>
              <a:gd name="connsiteX6" fmla="*/ 0 w 3967973"/>
              <a:gd name="connsiteY6" fmla="*/ 2448881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7973" h="3383280">
                <a:moveTo>
                  <a:pt x="0" y="0"/>
                </a:moveTo>
                <a:lnTo>
                  <a:pt x="3605273" y="0"/>
                </a:lnTo>
                <a:lnTo>
                  <a:pt x="3704836" y="163887"/>
                </a:lnTo>
                <a:cubicBezTo>
                  <a:pt x="3872651" y="472804"/>
                  <a:pt x="3967973" y="826817"/>
                  <a:pt x="3967973" y="1203093"/>
                </a:cubicBezTo>
                <a:cubicBezTo>
                  <a:pt x="3967973" y="2407177"/>
                  <a:pt x="2991870" y="3383280"/>
                  <a:pt x="1787786" y="3383280"/>
                </a:cubicBezTo>
                <a:cubicBezTo>
                  <a:pt x="1110489" y="3383280"/>
                  <a:pt x="505326" y="3074435"/>
                  <a:pt x="105448" y="2589894"/>
                </a:cubicBezTo>
                <a:lnTo>
                  <a:pt x="0" y="2448881"/>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asellaDiTesto 2">
            <a:extLst>
              <a:ext uri="{FF2B5EF4-FFF2-40B4-BE49-F238E27FC236}">
                <a16:creationId xmlns:a16="http://schemas.microsoft.com/office/drawing/2014/main" id="{7918DAAA-5105-4F80-9BE0-58A3E735C66C}"/>
              </a:ext>
            </a:extLst>
          </p:cNvPr>
          <p:cNvSpPr txBox="1"/>
          <p:nvPr/>
        </p:nvSpPr>
        <p:spPr>
          <a:xfrm>
            <a:off x="3595147" y="121956"/>
            <a:ext cx="4920871" cy="1446550"/>
          </a:xfrm>
          <a:prstGeom prst="rect">
            <a:avLst/>
          </a:prstGeom>
          <a:noFill/>
        </p:spPr>
        <p:txBody>
          <a:bodyPr wrap="square" rtlCol="0">
            <a:spAutoFit/>
          </a:bodyPr>
          <a:lstStyle/>
          <a:p>
            <a:r>
              <a:rPr lang="it-IT" sz="2800" b="1">
                <a:solidFill>
                  <a:srgbClr val="FFFF00"/>
                </a:solidFill>
              </a:rPr>
              <a:t>Cinema e ragazzi: 43 film per giovani e giovanissimi </a:t>
            </a:r>
            <a:r>
              <a:rPr lang="it-IT" sz="3600"/>
              <a:t>– </a:t>
            </a:r>
            <a:r>
              <a:rPr lang="it-IT" sz="2400"/>
              <a:t>F.Rufo (ed.Audino) € 15,30</a:t>
            </a:r>
          </a:p>
        </p:txBody>
      </p:sp>
      <p:pic>
        <p:nvPicPr>
          <p:cNvPr id="4" name="Immagine 3">
            <a:extLst>
              <a:ext uri="{FF2B5EF4-FFF2-40B4-BE49-F238E27FC236}">
                <a16:creationId xmlns:a16="http://schemas.microsoft.com/office/drawing/2014/main" id="{3B7A875D-CBCE-4F5F-A549-D0EE8BAC26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6640" y="1611053"/>
            <a:ext cx="4717802" cy="2175790"/>
          </a:xfrm>
          <a:prstGeom prst="rect">
            <a:avLst/>
          </a:prstGeom>
        </p:spPr>
      </p:pic>
      <p:pic>
        <p:nvPicPr>
          <p:cNvPr id="7" name="Immagine 6" descr="Immagine che contiene testo, fotografia, quotidiano&#10;&#10;Descrizione generata con affidabilità molto elevata">
            <a:extLst>
              <a:ext uri="{FF2B5EF4-FFF2-40B4-BE49-F238E27FC236}">
                <a16:creationId xmlns:a16="http://schemas.microsoft.com/office/drawing/2014/main" id="{57DDBF89-7CED-4278-8971-DDFBEC0C78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195" y="108201"/>
            <a:ext cx="2003022" cy="2888751"/>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9" name="Immagine 8" descr="Immagine che contiene testo, quotidiano&#10;&#10;Descrizione generata con affidabilità elevata">
            <a:extLst>
              <a:ext uri="{FF2B5EF4-FFF2-40B4-BE49-F238E27FC236}">
                <a16:creationId xmlns:a16="http://schemas.microsoft.com/office/drawing/2014/main" id="{2297E32C-A2CB-43ED-A302-868C6DFBAE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1879" y="2893805"/>
            <a:ext cx="1671313" cy="2353142"/>
          </a:xfrm>
          <a:prstGeom prst="rect">
            <a:avLst/>
          </a:prstGeom>
        </p:spPr>
      </p:pic>
      <p:sp>
        <p:nvSpPr>
          <p:cNvPr id="21" name="CasellaDiTesto 20">
            <a:extLst>
              <a:ext uri="{FF2B5EF4-FFF2-40B4-BE49-F238E27FC236}">
                <a16:creationId xmlns:a16="http://schemas.microsoft.com/office/drawing/2014/main" id="{E8116F36-D65B-4145-8864-36CDB9BEA7FA}"/>
              </a:ext>
            </a:extLst>
          </p:cNvPr>
          <p:cNvSpPr txBox="1"/>
          <p:nvPr/>
        </p:nvSpPr>
        <p:spPr>
          <a:xfrm>
            <a:off x="4872689" y="3263503"/>
            <a:ext cx="4920871" cy="1015663"/>
          </a:xfrm>
          <a:prstGeom prst="rect">
            <a:avLst/>
          </a:prstGeom>
          <a:noFill/>
        </p:spPr>
        <p:txBody>
          <a:bodyPr wrap="square" rtlCol="0">
            <a:spAutoFit/>
          </a:bodyPr>
          <a:lstStyle/>
          <a:p>
            <a:r>
              <a:rPr lang="it-IT" sz="2800" b="1">
                <a:solidFill>
                  <a:srgbClr val="FFFF00"/>
                </a:solidFill>
              </a:rPr>
              <a:t>Guida al cinema per ragazzi</a:t>
            </a:r>
            <a:r>
              <a:rPr lang="it-IT" sz="3600"/>
              <a:t> </a:t>
            </a:r>
            <a:r>
              <a:rPr lang="it-IT" sz="2400"/>
              <a:t>F.Rufo (ed.Audino) € 13,60</a:t>
            </a:r>
          </a:p>
        </p:txBody>
      </p:sp>
      <p:sp>
        <p:nvSpPr>
          <p:cNvPr id="23" name="CasellaDiTesto 22">
            <a:extLst>
              <a:ext uri="{FF2B5EF4-FFF2-40B4-BE49-F238E27FC236}">
                <a16:creationId xmlns:a16="http://schemas.microsoft.com/office/drawing/2014/main" id="{B38BE72B-E172-496D-B7B0-90A985D59127}"/>
              </a:ext>
            </a:extLst>
          </p:cNvPr>
          <p:cNvSpPr txBox="1"/>
          <p:nvPr/>
        </p:nvSpPr>
        <p:spPr>
          <a:xfrm>
            <a:off x="4092491" y="5489055"/>
            <a:ext cx="4920871" cy="1261884"/>
          </a:xfrm>
          <a:prstGeom prst="rect">
            <a:avLst/>
          </a:prstGeom>
          <a:noFill/>
        </p:spPr>
        <p:txBody>
          <a:bodyPr wrap="square" rtlCol="0">
            <a:spAutoFit/>
          </a:bodyPr>
          <a:lstStyle/>
          <a:p>
            <a:r>
              <a:rPr lang="it-IT" sz="2800" b="1">
                <a:solidFill>
                  <a:srgbClr val="FFFF00"/>
                </a:solidFill>
              </a:rPr>
              <a:t>Il cinema</a:t>
            </a:r>
            <a:br>
              <a:rPr lang="it-IT" sz="2800" b="1">
                <a:solidFill>
                  <a:srgbClr val="FFFF00"/>
                </a:solidFill>
              </a:rPr>
            </a:br>
            <a:r>
              <a:rPr lang="it-IT" sz="2400"/>
              <a:t> S. Boccastrini € 10 (Ed. La Biblioteca Junior)</a:t>
            </a:r>
          </a:p>
        </p:txBody>
      </p:sp>
      <p:pic>
        <p:nvPicPr>
          <p:cNvPr id="11" name="Immagine 10" descr="Immagine che contiene esterni, testo&#10;&#10;Descrizione generata con affidabilità elevata">
            <a:extLst>
              <a:ext uri="{FF2B5EF4-FFF2-40B4-BE49-F238E27FC236}">
                <a16:creationId xmlns:a16="http://schemas.microsoft.com/office/drawing/2014/main" id="{DFCD69D4-E8E8-4A34-84CC-26DE827423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638" y="4279165"/>
            <a:ext cx="1915941" cy="2600825"/>
          </a:xfrm>
          <a:prstGeom prst="rect">
            <a:avLst/>
          </a:prstGeom>
        </p:spPr>
      </p:pic>
    </p:spTree>
    <p:extLst>
      <p:ext uri="{BB962C8B-B14F-4D97-AF65-F5344CB8AC3E}">
        <p14:creationId xmlns:p14="http://schemas.microsoft.com/office/powerpoint/2010/main" val="341341484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EEE8F11-3582-44B7-9869-F2D26D7DD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3099916" cy="3548529"/>
          </a:xfrm>
          <a:custGeom>
            <a:avLst/>
            <a:gdLst>
              <a:gd name="connsiteX0" fmla="*/ 0 w 4133221"/>
              <a:gd name="connsiteY0" fmla="*/ 0 h 3548529"/>
              <a:gd name="connsiteX1" fmla="*/ 3798429 w 4133221"/>
              <a:gd name="connsiteY1" fmla="*/ 0 h 3548529"/>
              <a:gd name="connsiteX2" fmla="*/ 3850140 w 4133221"/>
              <a:gd name="connsiteY2" fmla="*/ 85119 h 3548529"/>
              <a:gd name="connsiteX3" fmla="*/ 4133221 w 4133221"/>
              <a:gd name="connsiteY3" fmla="*/ 1203093 h 3548529"/>
              <a:gd name="connsiteX4" fmla="*/ 1787785 w 4133221"/>
              <a:gd name="connsiteY4" fmla="*/ 3548529 h 3548529"/>
              <a:gd name="connsiteX5" fmla="*/ 129311 w 4133221"/>
              <a:gd name="connsiteY5" fmla="*/ 2861567 h 3548529"/>
              <a:gd name="connsiteX6" fmla="*/ 0 w 4133221"/>
              <a:gd name="connsiteY6" fmla="*/ 2719289 h 35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3221" h="3548529">
                <a:moveTo>
                  <a:pt x="0" y="0"/>
                </a:moveTo>
                <a:lnTo>
                  <a:pt x="3798429" y="0"/>
                </a:lnTo>
                <a:lnTo>
                  <a:pt x="3850140" y="85119"/>
                </a:lnTo>
                <a:cubicBezTo>
                  <a:pt x="4030674" y="417451"/>
                  <a:pt x="4133221" y="798296"/>
                  <a:pt x="4133221" y="1203093"/>
                </a:cubicBezTo>
                <a:cubicBezTo>
                  <a:pt x="4133221" y="2498442"/>
                  <a:pt x="3083134" y="3548529"/>
                  <a:pt x="1787785" y="3548529"/>
                </a:cubicBezTo>
                <a:cubicBezTo>
                  <a:pt x="1140111" y="3548529"/>
                  <a:pt x="553752" y="3286007"/>
                  <a:pt x="129311" y="2861567"/>
                </a:cubicBezTo>
                <a:lnTo>
                  <a:pt x="0" y="2719289"/>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2141F1CC-6A53-4BCF-9127-AABB52E24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842188"/>
            <a:ext cx="2490867" cy="3015812"/>
          </a:xfrm>
          <a:custGeom>
            <a:avLst/>
            <a:gdLst>
              <a:gd name="connsiteX0" fmla="*/ 1359768 w 3321156"/>
              <a:gd name="connsiteY0" fmla="*/ 0 h 3015812"/>
              <a:gd name="connsiteX1" fmla="*/ 3321156 w 3321156"/>
              <a:gd name="connsiteY1" fmla="*/ 1961388 h 3015812"/>
              <a:gd name="connsiteX2" fmla="*/ 3084427 w 3321156"/>
              <a:gd name="connsiteY2" fmla="*/ 2896302 h 3015812"/>
              <a:gd name="connsiteX3" fmla="*/ 3011823 w 3321156"/>
              <a:gd name="connsiteY3" fmla="*/ 3015812 h 3015812"/>
              <a:gd name="connsiteX4" fmla="*/ 0 w 3321156"/>
              <a:gd name="connsiteY4" fmla="*/ 3015812 h 3015812"/>
              <a:gd name="connsiteX5" fmla="*/ 0 w 3321156"/>
              <a:gd name="connsiteY5" fmla="*/ 549808 h 3015812"/>
              <a:gd name="connsiteX6" fmla="*/ 112143 w 3321156"/>
              <a:gd name="connsiteY6" fmla="*/ 447886 h 3015812"/>
              <a:gd name="connsiteX7" fmla="*/ 1359768 w 3321156"/>
              <a:gd name="connsiteY7" fmla="*/ 0 h 301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156" h="3015812">
                <a:moveTo>
                  <a:pt x="1359768" y="0"/>
                </a:moveTo>
                <a:cubicBezTo>
                  <a:pt x="2443013" y="0"/>
                  <a:pt x="3321156" y="878143"/>
                  <a:pt x="3321156" y="1961388"/>
                </a:cubicBezTo>
                <a:cubicBezTo>
                  <a:pt x="3321156" y="2299902"/>
                  <a:pt x="3235400" y="2618387"/>
                  <a:pt x="3084427" y="2896302"/>
                </a:cubicBezTo>
                <a:lnTo>
                  <a:pt x="3011823" y="3015812"/>
                </a:lnTo>
                <a:lnTo>
                  <a:pt x="0" y="3015812"/>
                </a:lnTo>
                <a:lnTo>
                  <a:pt x="0" y="549808"/>
                </a:lnTo>
                <a:lnTo>
                  <a:pt x="112143" y="447886"/>
                </a:lnTo>
                <a:cubicBezTo>
                  <a:pt x="451187" y="168082"/>
                  <a:pt x="885848" y="0"/>
                  <a:pt x="135976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C20C2C41-D9A8-45BE-9E21-91268EC18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07251"/>
            <a:ext cx="2366303" cy="2850749"/>
          </a:xfrm>
          <a:custGeom>
            <a:avLst/>
            <a:gdLst>
              <a:gd name="connsiteX0" fmla="*/ 1358746 w 3155071"/>
              <a:gd name="connsiteY0" fmla="*/ 0 h 2850749"/>
              <a:gd name="connsiteX1" fmla="*/ 3155071 w 3155071"/>
              <a:gd name="connsiteY1" fmla="*/ 1796325 h 2850749"/>
              <a:gd name="connsiteX2" fmla="*/ 2848287 w 3155071"/>
              <a:gd name="connsiteY2" fmla="*/ 2800668 h 2850749"/>
              <a:gd name="connsiteX3" fmla="*/ 2810837 w 3155071"/>
              <a:gd name="connsiteY3" fmla="*/ 2850749 h 2850749"/>
              <a:gd name="connsiteX4" fmla="*/ 0 w 3155071"/>
              <a:gd name="connsiteY4" fmla="*/ 2850749 h 2850749"/>
              <a:gd name="connsiteX5" fmla="*/ 0 w 3155071"/>
              <a:gd name="connsiteY5" fmla="*/ 623564 h 2850749"/>
              <a:gd name="connsiteX6" fmla="*/ 88552 w 3155071"/>
              <a:gd name="connsiteY6" fmla="*/ 526132 h 2850749"/>
              <a:gd name="connsiteX7" fmla="*/ 1358746 w 3155071"/>
              <a:gd name="connsiteY7" fmla="*/ 0 h 285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5071" h="2850749">
                <a:moveTo>
                  <a:pt x="1358746" y="0"/>
                </a:moveTo>
                <a:cubicBezTo>
                  <a:pt x="2350829" y="0"/>
                  <a:pt x="3155071" y="804242"/>
                  <a:pt x="3155071" y="1796325"/>
                </a:cubicBezTo>
                <a:cubicBezTo>
                  <a:pt x="3155071" y="2168356"/>
                  <a:pt x="3041975" y="2513972"/>
                  <a:pt x="2848287" y="2800668"/>
                </a:cubicBezTo>
                <a:lnTo>
                  <a:pt x="2810837" y="2850749"/>
                </a:lnTo>
                <a:lnTo>
                  <a:pt x="0" y="2850749"/>
                </a:lnTo>
                <a:lnTo>
                  <a:pt x="0" y="623564"/>
                </a:lnTo>
                <a:lnTo>
                  <a:pt x="88552" y="526132"/>
                </a:lnTo>
                <a:cubicBezTo>
                  <a:pt x="413623" y="201061"/>
                  <a:pt x="862705" y="0"/>
                  <a:pt x="135874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1B2B49-7142-4CA8-A929-4671548E6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77071" y="2496668"/>
            <a:ext cx="2338578"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B38B1FC8-38BF-4066-8F4A-12EEC1C1A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01311" y="2662321"/>
            <a:ext cx="2091690" cy="27889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178B4B56-5CC4-4608-A9A9-996108D35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975979" cy="3383280"/>
          </a:xfrm>
          <a:custGeom>
            <a:avLst/>
            <a:gdLst>
              <a:gd name="connsiteX0" fmla="*/ 0 w 3967973"/>
              <a:gd name="connsiteY0" fmla="*/ 0 h 3383280"/>
              <a:gd name="connsiteX1" fmla="*/ 3605273 w 3967973"/>
              <a:gd name="connsiteY1" fmla="*/ 0 h 3383280"/>
              <a:gd name="connsiteX2" fmla="*/ 3704836 w 3967973"/>
              <a:gd name="connsiteY2" fmla="*/ 163887 h 3383280"/>
              <a:gd name="connsiteX3" fmla="*/ 3967973 w 3967973"/>
              <a:gd name="connsiteY3" fmla="*/ 1203093 h 3383280"/>
              <a:gd name="connsiteX4" fmla="*/ 1787786 w 3967973"/>
              <a:gd name="connsiteY4" fmla="*/ 3383280 h 3383280"/>
              <a:gd name="connsiteX5" fmla="*/ 105448 w 3967973"/>
              <a:gd name="connsiteY5" fmla="*/ 2589894 h 3383280"/>
              <a:gd name="connsiteX6" fmla="*/ 0 w 3967973"/>
              <a:gd name="connsiteY6" fmla="*/ 2448881 h 338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7973" h="3383280">
                <a:moveTo>
                  <a:pt x="0" y="0"/>
                </a:moveTo>
                <a:lnTo>
                  <a:pt x="3605273" y="0"/>
                </a:lnTo>
                <a:lnTo>
                  <a:pt x="3704836" y="163887"/>
                </a:lnTo>
                <a:cubicBezTo>
                  <a:pt x="3872651" y="472804"/>
                  <a:pt x="3967973" y="826817"/>
                  <a:pt x="3967973" y="1203093"/>
                </a:cubicBezTo>
                <a:cubicBezTo>
                  <a:pt x="3967973" y="2407177"/>
                  <a:pt x="2991870" y="3383280"/>
                  <a:pt x="1787786" y="3383280"/>
                </a:cubicBezTo>
                <a:cubicBezTo>
                  <a:pt x="1110489" y="3383280"/>
                  <a:pt x="505326" y="3074435"/>
                  <a:pt x="105448" y="2589894"/>
                </a:cubicBezTo>
                <a:lnTo>
                  <a:pt x="0" y="2448881"/>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asellaDiTesto 2">
            <a:extLst>
              <a:ext uri="{FF2B5EF4-FFF2-40B4-BE49-F238E27FC236}">
                <a16:creationId xmlns:a16="http://schemas.microsoft.com/office/drawing/2014/main" id="{7918DAAA-5105-4F80-9BE0-58A3E735C66C}"/>
              </a:ext>
            </a:extLst>
          </p:cNvPr>
          <p:cNvSpPr txBox="1"/>
          <p:nvPr/>
        </p:nvSpPr>
        <p:spPr>
          <a:xfrm>
            <a:off x="3595147" y="121956"/>
            <a:ext cx="4920871" cy="1446550"/>
          </a:xfrm>
          <a:prstGeom prst="rect">
            <a:avLst/>
          </a:prstGeom>
          <a:noFill/>
        </p:spPr>
        <p:txBody>
          <a:bodyPr wrap="square" rtlCol="0">
            <a:spAutoFit/>
          </a:bodyPr>
          <a:lstStyle/>
          <a:p>
            <a:r>
              <a:rPr lang="it-IT" sz="2800" b="1">
                <a:solidFill>
                  <a:srgbClr val="FFFF00"/>
                </a:solidFill>
              </a:rPr>
              <a:t>Cinema e scuola: i film come strumenti per la didattica</a:t>
            </a:r>
            <a:r>
              <a:rPr lang="it-IT" sz="3600"/>
              <a:t>– </a:t>
            </a:r>
            <a:r>
              <a:rPr lang="it-IT" sz="2400"/>
              <a:t>M.Raga (ed.La Scuola) € 18,50</a:t>
            </a:r>
          </a:p>
        </p:txBody>
      </p:sp>
      <p:pic>
        <p:nvPicPr>
          <p:cNvPr id="4" name="Immagine 3">
            <a:extLst>
              <a:ext uri="{FF2B5EF4-FFF2-40B4-BE49-F238E27FC236}">
                <a16:creationId xmlns:a16="http://schemas.microsoft.com/office/drawing/2014/main" id="{3B7A875D-CBCE-4F5F-A549-D0EE8BAC26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6640" y="1611053"/>
            <a:ext cx="4717802" cy="2175790"/>
          </a:xfrm>
          <a:prstGeom prst="rect">
            <a:avLst/>
          </a:prstGeom>
        </p:spPr>
      </p:pic>
      <p:sp>
        <p:nvSpPr>
          <p:cNvPr id="21" name="CasellaDiTesto 20">
            <a:extLst>
              <a:ext uri="{FF2B5EF4-FFF2-40B4-BE49-F238E27FC236}">
                <a16:creationId xmlns:a16="http://schemas.microsoft.com/office/drawing/2014/main" id="{E8116F36-D65B-4145-8864-36CDB9BEA7FA}"/>
              </a:ext>
            </a:extLst>
          </p:cNvPr>
          <p:cNvSpPr txBox="1"/>
          <p:nvPr/>
        </p:nvSpPr>
        <p:spPr>
          <a:xfrm>
            <a:off x="5032284" y="3670999"/>
            <a:ext cx="4920871" cy="769441"/>
          </a:xfrm>
          <a:prstGeom prst="rect">
            <a:avLst/>
          </a:prstGeom>
          <a:noFill/>
        </p:spPr>
        <p:txBody>
          <a:bodyPr wrap="square" rtlCol="0">
            <a:spAutoFit/>
          </a:bodyPr>
          <a:lstStyle/>
          <a:p>
            <a:r>
              <a:rPr lang="it-IT" sz="2000" b="1">
                <a:solidFill>
                  <a:srgbClr val="FFFF00"/>
                </a:solidFill>
              </a:rPr>
              <a:t>Cinema e didattica dell’italiano L2</a:t>
            </a:r>
          </a:p>
          <a:p>
            <a:r>
              <a:rPr lang="it-IT" sz="2400"/>
              <a:t>P. Diadori(Ed. Guerra) € 19,50</a:t>
            </a:r>
          </a:p>
        </p:txBody>
      </p:sp>
      <p:sp>
        <p:nvSpPr>
          <p:cNvPr id="23" name="CasellaDiTesto 22">
            <a:extLst>
              <a:ext uri="{FF2B5EF4-FFF2-40B4-BE49-F238E27FC236}">
                <a16:creationId xmlns:a16="http://schemas.microsoft.com/office/drawing/2014/main" id="{B38BE72B-E172-496D-B7B0-90A985D59127}"/>
              </a:ext>
            </a:extLst>
          </p:cNvPr>
          <p:cNvSpPr txBox="1"/>
          <p:nvPr/>
        </p:nvSpPr>
        <p:spPr>
          <a:xfrm>
            <a:off x="4092491" y="5489055"/>
            <a:ext cx="4920871" cy="892552"/>
          </a:xfrm>
          <a:prstGeom prst="rect">
            <a:avLst/>
          </a:prstGeom>
          <a:noFill/>
        </p:spPr>
        <p:txBody>
          <a:bodyPr wrap="square" rtlCol="0">
            <a:spAutoFit/>
          </a:bodyPr>
          <a:lstStyle/>
          <a:p>
            <a:r>
              <a:rPr lang="it-IT" sz="2800" b="1">
                <a:solidFill>
                  <a:srgbClr val="FFFF00"/>
                </a:solidFill>
              </a:rPr>
              <a:t>Guida ai film per ragazzi</a:t>
            </a:r>
            <a:br>
              <a:rPr lang="it-IT" sz="2800" b="1">
                <a:solidFill>
                  <a:srgbClr val="FFFF00"/>
                </a:solidFill>
              </a:rPr>
            </a:br>
            <a:r>
              <a:rPr lang="it-IT" sz="2400"/>
              <a:t> A.A.V.V.  € 9,90 (Ed. Il C astoro)</a:t>
            </a:r>
          </a:p>
        </p:txBody>
      </p:sp>
      <p:pic>
        <p:nvPicPr>
          <p:cNvPr id="5" name="Immagine 4" descr="Immagine che contiene screenshot&#10;&#10;Descrizione generata con affidabilità molto elevata">
            <a:extLst>
              <a:ext uri="{FF2B5EF4-FFF2-40B4-BE49-F238E27FC236}">
                <a16:creationId xmlns:a16="http://schemas.microsoft.com/office/drawing/2014/main" id="{D55A213A-2898-4DE4-AC05-4043FD1F7D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912" y="171151"/>
            <a:ext cx="1866900" cy="2857500"/>
          </a:xfrm>
          <a:prstGeom prst="rect">
            <a:avLst/>
          </a:prstGeom>
        </p:spPr>
      </p:pic>
      <p:pic>
        <p:nvPicPr>
          <p:cNvPr id="8" name="Immagine 7" descr="Immagine che contiene testo&#10;&#10;Descrizione generata con affidabilità elevata">
            <a:extLst>
              <a:ext uri="{FF2B5EF4-FFF2-40B4-BE49-F238E27FC236}">
                <a16:creationId xmlns:a16="http://schemas.microsoft.com/office/drawing/2014/main" id="{6DBE3724-990D-4965-A63A-EABE08962E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2946" y="2940630"/>
            <a:ext cx="1713694" cy="2459151"/>
          </a:xfrm>
          <a:prstGeom prst="rect">
            <a:avLst/>
          </a:prstGeom>
        </p:spPr>
      </p:pic>
      <p:pic>
        <p:nvPicPr>
          <p:cNvPr id="12" name="Immagine 11" descr="Immagine che contiene persona, fotografia, parete&#10;&#10;Descrizione generata con affidabilità elevata">
            <a:extLst>
              <a:ext uri="{FF2B5EF4-FFF2-40B4-BE49-F238E27FC236}">
                <a16:creationId xmlns:a16="http://schemas.microsoft.com/office/drawing/2014/main" id="{6404A4EF-91B5-4AF3-AAF0-021F0F56A0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434" y="4055719"/>
            <a:ext cx="2121644" cy="2901187"/>
          </a:xfrm>
          <a:prstGeom prst="rect">
            <a:avLst/>
          </a:prstGeom>
        </p:spPr>
      </p:pic>
    </p:spTree>
    <p:extLst>
      <p:ext uri="{BB962C8B-B14F-4D97-AF65-F5344CB8AC3E}">
        <p14:creationId xmlns:p14="http://schemas.microsoft.com/office/powerpoint/2010/main" val="5215350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45EC0F41-6A6C-4945-AAAB-2E77C60227A6}"/>
              </a:ext>
            </a:extLst>
          </p:cNvPr>
          <p:cNvSpPr txBox="1"/>
          <p:nvPr/>
        </p:nvSpPr>
        <p:spPr>
          <a:xfrm>
            <a:off x="575556" y="548680"/>
            <a:ext cx="7992888" cy="800219"/>
          </a:xfrm>
          <a:prstGeom prst="rect">
            <a:avLst/>
          </a:prstGeom>
          <a:noFill/>
        </p:spPr>
        <p:txBody>
          <a:bodyPr wrap="square" rtlCol="0">
            <a:spAutoFit/>
          </a:bodyPr>
          <a:lstStyle/>
          <a:p>
            <a:pPr marL="457200" indent="-457200">
              <a:buFontTx/>
              <a:buChar char="-"/>
            </a:pPr>
            <a:endParaRPr lang="it-IT" sz="2800"/>
          </a:p>
          <a:p>
            <a:endParaRPr lang="it-IT"/>
          </a:p>
        </p:txBody>
      </p:sp>
      <p:pic>
        <p:nvPicPr>
          <p:cNvPr id="3" name="fine">
            <a:hlinkClick r:id="" action="ppaction://media"/>
            <a:extLst>
              <a:ext uri="{FF2B5EF4-FFF2-40B4-BE49-F238E27FC236}">
                <a16:creationId xmlns:a16="http://schemas.microsoft.com/office/drawing/2014/main" id="{1D5FE296-3549-4425-84F6-13C9C786647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380" y="0"/>
            <a:ext cx="9135888" cy="8181528"/>
          </a:xfrm>
          <a:prstGeom prst="rect">
            <a:avLst/>
          </a:prstGeom>
        </p:spPr>
      </p:pic>
    </p:spTree>
    <p:extLst>
      <p:ext uri="{BB962C8B-B14F-4D97-AF65-F5344CB8AC3E}">
        <p14:creationId xmlns:p14="http://schemas.microsoft.com/office/powerpoint/2010/main" val="351863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8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repeatCount="indefinite" fill="remove"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C9765067-C037-4225-9C59-05ECCFC70754}"/>
              </a:ext>
            </a:extLst>
          </p:cNvPr>
          <p:cNvSpPr>
            <a:spLocks noGrp="1"/>
          </p:cNvSpPr>
          <p:nvPr>
            <p:ph idx="1"/>
          </p:nvPr>
        </p:nvSpPr>
        <p:spPr>
          <a:xfrm>
            <a:off x="0" y="2276872"/>
            <a:ext cx="8229600" cy="4114800"/>
          </a:xfrm>
        </p:spPr>
        <p:txBody>
          <a:bodyPr>
            <a:normAutofit fontScale="77500" lnSpcReduction="20000"/>
          </a:bodyPr>
          <a:lstStyle/>
          <a:p>
            <a:r>
              <a:rPr lang="it-IT"/>
              <a:t>Gli alunni devono quindi essere guidati non solo alla visione del film, ma a comprendere il LINGUAGGIO INTRINSECO: i messaggi impliciti ed espliciti, le scelte registiche, il potere delle immagini…</a:t>
            </a:r>
          </a:p>
          <a:p>
            <a:pPr marL="0" indent="0">
              <a:buNone/>
            </a:pPr>
            <a:endParaRPr lang="it-IT"/>
          </a:p>
          <a:p>
            <a:r>
              <a:rPr lang="it-IT" b="1" i="1"/>
              <a:t>Nell’era digitale i bambini hanno spesso una fruizione passiva del materiale multimediale, con questo progetto ho voluto, al contrario, far capire come il linguaggio cinematografico, possa essere un punto di partenza importante per riflettere sul nostro vissuto e sulle emozioni.</a:t>
            </a:r>
            <a:br>
              <a:rPr lang="it-IT" b="1" i="1"/>
            </a:br>
            <a:endParaRPr lang="it-IT"/>
          </a:p>
        </p:txBody>
      </p:sp>
      <p:pic>
        <p:nvPicPr>
          <p:cNvPr id="4" name="Immagine 3">
            <a:extLst>
              <a:ext uri="{FF2B5EF4-FFF2-40B4-BE49-F238E27FC236}">
                <a16:creationId xmlns:a16="http://schemas.microsoft.com/office/drawing/2014/main" id="{C71D5580-30B0-442A-B5EC-98BDEE8AE7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16632"/>
            <a:ext cx="5678410" cy="2805505"/>
          </a:xfrm>
          <a:prstGeom prst="rect">
            <a:avLst/>
          </a:prstGeom>
        </p:spPr>
      </p:pic>
    </p:spTree>
    <p:extLst>
      <p:ext uri="{BB962C8B-B14F-4D97-AF65-F5344CB8AC3E}">
        <p14:creationId xmlns:p14="http://schemas.microsoft.com/office/powerpoint/2010/main" val="2728684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DE853C73-8CA6-4041-8D60-0CA26EA9AD15}"/>
              </a:ext>
            </a:extLst>
          </p:cNvPr>
          <p:cNvPicPr>
            <a:picLocks noChangeAspect="1"/>
          </p:cNvPicPr>
          <p:nvPr/>
        </p:nvPicPr>
        <p:blipFill>
          <a:blip r:embed="rId2" cstate="print">
            <a:clrChange>
              <a:clrFrom>
                <a:srgbClr val="020204"/>
              </a:clrFrom>
              <a:clrTo>
                <a:srgbClr val="020204">
                  <a:alpha val="0"/>
                </a:srgbClr>
              </a:clrTo>
            </a:clrChange>
            <a:extLst>
              <a:ext uri="{28A0092B-C50C-407E-A947-70E740481C1C}">
                <a14:useLocalDpi xmlns:a14="http://schemas.microsoft.com/office/drawing/2010/main" val="0"/>
              </a:ext>
            </a:extLst>
          </a:blip>
          <a:stretch>
            <a:fillRect/>
          </a:stretch>
        </p:blipFill>
        <p:spPr>
          <a:xfrm>
            <a:off x="179512" y="1916832"/>
            <a:ext cx="2376316" cy="4221088"/>
          </a:xfrm>
          <a:prstGeom prst="rect">
            <a:avLst/>
          </a:prstGeom>
        </p:spPr>
      </p:pic>
      <p:sp>
        <p:nvSpPr>
          <p:cNvPr id="10" name="CasellaDiTesto 9">
            <a:extLst>
              <a:ext uri="{FF2B5EF4-FFF2-40B4-BE49-F238E27FC236}">
                <a16:creationId xmlns:a16="http://schemas.microsoft.com/office/drawing/2014/main" id="{81557882-3342-411E-BE0D-BEE050F68E23}"/>
              </a:ext>
            </a:extLst>
          </p:cNvPr>
          <p:cNvSpPr txBox="1"/>
          <p:nvPr/>
        </p:nvSpPr>
        <p:spPr>
          <a:xfrm>
            <a:off x="7092280" y="3573016"/>
            <a:ext cx="2051720" cy="3284984"/>
          </a:xfrm>
          <a:prstGeom prst="rect">
            <a:avLst/>
          </a:prstGeom>
          <a:solidFill>
            <a:srgbClr val="E1DEBF"/>
          </a:solidFill>
        </p:spPr>
        <p:txBody>
          <a:bodyPr wrap="square" rtlCol="0">
            <a:spAutoFit/>
          </a:bodyPr>
          <a:lstStyle/>
          <a:p>
            <a:endParaRPr lang="it-IT"/>
          </a:p>
        </p:txBody>
      </p:sp>
      <p:sp>
        <p:nvSpPr>
          <p:cNvPr id="11" name="Rettangolo 10">
            <a:extLst>
              <a:ext uri="{FF2B5EF4-FFF2-40B4-BE49-F238E27FC236}">
                <a16:creationId xmlns:a16="http://schemas.microsoft.com/office/drawing/2014/main" id="{ECD1AC74-0B4A-4487-AE92-67BD5A86511A}"/>
              </a:ext>
            </a:extLst>
          </p:cNvPr>
          <p:cNvSpPr/>
          <p:nvPr/>
        </p:nvSpPr>
        <p:spPr>
          <a:xfrm>
            <a:off x="2555828" y="2919380"/>
            <a:ext cx="5755806" cy="2215991"/>
          </a:xfrm>
          <a:prstGeom prst="rect">
            <a:avLst/>
          </a:prstGeom>
          <a:noFill/>
        </p:spPr>
        <p:txBody>
          <a:bodyPr wrap="none" lIns="91440" tIns="45720" rIns="91440" bIns="45720">
            <a:spAutoFit/>
          </a:bodyPr>
          <a:lstStyle/>
          <a:p>
            <a:pPr algn="ctr"/>
            <a:r>
              <a:rPr lang="it-IT" sz="2800" b="0" cap="none" spc="0">
                <a:ln w="0"/>
                <a:solidFill>
                  <a:schemeClr val="tx1"/>
                </a:solidFill>
                <a:effectLst>
                  <a:outerShdw blurRad="38100" dist="19050" dir="2700000" algn="tl" rotWithShape="0">
                    <a:schemeClr val="dk1">
                      <a:alpha val="40000"/>
                    </a:schemeClr>
                  </a:outerShdw>
                </a:effectLst>
              </a:rPr>
              <a:t>La comprensione del linguaggio </a:t>
            </a:r>
          </a:p>
          <a:p>
            <a:pPr algn="ctr"/>
            <a:r>
              <a:rPr lang="it-IT" sz="2800" b="0" cap="none" spc="0">
                <a:ln w="0"/>
                <a:solidFill>
                  <a:schemeClr val="tx1"/>
                </a:solidFill>
                <a:effectLst>
                  <a:outerShdw blurRad="38100" dist="19050" dir="2700000" algn="tl" rotWithShape="0">
                    <a:schemeClr val="dk1">
                      <a:alpha val="40000"/>
                    </a:schemeClr>
                  </a:outerShdw>
                </a:effectLst>
              </a:rPr>
              <a:t>cinematografico</a:t>
            </a:r>
          </a:p>
          <a:p>
            <a:pPr algn="ctr"/>
            <a:r>
              <a:rPr lang="it-IT" sz="2800">
                <a:ln w="0"/>
                <a:effectLst>
                  <a:outerShdw blurRad="38100" dist="19050" dir="2700000" algn="tl" rotWithShape="0">
                    <a:schemeClr val="dk1">
                      <a:alpha val="40000"/>
                    </a:schemeClr>
                  </a:outerShdw>
                </a:effectLst>
              </a:rPr>
              <a:t>favorisce l’apprendimento analitico</a:t>
            </a:r>
          </a:p>
          <a:p>
            <a:pPr algn="ctr"/>
            <a:r>
              <a:rPr lang="it-IT" sz="2800">
                <a:ln w="0"/>
                <a:effectLst>
                  <a:outerShdw blurRad="38100" dist="19050" dir="2700000" algn="tl" rotWithShape="0">
                    <a:schemeClr val="dk1">
                      <a:alpha val="40000"/>
                    </a:schemeClr>
                  </a:outerShdw>
                </a:effectLst>
              </a:rPr>
              <a:t> </a:t>
            </a:r>
            <a:r>
              <a:rPr lang="it-IT" sz="5400">
                <a:ln w="0"/>
                <a:effectLst>
                  <a:outerShdw blurRad="38100" dist="19050" dir="2700000" algn="tl" rotWithShape="0">
                    <a:schemeClr val="dk1">
                      <a:alpha val="40000"/>
                    </a:schemeClr>
                  </a:outerShdw>
                </a:effectLst>
              </a:rPr>
              <a:t>e il pensiero critico.</a:t>
            </a:r>
            <a:endParaRPr lang="it-IT" sz="5400" b="0" cap="none" spc="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41415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a:extLst>
              <a:ext uri="{FF2B5EF4-FFF2-40B4-BE49-F238E27FC236}">
                <a16:creationId xmlns:a16="http://schemas.microsoft.com/office/drawing/2014/main" id="{81557882-3342-411E-BE0D-BEE050F68E23}"/>
              </a:ext>
            </a:extLst>
          </p:cNvPr>
          <p:cNvSpPr txBox="1"/>
          <p:nvPr/>
        </p:nvSpPr>
        <p:spPr>
          <a:xfrm>
            <a:off x="7092280" y="3573016"/>
            <a:ext cx="2051720" cy="3284984"/>
          </a:xfrm>
          <a:prstGeom prst="rect">
            <a:avLst/>
          </a:prstGeom>
          <a:solidFill>
            <a:srgbClr val="E1DEBF"/>
          </a:solidFill>
        </p:spPr>
        <p:txBody>
          <a:bodyPr wrap="square" rtlCol="0">
            <a:spAutoFit/>
          </a:bodyPr>
          <a:lstStyle/>
          <a:p>
            <a:endParaRPr lang="it-IT"/>
          </a:p>
        </p:txBody>
      </p:sp>
      <p:sp>
        <p:nvSpPr>
          <p:cNvPr id="4" name="Rettangolo 3">
            <a:extLst>
              <a:ext uri="{FF2B5EF4-FFF2-40B4-BE49-F238E27FC236}">
                <a16:creationId xmlns:a16="http://schemas.microsoft.com/office/drawing/2014/main" id="{1BB8B9AD-308C-442C-931E-03617A8D719C}"/>
              </a:ext>
            </a:extLst>
          </p:cNvPr>
          <p:cNvSpPr/>
          <p:nvPr/>
        </p:nvSpPr>
        <p:spPr>
          <a:xfrm>
            <a:off x="0" y="5610555"/>
            <a:ext cx="9144000" cy="1247445"/>
          </a:xfrm>
          <a:prstGeom prst="rect">
            <a:avLst/>
          </a:prstGeom>
          <a:solidFill>
            <a:srgbClr val="E1D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PROPOSTE OPERATIVE">
            <a:hlinkClick r:id="" action="ppaction://media"/>
            <a:extLst>
              <a:ext uri="{FF2B5EF4-FFF2-40B4-BE49-F238E27FC236}">
                <a16:creationId xmlns:a16="http://schemas.microsoft.com/office/drawing/2014/main" id="{AEFCFC33-CD29-44AD-9577-78C8FBE6D34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15363" y="1268760"/>
            <a:ext cx="6513021" cy="4896544"/>
          </a:xfrm>
          <a:prstGeom prst="snip2DiagRect">
            <a:avLst/>
          </a:prstGeom>
          <a:effectLst>
            <a:outerShdw blurRad="50800" dist="38100" dir="5400000" algn="t" rotWithShape="0">
              <a:prstClr val="black">
                <a:alpha val="40000"/>
              </a:prstClr>
            </a:outerShdw>
          </a:effectLst>
        </p:spPr>
      </p:pic>
      <p:pic>
        <p:nvPicPr>
          <p:cNvPr id="5" name="projector">
            <a:hlinkClick r:id="" action="ppaction://media"/>
            <a:extLst>
              <a:ext uri="{FF2B5EF4-FFF2-40B4-BE49-F238E27FC236}">
                <a16:creationId xmlns:a16="http://schemas.microsoft.com/office/drawing/2014/main" id="{2DBBF934-4EF6-4EA5-9F81-ECEC06534B14}"/>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412064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82" fill="hold"/>
                                        <p:tgtEl>
                                          <p:spTgt spid="5"/>
                                        </p:tgtEl>
                                      </p:cBhvr>
                                    </p:cmd>
                                  </p:childTnLst>
                                </p:cTn>
                              </p:par>
                              <p:par>
                                <p:cTn id="7" presetID="1" presetClass="mediacall" presetSubtype="0" fill="hold" nodeType="withEffect">
                                  <p:stCondLst>
                                    <p:cond delay="0"/>
                                  </p:stCondLst>
                                  <p:childTnLst>
                                    <p:cmd type="call" cmd="playFrom(0.0)">
                                      <p:cBhvr>
                                        <p:cTn id="8" dur="111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remove" display="0">
                  <p:stCondLst>
                    <p:cond delay="indefinite"/>
                  </p:stCondLst>
                </p:cTn>
                <p:tgtEl>
                  <p:spTgt spid="2"/>
                </p:tgtEl>
              </p:cMediaNode>
            </p:video>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p:cTn id="14" dur="1" fill="hold"/>
                                        <p:tgtEl>
                                          <p:spTgt spid="2"/>
                                        </p:tgtEl>
                                      </p:cBhvr>
                                    </p:cmd>
                                  </p:childTnLst>
                                </p:cTn>
                              </p:par>
                            </p:childTnLst>
                          </p:cTn>
                        </p:par>
                      </p:childTnLst>
                    </p:cTn>
                  </p:par>
                </p:childTnLst>
              </p:cTn>
              <p:nextCondLst>
                <p:cond evt="onClick" delay="0">
                  <p:tgtEl>
                    <p:spTgt spid="2"/>
                  </p:tgtEl>
                </p:cond>
              </p:nextCondLst>
            </p:seq>
            <p:audio>
              <p:cMediaNode vol="80000" showWhenStopped="0">
                <p:cTn id="15" repeatCount="indefinite" fill="remove"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C9765067-C037-4225-9C59-05ECCFC70754}"/>
              </a:ext>
            </a:extLst>
          </p:cNvPr>
          <p:cNvSpPr>
            <a:spLocks noGrp="1"/>
          </p:cNvSpPr>
          <p:nvPr>
            <p:ph idx="1"/>
          </p:nvPr>
        </p:nvSpPr>
        <p:spPr>
          <a:xfrm>
            <a:off x="3563888" y="466328"/>
            <a:ext cx="5256584" cy="1988840"/>
          </a:xfrm>
        </p:spPr>
        <p:txBody>
          <a:bodyPr>
            <a:normAutofit lnSpcReduction="10000"/>
          </a:bodyPr>
          <a:lstStyle/>
          <a:p>
            <a:r>
              <a:rPr lang="it-IT" sz="2000" b="1">
                <a:solidFill>
                  <a:srgbClr val="FF0000"/>
                </a:solidFill>
              </a:rPr>
              <a:t>HO UTILIZZATO IL FILM COME MEZZO PER APPROFONDIRE ARGOMENTI TRATTATI IN ALTRE MATERIE E SVILUPPARE COMPETENZE TRASVERSALI.</a:t>
            </a:r>
          </a:p>
          <a:p>
            <a:pPr marL="0" indent="0" algn="ctr">
              <a:buNone/>
            </a:pPr>
            <a:r>
              <a:rPr lang="it-IT" sz="2400" b="1"/>
              <a:t>Nel primo trimestre ho proposto il seguente percorso didattico:</a:t>
            </a:r>
          </a:p>
        </p:txBody>
      </p:sp>
      <p:pic>
        <p:nvPicPr>
          <p:cNvPr id="3" name="Immagine 2">
            <a:extLst>
              <a:ext uri="{FF2B5EF4-FFF2-40B4-BE49-F238E27FC236}">
                <a16:creationId xmlns:a16="http://schemas.microsoft.com/office/drawing/2014/main" id="{972493B5-9D22-4DB5-B51F-7529811F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48" y="395243"/>
            <a:ext cx="4032856" cy="2685451"/>
          </a:xfrm>
          <a:prstGeom prst="rect">
            <a:avLst/>
          </a:prstGeom>
        </p:spPr>
      </p:pic>
      <p:sp>
        <p:nvSpPr>
          <p:cNvPr id="12" name="Rettangolo 11">
            <a:extLst>
              <a:ext uri="{FF2B5EF4-FFF2-40B4-BE49-F238E27FC236}">
                <a16:creationId xmlns:a16="http://schemas.microsoft.com/office/drawing/2014/main" id="{3A34514E-831F-4212-A3CD-CF17D897195D}"/>
              </a:ext>
            </a:extLst>
          </p:cNvPr>
          <p:cNvSpPr/>
          <p:nvPr/>
        </p:nvSpPr>
        <p:spPr>
          <a:xfrm>
            <a:off x="90800" y="4599189"/>
            <a:ext cx="9144000" cy="2636912"/>
          </a:xfrm>
          <a:prstGeom prst="rect">
            <a:avLst/>
          </a:prstGeom>
          <a:solidFill>
            <a:srgbClr val="E1DE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3" name="Gruppo 12">
            <a:extLst>
              <a:ext uri="{FF2B5EF4-FFF2-40B4-BE49-F238E27FC236}">
                <a16:creationId xmlns:a16="http://schemas.microsoft.com/office/drawing/2014/main" id="{D0B30EF6-9B8E-4B67-8F68-1E6AF5A82750}"/>
              </a:ext>
            </a:extLst>
          </p:cNvPr>
          <p:cNvGrpSpPr/>
          <p:nvPr/>
        </p:nvGrpSpPr>
        <p:grpSpPr>
          <a:xfrm>
            <a:off x="467544" y="2768476"/>
            <a:ext cx="8563008" cy="4089524"/>
            <a:chOff x="-252536" y="-237933"/>
            <a:chExt cx="7056783" cy="2697272"/>
          </a:xfrm>
        </p:grpSpPr>
        <p:sp>
          <p:nvSpPr>
            <p:cNvPr id="14" name="Figura a mano libera: forma 13">
              <a:extLst>
                <a:ext uri="{FF2B5EF4-FFF2-40B4-BE49-F238E27FC236}">
                  <a16:creationId xmlns:a16="http://schemas.microsoft.com/office/drawing/2014/main" id="{E15B4329-C425-4CA3-8898-0B30677F9854}"/>
                </a:ext>
              </a:extLst>
            </p:cNvPr>
            <p:cNvSpPr/>
            <p:nvPr/>
          </p:nvSpPr>
          <p:spPr>
            <a:xfrm>
              <a:off x="-252536" y="-237933"/>
              <a:ext cx="552563" cy="789375"/>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3176" tIns="279457" rIns="3174" bIns="279456" numCol="1" spcCol="1270" anchor="ctr" anchorCtr="0">
              <a:noAutofit/>
            </a:bodyPr>
            <a:lstStyle/>
            <a:p>
              <a:pPr marL="0" lvl="0" indent="0" algn="ctr" defTabSz="222250">
                <a:lnSpc>
                  <a:spcPct val="90000"/>
                </a:lnSpc>
                <a:spcBef>
                  <a:spcPct val="0"/>
                </a:spcBef>
                <a:spcAft>
                  <a:spcPct val="35000"/>
                </a:spcAft>
                <a:buNone/>
              </a:pPr>
              <a:r>
                <a:rPr lang="it-IT" sz="1200" b="1" kern="1200">
                  <a:solidFill>
                    <a:schemeClr val="tx1"/>
                  </a:solidFill>
                </a:rPr>
                <a:t>LINGUA ITALIANA</a:t>
              </a:r>
            </a:p>
          </p:txBody>
        </p:sp>
        <p:sp>
          <p:nvSpPr>
            <p:cNvPr id="15" name="Figura a mano libera: forma 14">
              <a:extLst>
                <a:ext uri="{FF2B5EF4-FFF2-40B4-BE49-F238E27FC236}">
                  <a16:creationId xmlns:a16="http://schemas.microsoft.com/office/drawing/2014/main" id="{30F64E1B-0ED8-401A-98DB-333E821A8A39}"/>
                </a:ext>
              </a:extLst>
            </p:cNvPr>
            <p:cNvSpPr/>
            <p:nvPr/>
          </p:nvSpPr>
          <p:spPr>
            <a:xfrm>
              <a:off x="300027" y="-225781"/>
              <a:ext cx="6504220" cy="513094"/>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8" numCol="1" spcCol="1270" anchor="ctr" anchorCtr="0">
              <a:noAutofit/>
            </a:bodyPr>
            <a:lstStyle/>
            <a:p>
              <a:pPr marL="171450" lvl="1" indent="-171450" algn="l" defTabSz="800100">
                <a:lnSpc>
                  <a:spcPct val="90000"/>
                </a:lnSpc>
                <a:spcBef>
                  <a:spcPct val="0"/>
                </a:spcBef>
                <a:spcAft>
                  <a:spcPct val="15000"/>
                </a:spcAft>
                <a:buChar char="•"/>
              </a:pPr>
              <a:r>
                <a:rPr lang="it-IT" sz="1800" kern="1200"/>
                <a:t>IL TESTO UMORISTICO</a:t>
              </a:r>
            </a:p>
          </p:txBody>
        </p:sp>
        <p:sp>
          <p:nvSpPr>
            <p:cNvPr id="16" name="Figura a mano libera: forma 15">
              <a:extLst>
                <a:ext uri="{FF2B5EF4-FFF2-40B4-BE49-F238E27FC236}">
                  <a16:creationId xmlns:a16="http://schemas.microsoft.com/office/drawing/2014/main" id="{B454951B-8BDE-46F2-89BD-E43A47559D38}"/>
                </a:ext>
              </a:extLst>
            </p:cNvPr>
            <p:cNvSpPr/>
            <p:nvPr/>
          </p:nvSpPr>
          <p:spPr>
            <a:xfrm>
              <a:off x="-252536" y="406134"/>
              <a:ext cx="552563" cy="789375"/>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3311292"/>
                <a:satOff val="13270"/>
                <a:lumOff val="2876"/>
                <a:alphaOff val="0"/>
              </a:schemeClr>
            </a:lnRef>
            <a:fillRef idx="1">
              <a:schemeClr val="accent5">
                <a:hueOff val="-3311292"/>
                <a:satOff val="13270"/>
                <a:lumOff val="2876"/>
                <a:alphaOff val="0"/>
              </a:schemeClr>
            </a:fillRef>
            <a:effectRef idx="2">
              <a:schemeClr val="accent5">
                <a:hueOff val="-3311292"/>
                <a:satOff val="13270"/>
                <a:lumOff val="2876"/>
                <a:alphaOff val="0"/>
              </a:schemeClr>
            </a:effectRef>
            <a:fontRef idx="minor">
              <a:schemeClr val="lt1"/>
            </a:fontRef>
          </p:style>
          <p:txBody>
            <a:bodyPr spcFirstLastPara="0" vert="horz" wrap="square" lIns="3176" tIns="279457" rIns="3174" bIns="279456" numCol="1" spcCol="1270" anchor="ctr" anchorCtr="0">
              <a:noAutofit/>
            </a:bodyPr>
            <a:lstStyle/>
            <a:p>
              <a:pPr marL="0" lvl="0" indent="0" algn="ctr" defTabSz="222250">
                <a:lnSpc>
                  <a:spcPct val="90000"/>
                </a:lnSpc>
                <a:spcBef>
                  <a:spcPct val="0"/>
                </a:spcBef>
                <a:spcAft>
                  <a:spcPct val="35000"/>
                </a:spcAft>
                <a:buNone/>
              </a:pPr>
              <a:r>
                <a:rPr lang="it-IT" sz="900" b="1" kern="1200">
                  <a:solidFill>
                    <a:schemeClr val="tx1"/>
                  </a:solidFill>
                </a:rPr>
                <a:t>EDUCAZIONE ALL’</a:t>
              </a:r>
            </a:p>
            <a:p>
              <a:pPr marL="0" lvl="0" indent="0" algn="ctr" defTabSz="222250">
                <a:lnSpc>
                  <a:spcPct val="90000"/>
                </a:lnSpc>
                <a:spcBef>
                  <a:spcPct val="0"/>
                </a:spcBef>
                <a:spcAft>
                  <a:spcPct val="35000"/>
                </a:spcAft>
                <a:buNone/>
              </a:pPr>
              <a:r>
                <a:rPr lang="it-IT" sz="900" b="1" kern="1200">
                  <a:solidFill>
                    <a:schemeClr val="tx1"/>
                  </a:solidFill>
                </a:rPr>
                <a:t>IMMAGINE</a:t>
              </a:r>
            </a:p>
          </p:txBody>
        </p:sp>
        <p:sp>
          <p:nvSpPr>
            <p:cNvPr id="17" name="Figura a mano libera: forma 16">
              <a:extLst>
                <a:ext uri="{FF2B5EF4-FFF2-40B4-BE49-F238E27FC236}">
                  <a16:creationId xmlns:a16="http://schemas.microsoft.com/office/drawing/2014/main" id="{0E99CC4C-6D0E-4938-8432-4BBAC9F1C3B6}"/>
                </a:ext>
              </a:extLst>
            </p:cNvPr>
            <p:cNvSpPr/>
            <p:nvPr/>
          </p:nvSpPr>
          <p:spPr>
            <a:xfrm>
              <a:off x="300027" y="406134"/>
              <a:ext cx="6504220" cy="513095"/>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3311292"/>
                <a:satOff val="13270"/>
                <a:lumOff val="287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9" numCol="1" spcCol="1270" anchor="ctr" anchorCtr="0">
              <a:noAutofit/>
            </a:bodyPr>
            <a:lstStyle/>
            <a:p>
              <a:pPr marL="171450" lvl="1" indent="-171450" algn="l" defTabSz="800100">
                <a:lnSpc>
                  <a:spcPct val="90000"/>
                </a:lnSpc>
                <a:spcBef>
                  <a:spcPct val="0"/>
                </a:spcBef>
                <a:spcAft>
                  <a:spcPct val="15000"/>
                </a:spcAft>
                <a:buChar char="•"/>
              </a:pPr>
              <a:r>
                <a:rPr lang="it-IT" sz="1800" kern="1200"/>
                <a:t>LETTURA DI IMMAGINI </a:t>
              </a:r>
            </a:p>
          </p:txBody>
        </p:sp>
        <p:sp>
          <p:nvSpPr>
            <p:cNvPr id="18" name="Figura a mano libera: forma 17">
              <a:extLst>
                <a:ext uri="{FF2B5EF4-FFF2-40B4-BE49-F238E27FC236}">
                  <a16:creationId xmlns:a16="http://schemas.microsoft.com/office/drawing/2014/main" id="{AE37D2BC-5661-484E-B74F-B2F9EEC17351}"/>
                </a:ext>
              </a:extLst>
            </p:cNvPr>
            <p:cNvSpPr/>
            <p:nvPr/>
          </p:nvSpPr>
          <p:spPr>
            <a:xfrm>
              <a:off x="-252536" y="1038049"/>
              <a:ext cx="552563" cy="789375"/>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6622584"/>
                <a:satOff val="26541"/>
                <a:lumOff val="5752"/>
                <a:alphaOff val="0"/>
              </a:schemeClr>
            </a:lnRef>
            <a:fillRef idx="1">
              <a:schemeClr val="accent5">
                <a:hueOff val="-6622584"/>
                <a:satOff val="26541"/>
                <a:lumOff val="5752"/>
                <a:alphaOff val="0"/>
              </a:schemeClr>
            </a:fillRef>
            <a:effectRef idx="2">
              <a:schemeClr val="accent5">
                <a:hueOff val="-6622584"/>
                <a:satOff val="26541"/>
                <a:lumOff val="5752"/>
                <a:alphaOff val="0"/>
              </a:schemeClr>
            </a:effectRef>
            <a:fontRef idx="minor">
              <a:schemeClr val="lt1"/>
            </a:fontRef>
          </p:style>
          <p:txBody>
            <a:bodyPr spcFirstLastPara="0" vert="horz" wrap="square" lIns="3176" tIns="279457" rIns="3174" bIns="279456" numCol="1" spcCol="1270" anchor="ctr" anchorCtr="0">
              <a:noAutofit/>
            </a:bodyPr>
            <a:lstStyle/>
            <a:p>
              <a:pPr marL="0" lvl="0" indent="0" algn="ctr" defTabSz="222250">
                <a:lnSpc>
                  <a:spcPct val="90000"/>
                </a:lnSpc>
                <a:spcBef>
                  <a:spcPct val="0"/>
                </a:spcBef>
                <a:spcAft>
                  <a:spcPct val="35000"/>
                </a:spcAft>
                <a:buNone/>
              </a:pPr>
              <a:r>
                <a:rPr lang="it-IT" sz="900" b="1" kern="1200">
                  <a:solidFill>
                    <a:schemeClr val="tx1"/>
                  </a:solidFill>
                </a:rPr>
                <a:t>TECNOLOGIA</a:t>
              </a:r>
            </a:p>
          </p:txBody>
        </p:sp>
        <p:sp>
          <p:nvSpPr>
            <p:cNvPr id="19" name="Figura a mano libera: forma 18">
              <a:extLst>
                <a:ext uri="{FF2B5EF4-FFF2-40B4-BE49-F238E27FC236}">
                  <a16:creationId xmlns:a16="http://schemas.microsoft.com/office/drawing/2014/main" id="{E940DDD6-7BE9-4857-A428-2C796D13B53F}"/>
                </a:ext>
              </a:extLst>
            </p:cNvPr>
            <p:cNvSpPr/>
            <p:nvPr/>
          </p:nvSpPr>
          <p:spPr>
            <a:xfrm>
              <a:off x="300027" y="1038049"/>
              <a:ext cx="6504220" cy="513095"/>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6622584"/>
                <a:satOff val="26541"/>
                <a:lumOff val="575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9" numCol="1" spcCol="1270" anchor="ctr" anchorCtr="0">
              <a:noAutofit/>
            </a:bodyPr>
            <a:lstStyle/>
            <a:p>
              <a:pPr marL="171450" lvl="1" indent="-171450" algn="l" defTabSz="800100">
                <a:lnSpc>
                  <a:spcPct val="90000"/>
                </a:lnSpc>
                <a:spcBef>
                  <a:spcPct val="0"/>
                </a:spcBef>
                <a:spcAft>
                  <a:spcPct val="15000"/>
                </a:spcAft>
                <a:buChar char="•"/>
              </a:pPr>
              <a:r>
                <a:rPr lang="it-IT" sz="1800" kern="1200"/>
                <a:t> RICERCA DATI SU INTERNET E USO DELLA TASTIERA</a:t>
              </a:r>
            </a:p>
          </p:txBody>
        </p:sp>
        <p:sp>
          <p:nvSpPr>
            <p:cNvPr id="20" name="Figura a mano libera: forma 19">
              <a:extLst>
                <a:ext uri="{FF2B5EF4-FFF2-40B4-BE49-F238E27FC236}">
                  <a16:creationId xmlns:a16="http://schemas.microsoft.com/office/drawing/2014/main" id="{8AF366A3-51C9-46B5-B6E9-68B83D2226EC}"/>
                </a:ext>
              </a:extLst>
            </p:cNvPr>
            <p:cNvSpPr/>
            <p:nvPr/>
          </p:nvSpPr>
          <p:spPr>
            <a:xfrm>
              <a:off x="-252536" y="1669964"/>
              <a:ext cx="552563" cy="789375"/>
            </a:xfrm>
            <a:custGeom>
              <a:avLst/>
              <a:gdLst>
                <a:gd name="connsiteX0" fmla="*/ 0 w 789375"/>
                <a:gd name="connsiteY0" fmla="*/ 0 h 552563"/>
                <a:gd name="connsiteX1" fmla="*/ 513094 w 789375"/>
                <a:gd name="connsiteY1" fmla="*/ 0 h 552563"/>
                <a:gd name="connsiteX2" fmla="*/ 789375 w 789375"/>
                <a:gd name="connsiteY2" fmla="*/ 276282 h 552563"/>
                <a:gd name="connsiteX3" fmla="*/ 513094 w 789375"/>
                <a:gd name="connsiteY3" fmla="*/ 552563 h 552563"/>
                <a:gd name="connsiteX4" fmla="*/ 0 w 789375"/>
                <a:gd name="connsiteY4" fmla="*/ 552563 h 552563"/>
                <a:gd name="connsiteX5" fmla="*/ 276282 w 789375"/>
                <a:gd name="connsiteY5" fmla="*/ 276282 h 552563"/>
                <a:gd name="connsiteX6" fmla="*/ 0 w 789375"/>
                <a:gd name="connsiteY6" fmla="*/ 0 h 5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375" h="552563">
                  <a:moveTo>
                    <a:pt x="789375" y="0"/>
                  </a:moveTo>
                  <a:lnTo>
                    <a:pt x="789375" y="359166"/>
                  </a:lnTo>
                  <a:lnTo>
                    <a:pt x="394687" y="552563"/>
                  </a:lnTo>
                  <a:lnTo>
                    <a:pt x="0" y="359166"/>
                  </a:lnTo>
                  <a:lnTo>
                    <a:pt x="0" y="0"/>
                  </a:lnTo>
                  <a:lnTo>
                    <a:pt x="394687" y="193398"/>
                  </a:lnTo>
                  <a:lnTo>
                    <a:pt x="789375"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9933876"/>
                <a:satOff val="39811"/>
                <a:lumOff val="8628"/>
                <a:alphaOff val="0"/>
              </a:schemeClr>
            </a:lnRef>
            <a:fillRef idx="1">
              <a:schemeClr val="accent5">
                <a:hueOff val="-9933876"/>
                <a:satOff val="39811"/>
                <a:lumOff val="8628"/>
                <a:alphaOff val="0"/>
              </a:schemeClr>
            </a:fillRef>
            <a:effectRef idx="2">
              <a:schemeClr val="accent5">
                <a:hueOff val="-9933876"/>
                <a:satOff val="39811"/>
                <a:lumOff val="8628"/>
                <a:alphaOff val="0"/>
              </a:schemeClr>
            </a:effectRef>
            <a:fontRef idx="minor">
              <a:schemeClr val="lt1"/>
            </a:fontRef>
          </p:style>
          <p:txBody>
            <a:bodyPr spcFirstLastPara="0" vert="horz" wrap="square" lIns="3176" tIns="279457" rIns="3174" bIns="279456" numCol="1" spcCol="1270" anchor="ctr" anchorCtr="0">
              <a:noAutofit/>
            </a:bodyPr>
            <a:lstStyle/>
            <a:p>
              <a:pPr marL="0" lvl="0" indent="0" algn="ctr" defTabSz="222250">
                <a:lnSpc>
                  <a:spcPct val="90000"/>
                </a:lnSpc>
                <a:spcBef>
                  <a:spcPct val="0"/>
                </a:spcBef>
                <a:spcAft>
                  <a:spcPct val="35000"/>
                </a:spcAft>
                <a:buNone/>
              </a:pPr>
              <a:r>
                <a:rPr lang="it-IT" sz="1400" b="1">
                  <a:solidFill>
                    <a:schemeClr val="tx1"/>
                  </a:solidFill>
                </a:rPr>
                <a:t>STORIA</a:t>
              </a:r>
              <a:endParaRPr lang="it-IT" sz="1400" b="1" kern="1200">
                <a:solidFill>
                  <a:schemeClr val="tx1"/>
                </a:solidFill>
              </a:endParaRPr>
            </a:p>
          </p:txBody>
        </p:sp>
        <p:sp>
          <p:nvSpPr>
            <p:cNvPr id="21" name="Figura a mano libera: forma 20">
              <a:extLst>
                <a:ext uri="{FF2B5EF4-FFF2-40B4-BE49-F238E27FC236}">
                  <a16:creationId xmlns:a16="http://schemas.microsoft.com/office/drawing/2014/main" id="{DD67900D-51CA-4197-A73F-093E99CAF1E3}"/>
                </a:ext>
              </a:extLst>
            </p:cNvPr>
            <p:cNvSpPr/>
            <p:nvPr/>
          </p:nvSpPr>
          <p:spPr>
            <a:xfrm>
              <a:off x="300027" y="1669964"/>
              <a:ext cx="6504220" cy="513095"/>
            </a:xfrm>
            <a:custGeom>
              <a:avLst/>
              <a:gdLst>
                <a:gd name="connsiteX0" fmla="*/ 85517 w 513094"/>
                <a:gd name="connsiteY0" fmla="*/ 0 h 6504220"/>
                <a:gd name="connsiteX1" fmla="*/ 427577 w 513094"/>
                <a:gd name="connsiteY1" fmla="*/ 0 h 6504220"/>
                <a:gd name="connsiteX2" fmla="*/ 513094 w 513094"/>
                <a:gd name="connsiteY2" fmla="*/ 85517 h 6504220"/>
                <a:gd name="connsiteX3" fmla="*/ 513094 w 513094"/>
                <a:gd name="connsiteY3" fmla="*/ 6504220 h 6504220"/>
                <a:gd name="connsiteX4" fmla="*/ 513094 w 513094"/>
                <a:gd name="connsiteY4" fmla="*/ 6504220 h 6504220"/>
                <a:gd name="connsiteX5" fmla="*/ 0 w 513094"/>
                <a:gd name="connsiteY5" fmla="*/ 6504220 h 6504220"/>
                <a:gd name="connsiteX6" fmla="*/ 0 w 513094"/>
                <a:gd name="connsiteY6" fmla="*/ 6504220 h 6504220"/>
                <a:gd name="connsiteX7" fmla="*/ 0 w 513094"/>
                <a:gd name="connsiteY7" fmla="*/ 85517 h 6504220"/>
                <a:gd name="connsiteX8" fmla="*/ 85517 w 513094"/>
                <a:gd name="connsiteY8" fmla="*/ 0 h 650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094" h="6504220">
                  <a:moveTo>
                    <a:pt x="513094" y="1084058"/>
                  </a:moveTo>
                  <a:lnTo>
                    <a:pt x="513094" y="5420162"/>
                  </a:lnTo>
                  <a:cubicBezTo>
                    <a:pt x="513094" y="6018871"/>
                    <a:pt x="510074" y="6504214"/>
                    <a:pt x="506348" y="6504214"/>
                  </a:cubicBezTo>
                  <a:lnTo>
                    <a:pt x="0" y="6504214"/>
                  </a:lnTo>
                  <a:lnTo>
                    <a:pt x="0" y="6504214"/>
                  </a:lnTo>
                  <a:lnTo>
                    <a:pt x="0" y="6"/>
                  </a:lnTo>
                  <a:lnTo>
                    <a:pt x="0" y="6"/>
                  </a:lnTo>
                  <a:lnTo>
                    <a:pt x="506348" y="6"/>
                  </a:lnTo>
                  <a:cubicBezTo>
                    <a:pt x="510074" y="6"/>
                    <a:pt x="513094" y="485349"/>
                    <a:pt x="513094" y="1084058"/>
                  </a:cubicBez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5">
                <a:hueOff val="-9933876"/>
                <a:satOff val="39811"/>
                <a:lumOff val="862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36476" rIns="36476" bIns="36479" numCol="1" spcCol="1270" anchor="ctr" anchorCtr="0">
              <a:noAutofit/>
            </a:bodyPr>
            <a:lstStyle/>
            <a:p>
              <a:pPr marL="171450" lvl="1" indent="-171450" algn="l" defTabSz="800100">
                <a:lnSpc>
                  <a:spcPct val="90000"/>
                </a:lnSpc>
                <a:spcBef>
                  <a:spcPct val="0"/>
                </a:spcBef>
                <a:spcAft>
                  <a:spcPct val="15000"/>
                </a:spcAft>
                <a:buChar char="•"/>
              </a:pPr>
              <a:r>
                <a:rPr lang="it-IT" sz="1800" kern="1200"/>
                <a:t>SUPERAMENTO STEREOTIPI E PREGIUDIZI SOCIALI E CULTURALI </a:t>
              </a:r>
              <a:br>
                <a:rPr lang="it-IT" sz="1800" kern="1200"/>
              </a:br>
              <a:r>
                <a:rPr lang="it-IT" sz="1800" kern="1200"/>
                <a:t>(competenze civiche e sociali)</a:t>
              </a:r>
            </a:p>
          </p:txBody>
        </p:sp>
      </p:grpSp>
    </p:spTree>
    <p:extLst>
      <p:ext uri="{BB962C8B-B14F-4D97-AF65-F5344CB8AC3E}">
        <p14:creationId xmlns:p14="http://schemas.microsoft.com/office/powerpoint/2010/main" val="3245960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Immagine che contiene interni, parete, persona&#10;&#10;Descrizione generata con affidabilità elevata">
            <a:extLst>
              <a:ext uri="{FF2B5EF4-FFF2-40B4-BE49-F238E27FC236}">
                <a16:creationId xmlns:a16="http://schemas.microsoft.com/office/drawing/2014/main" id="{2AFF5D84-D4AF-4FC3-9499-D9729C37C3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052736"/>
            <a:ext cx="3456384" cy="4993802"/>
          </a:xfrm>
          <a:prstGeom prst="rect">
            <a:avLst/>
          </a:prstGeom>
        </p:spPr>
      </p:pic>
      <p:sp>
        <p:nvSpPr>
          <p:cNvPr id="7" name="CasellaDiTesto 6">
            <a:extLst>
              <a:ext uri="{FF2B5EF4-FFF2-40B4-BE49-F238E27FC236}">
                <a16:creationId xmlns:a16="http://schemas.microsoft.com/office/drawing/2014/main" id="{83E07008-E9AE-4F81-9B5A-DA3182A64802}"/>
              </a:ext>
            </a:extLst>
          </p:cNvPr>
          <p:cNvSpPr txBox="1"/>
          <p:nvPr/>
        </p:nvSpPr>
        <p:spPr>
          <a:xfrm>
            <a:off x="53752" y="450285"/>
            <a:ext cx="9036496" cy="646331"/>
          </a:xfrm>
          <a:prstGeom prst="rect">
            <a:avLst/>
          </a:prstGeom>
          <a:noFill/>
        </p:spPr>
        <p:txBody>
          <a:bodyPr wrap="square" rtlCol="0">
            <a:spAutoFit/>
          </a:bodyPr>
          <a:lstStyle/>
          <a:p>
            <a:pPr algn="ctr"/>
            <a:r>
              <a:rPr lang="it-IT"/>
              <a:t>In base ai traguardi da raggiungere, si può scegliere il film da mostrare.</a:t>
            </a:r>
            <a:br>
              <a:rPr lang="it-IT"/>
            </a:br>
            <a:r>
              <a:rPr lang="it-IT"/>
              <a:t> (Potrebbe valere anche il contrario).</a:t>
            </a:r>
          </a:p>
        </p:txBody>
      </p:sp>
      <p:sp>
        <p:nvSpPr>
          <p:cNvPr id="8" name="CasellaDiTesto 7">
            <a:extLst>
              <a:ext uri="{FF2B5EF4-FFF2-40B4-BE49-F238E27FC236}">
                <a16:creationId xmlns:a16="http://schemas.microsoft.com/office/drawing/2014/main" id="{06ACB2DE-8F2B-40E3-AA31-F87548F2A7AA}"/>
              </a:ext>
            </a:extLst>
          </p:cNvPr>
          <p:cNvSpPr txBox="1"/>
          <p:nvPr/>
        </p:nvSpPr>
        <p:spPr>
          <a:xfrm>
            <a:off x="3851920" y="1096616"/>
            <a:ext cx="4728964" cy="5078313"/>
          </a:xfrm>
          <a:prstGeom prst="rect">
            <a:avLst/>
          </a:prstGeom>
          <a:noFill/>
        </p:spPr>
        <p:txBody>
          <a:bodyPr wrap="square" rtlCol="0">
            <a:spAutoFit/>
          </a:bodyPr>
          <a:lstStyle/>
          <a:p>
            <a:pPr algn="ctr"/>
            <a:r>
              <a:rPr lang="it-IT">
                <a:solidFill>
                  <a:srgbClr val="002060"/>
                </a:solidFill>
              </a:rPr>
              <a:t>Nel mio caso ho proposto la visione del film:</a:t>
            </a:r>
          </a:p>
          <a:p>
            <a:pPr algn="ctr"/>
            <a:br>
              <a:rPr lang="it-IT">
                <a:solidFill>
                  <a:srgbClr val="002060"/>
                </a:solidFill>
              </a:rPr>
            </a:br>
            <a:r>
              <a:rPr lang="it-IT" b="1">
                <a:solidFill>
                  <a:srgbClr val="FF0000"/>
                </a:solidFill>
              </a:rPr>
              <a:t>«CAPPUCCETTO ROSSO E GLI INSOLITI SOSPETTI»</a:t>
            </a:r>
          </a:p>
          <a:p>
            <a:endParaRPr lang="it-IT"/>
          </a:p>
          <a:p>
            <a:r>
              <a:rPr lang="it-IT"/>
              <a:t>Tutti conoscono la storia di Cappuccetto Rosso o almeno credono di conoscerla. E invece nessuno ha mai visto questa bella favola reinventata e trasformata in una commedia d'animazione che rivela gli intrighi polizieschi dietro la leggenda, di come Cappuccetto Rosso, la Nonna, il Taglialegna, e il Lupo, siano coinvolti come sospetti in un caso che mette in difficoltà le autorità. Con umorismo, inventiva e intelligenza.</a:t>
            </a:r>
            <a:br>
              <a:rPr lang="it-IT"/>
            </a:br>
            <a:br>
              <a:rPr lang="it-IT"/>
            </a:br>
            <a:br>
              <a:rPr lang="it-IT"/>
            </a:br>
            <a:br>
              <a:rPr lang="it-IT"/>
            </a:br>
            <a:r>
              <a:rPr lang="it-IT"/>
              <a:t> </a:t>
            </a:r>
          </a:p>
        </p:txBody>
      </p:sp>
    </p:spTree>
    <p:extLst>
      <p:ext uri="{BB962C8B-B14F-4D97-AF65-F5344CB8AC3E}">
        <p14:creationId xmlns:p14="http://schemas.microsoft.com/office/powerpoint/2010/main" val="165806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2771800" y="548680"/>
            <a:ext cx="5900974" cy="769441"/>
          </a:xfrm>
          <a:prstGeom prst="rect">
            <a:avLst/>
          </a:prstGeom>
          <a:noFill/>
        </p:spPr>
        <p:txBody>
          <a:bodyPr wrap="none" rtlCol="0">
            <a:spAutoFit/>
          </a:bodyPr>
          <a:lstStyle/>
          <a:p>
            <a:r>
              <a:rPr lang="en-US" sz="4400" b="1">
                <a:solidFill>
                  <a:schemeClr val="bg2">
                    <a:lumMod val="90000"/>
                  </a:schemeClr>
                </a:solidFill>
              </a:rPr>
              <a:t>Osserviamo la locandina</a:t>
            </a:r>
            <a:endParaRPr lang="en-US" sz="4400" b="1" dirty="0">
              <a:solidFill>
                <a:schemeClr val="bg2">
                  <a:lumMod val="90000"/>
                </a:schemeClr>
              </a:solidFill>
            </a:endParaRPr>
          </a:p>
        </p:txBody>
      </p:sp>
      <p:sp>
        <p:nvSpPr>
          <p:cNvPr id="5" name="TextBox 5">
            <a:extLst>
              <a:ext uri="{FF2B5EF4-FFF2-40B4-BE49-F238E27FC236}">
                <a16:creationId xmlns:a16="http://schemas.microsoft.com/office/drawing/2014/main" id="{F074B33B-FC19-40C2-9D99-B86096D70B2D}"/>
              </a:ext>
            </a:extLst>
          </p:cNvPr>
          <p:cNvSpPr txBox="1"/>
          <p:nvPr/>
        </p:nvSpPr>
        <p:spPr>
          <a:xfrm>
            <a:off x="4283968" y="44624"/>
            <a:ext cx="3226461" cy="769441"/>
          </a:xfrm>
          <a:prstGeom prst="rect">
            <a:avLst/>
          </a:prstGeom>
          <a:noFill/>
        </p:spPr>
        <p:txBody>
          <a:bodyPr wrap="none" rtlCol="0">
            <a:spAutoFit/>
          </a:bodyPr>
          <a:lstStyle/>
          <a:p>
            <a:r>
              <a:rPr lang="en-US" sz="4400" b="1">
                <a:solidFill>
                  <a:srgbClr val="EA4F3D"/>
                </a:solidFill>
              </a:rPr>
              <a:t>PRIMO STEP:</a:t>
            </a:r>
            <a:endParaRPr lang="en-US" sz="4400" b="1" dirty="0">
              <a:solidFill>
                <a:srgbClr val="EA4F3D"/>
              </a:solidFill>
            </a:endParaRPr>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esentermedia.com - candle light book - animated">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Cinematography-PowerPoint-Template-27522</Template>
  <TotalTime>1313</TotalTime>
  <Words>1207</Words>
  <Application>Microsoft Office PowerPoint</Application>
  <PresentationFormat>Presentazione su schermo (4:3)</PresentationFormat>
  <Paragraphs>215</Paragraphs>
  <Slides>38</Slides>
  <Notes>20</Notes>
  <HiddenSlides>0</HiddenSlides>
  <MMClips>11</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38</vt:i4>
      </vt:variant>
    </vt:vector>
  </HeadingPairs>
  <TitlesOfParts>
    <vt:vector size="46" baseType="lpstr">
      <vt:lpstr>Arial</vt:lpstr>
      <vt:lpstr>Calibri</vt:lpstr>
      <vt:lpstr>Franklin Gothic Book</vt:lpstr>
      <vt:lpstr>Franklin Gothic Medium</vt:lpstr>
      <vt:lpstr>Impact</vt:lpstr>
      <vt:lpstr>Times New Roman</vt:lpstr>
      <vt:lpstr>Tema di Office</vt:lpstr>
      <vt:lpstr>Presentermedia.com - candle light book - animated</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STORIA DEL CINEMA</vt:lpstr>
      <vt:lpstr>precinema</vt:lpstr>
      <vt:lpstr>Teatro delle ombre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fabio speciale</dc:creator>
  <cp:lastModifiedBy>fabio speciale</cp:lastModifiedBy>
  <cp:revision>70</cp:revision>
  <dcterms:created xsi:type="dcterms:W3CDTF">2018-06-24T11:11:57Z</dcterms:created>
  <dcterms:modified xsi:type="dcterms:W3CDTF">2018-08-11T21:51:45Z</dcterms:modified>
</cp:coreProperties>
</file>