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media/audio2.wav" ContentType="audio/wav"/>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notesSlides/notesSlide3.xml" ContentType="application/vnd.openxmlformats-officedocument.presentationml.notesSlide+xml"/>
  <Override PartName="/ppt/tags/tag4.xml" ContentType="application/vnd.openxmlformats-officedocument.presentationml.tags+xml"/>
  <Override PartName="/ppt/notesSlides/notesSlide4.xml" ContentType="application/vnd.openxmlformats-officedocument.presentationml.notesSlide+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tags/tag8.xml" ContentType="application/vnd.openxmlformats-officedocument.presentationml.tags+xml"/>
  <Override PartName="/ppt/notesSlides/notesSlide8.xml" ContentType="application/vnd.openxmlformats-officedocument.presentationml.notesSlide+xml"/>
  <Override PartName="/ppt/tags/tag9.xml" ContentType="application/vnd.openxmlformats-officedocument.presentationml.tags+xml"/>
  <Override PartName="/ppt/notesSlides/notesSlide9.xml" ContentType="application/vnd.openxmlformats-officedocument.presentationml.notesSlide+xml"/>
  <Override PartName="/ppt/tags/tag10.xml" ContentType="application/vnd.openxmlformats-officedocument.presentationml.tags+xml"/>
  <Override PartName="/ppt/notesSlides/notesSlide10.xml" ContentType="application/vnd.openxmlformats-officedocument.presentationml.notesSlide+xml"/>
  <Override PartName="/ppt/tags/tag11.xml" ContentType="application/vnd.openxmlformats-officedocument.presentationml.tags+xml"/>
  <Override PartName="/ppt/notesSlides/notesSlide11.xml" ContentType="application/vnd.openxmlformats-officedocument.presentationml.notesSlide+xml"/>
  <Override PartName="/ppt/tags/tag12.xml" ContentType="application/vnd.openxmlformats-officedocument.presentationml.tags+xml"/>
  <Override PartName="/ppt/notesSlides/notesSlide12.xml" ContentType="application/vnd.openxmlformats-officedocument.presentationml.notesSlide+xml"/>
  <Override PartName="/ppt/tags/tag13.xml" ContentType="application/vnd.openxmlformats-officedocument.presentationml.tags+xml"/>
  <Override PartName="/ppt/notesSlides/notesSlide13.xml" ContentType="application/vnd.openxmlformats-officedocument.presentationml.notesSlide+xml"/>
  <Override PartName="/ppt/tags/tag14.xml" ContentType="application/vnd.openxmlformats-officedocument.presentationml.tags+xml"/>
  <Override PartName="/ppt/notesSlides/notesSlide14.xml" ContentType="application/vnd.openxmlformats-officedocument.presentationml.notesSlide+xml"/>
  <Override PartName="/ppt/tags/tag15.xml" ContentType="application/vnd.openxmlformats-officedocument.presentationml.tags+xml"/>
  <Override PartName="/ppt/notesSlides/notesSlide15.xml" ContentType="application/vnd.openxmlformats-officedocument.presentationml.notesSlide+xml"/>
  <Override PartName="/ppt/tags/tag16.xml" ContentType="application/vnd.openxmlformats-officedocument.presentationml.tags+xml"/>
  <Override PartName="/ppt/notesSlides/notesSlide16.xml" ContentType="application/vnd.openxmlformats-officedocument.presentationml.notesSlide+xml"/>
  <Override PartName="/ppt/tags/tag17.xml" ContentType="application/vnd.openxmlformats-officedocument.presentationml.tags+xml"/>
  <Override PartName="/ppt/notesSlides/notesSlide17.xml" ContentType="application/vnd.openxmlformats-officedocument.presentationml.notesSlide+xml"/>
  <Override PartName="/ppt/tags/tag18.xml" ContentType="application/vnd.openxmlformats-officedocument.presentationml.tags+xml"/>
  <Override PartName="/ppt/notesSlides/notesSlide18.xml" ContentType="application/vnd.openxmlformats-officedocument.presentationml.notesSlide+xml"/>
  <Override PartName="/ppt/tags/tag19.xml" ContentType="application/vnd.openxmlformats-officedocument.presentationml.tags+xml"/>
  <Override PartName="/ppt/notesSlides/notesSlide19.xml" ContentType="application/vnd.openxmlformats-officedocument.presentationml.notesSlide+xml"/>
  <Override PartName="/ppt/tags/tag20.xml" ContentType="application/vnd.openxmlformats-officedocument.presentationml.tags+xml"/>
  <Override PartName="/ppt/notesSlides/notesSlide20.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0" r:id="rId1"/>
  </p:sldMasterIdLst>
  <p:notesMasterIdLst>
    <p:notesMasterId r:id="rId26"/>
  </p:notesMasterIdLst>
  <p:sldIdLst>
    <p:sldId id="300" r:id="rId2"/>
    <p:sldId id="352" r:id="rId3"/>
    <p:sldId id="354" r:id="rId4"/>
    <p:sldId id="320" r:id="rId5"/>
    <p:sldId id="358" r:id="rId6"/>
    <p:sldId id="359" r:id="rId7"/>
    <p:sldId id="360" r:id="rId8"/>
    <p:sldId id="361" r:id="rId9"/>
    <p:sldId id="362" r:id="rId10"/>
    <p:sldId id="363" r:id="rId11"/>
    <p:sldId id="364" r:id="rId12"/>
    <p:sldId id="365" r:id="rId13"/>
    <p:sldId id="366" r:id="rId14"/>
    <p:sldId id="367" r:id="rId15"/>
    <p:sldId id="368" r:id="rId16"/>
    <p:sldId id="369" r:id="rId17"/>
    <p:sldId id="370" r:id="rId18"/>
    <p:sldId id="371" r:id="rId19"/>
    <p:sldId id="372" r:id="rId20"/>
    <p:sldId id="373" r:id="rId21"/>
    <p:sldId id="374" r:id="rId22"/>
    <p:sldId id="375" r:id="rId23"/>
    <p:sldId id="376" r:id="rId24"/>
    <p:sldId id="377" r:id="rId25"/>
  </p:sldIdLst>
  <p:sldSz cx="12192000" cy="6858000"/>
  <p:notesSz cx="6858000" cy="9144000"/>
  <p:embeddedFontLst>
    <p:embeddedFont>
      <p:font typeface="Calibri Light" panose="020F0302020204030204" pitchFamily="34" charset="0"/>
      <p:regular r:id="rId27"/>
      <p:italic r:id="rId28"/>
    </p:embeddedFont>
    <p:embeddedFont>
      <p:font typeface="Chewy" panose="020B0604020202020204" charset="0"/>
      <p:regular r:id="rId29"/>
    </p:embeddedFont>
    <p:embeddedFont>
      <p:font typeface="Lobster" panose="020B0604020202020204" charset="0"/>
      <p:regular r:id="rId30"/>
    </p:embeddedFont>
    <p:embeddedFont>
      <p:font typeface="Calibri" panose="020F0502020204030204" pitchFamily="34" charset="0"/>
      <p:regular r:id="rId31"/>
      <p:bold r:id="rId32"/>
      <p:italic r:id="rId33"/>
      <p:boldItalic r:id="rId34"/>
    </p:embeddedFont>
  </p:embeddedFontLst>
  <p:custShowLst>
    <p:custShow name="Custom Show 1" id="0">
      <p:sldLst/>
    </p:custShow>
    <p:custShow name="Custom Show 2" id="1">
      <p:sldLst/>
    </p:custShow>
  </p:custShow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CC0000"/>
    <a:srgbClr val="FFA602"/>
    <a:srgbClr val="0887C6"/>
    <a:srgbClr val="E1E1E1"/>
    <a:srgbClr val="D9D9D9"/>
    <a:srgbClr val="CCFF66"/>
    <a:srgbClr val="800000"/>
    <a:srgbClr val="339966"/>
    <a:srgbClr val="66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52" autoAdjust="0"/>
    <p:restoredTop sz="94660"/>
  </p:normalViewPr>
  <p:slideViewPr>
    <p:cSldViewPr snapToGrid="0">
      <p:cViewPr varScale="1">
        <p:scale>
          <a:sx n="72" d="100"/>
          <a:sy n="72" d="100"/>
        </p:scale>
        <p:origin x="630" y="5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B5FEB3-2937-4F62-9082-882038A5B147}" type="datetimeFigureOut">
              <a:rPr lang="it-IT" smtClean="0"/>
              <a:t>09/09/2017</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74A6EB-7D47-4429-BA9B-182A3C2AF639}" type="slidenum">
              <a:rPr lang="it-IT" smtClean="0"/>
              <a:t>‹N›</a:t>
            </a:fld>
            <a:endParaRPr lang="it-IT"/>
          </a:p>
        </p:txBody>
      </p:sp>
    </p:spTree>
    <p:extLst>
      <p:ext uri="{BB962C8B-B14F-4D97-AF65-F5344CB8AC3E}">
        <p14:creationId xmlns:p14="http://schemas.microsoft.com/office/powerpoint/2010/main" val="830953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This</a:t>
            </a:r>
            <a:r>
              <a:rPr lang="en-GB" baseline="0" dirty="0"/>
              <a:t> bar timer, will start when anywhere on the slide is clicked. The bar will move from left to right and the word ‘End’ will appear at the end, accompanied by a ‘Deep Gong’ sound. It is possible to change the duration of this timer to any time, by entering the animation settings, and changing the timing for ‘rectangle 3’. Note the time has to be entered as a number of seconds – so if you want 2mins &amp; 30secs – this is entered as 150 (60X2 + 30 = 150).</a:t>
            </a:r>
          </a:p>
          <a:p>
            <a:endParaRPr lang="en-GB" dirty="0"/>
          </a:p>
        </p:txBody>
      </p:sp>
      <p:sp>
        <p:nvSpPr>
          <p:cNvPr id="4" name="Slide Number Placeholder 3"/>
          <p:cNvSpPr>
            <a:spLocks noGrp="1"/>
          </p:cNvSpPr>
          <p:nvPr>
            <p:ph type="sldNum" sz="quarter" idx="10"/>
          </p:nvPr>
        </p:nvSpPr>
        <p:spPr/>
        <p:txBody>
          <a:bodyPr/>
          <a:lstStyle/>
          <a:p>
            <a:pPr>
              <a:defRPr/>
            </a:pPr>
            <a:fld id="{8DB25F53-CE1C-4883-A9C6-41FCDABA94B6}" type="slidenum">
              <a:rPr lang="en-US" smtClean="0"/>
              <a:pPr>
                <a:defRPr/>
              </a:pPr>
              <a:t>5</a:t>
            </a:fld>
            <a:endParaRPr lang="en-US"/>
          </a:p>
        </p:txBody>
      </p:sp>
    </p:spTree>
    <p:extLst>
      <p:ext uri="{BB962C8B-B14F-4D97-AF65-F5344CB8AC3E}">
        <p14:creationId xmlns:p14="http://schemas.microsoft.com/office/powerpoint/2010/main" val="21548525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This</a:t>
            </a:r>
            <a:r>
              <a:rPr lang="en-GB" baseline="0" dirty="0"/>
              <a:t> bar timer, will start when anywhere on the slide is clicked. The bar will move from left to right and the word ‘End’ will appear at the end, accompanied by a ‘Deep Gong’ sound. It is possible to change the duration of this timer to any time, by entering the animation settings, and changing the timing for ‘rectangle 3’. Note the time has to be entered as a number of seconds – so if you want 2mins &amp; 30secs – this is entered as 150 (60X2 + 30 = 150).</a:t>
            </a:r>
          </a:p>
          <a:p>
            <a:endParaRPr lang="en-GB" dirty="0"/>
          </a:p>
        </p:txBody>
      </p:sp>
      <p:sp>
        <p:nvSpPr>
          <p:cNvPr id="4" name="Slide Number Placeholder 3"/>
          <p:cNvSpPr>
            <a:spLocks noGrp="1"/>
          </p:cNvSpPr>
          <p:nvPr>
            <p:ph type="sldNum" sz="quarter" idx="10"/>
          </p:nvPr>
        </p:nvSpPr>
        <p:spPr/>
        <p:txBody>
          <a:bodyPr/>
          <a:lstStyle/>
          <a:p>
            <a:pPr>
              <a:defRPr/>
            </a:pPr>
            <a:fld id="{8DB25F53-CE1C-4883-A9C6-41FCDABA94B6}" type="slidenum">
              <a:rPr lang="en-US" smtClean="0"/>
              <a:pPr>
                <a:defRPr/>
              </a:pPr>
              <a:t>14</a:t>
            </a:fld>
            <a:endParaRPr lang="en-US"/>
          </a:p>
        </p:txBody>
      </p:sp>
    </p:spTree>
    <p:extLst>
      <p:ext uri="{BB962C8B-B14F-4D97-AF65-F5344CB8AC3E}">
        <p14:creationId xmlns:p14="http://schemas.microsoft.com/office/powerpoint/2010/main" val="25955645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This</a:t>
            </a:r>
            <a:r>
              <a:rPr lang="en-GB" baseline="0" dirty="0"/>
              <a:t> bar timer, will start when anywhere on the slide is clicked. The bar will move from left to right and the word ‘End’ will appear at the end, accompanied by a ‘Deep Gong’ sound. It is possible to change the duration of this timer to any time, by entering the animation settings, and changing the timing for ‘rectangle 3’. Note the time has to be entered as a number of seconds – so if you want 2mins &amp; 30secs – this is entered as 150 (60X2 + 30 = 150).</a:t>
            </a:r>
          </a:p>
          <a:p>
            <a:endParaRPr lang="en-GB" dirty="0"/>
          </a:p>
        </p:txBody>
      </p:sp>
      <p:sp>
        <p:nvSpPr>
          <p:cNvPr id="4" name="Slide Number Placeholder 3"/>
          <p:cNvSpPr>
            <a:spLocks noGrp="1"/>
          </p:cNvSpPr>
          <p:nvPr>
            <p:ph type="sldNum" sz="quarter" idx="10"/>
          </p:nvPr>
        </p:nvSpPr>
        <p:spPr/>
        <p:txBody>
          <a:bodyPr/>
          <a:lstStyle/>
          <a:p>
            <a:pPr>
              <a:defRPr/>
            </a:pPr>
            <a:fld id="{8DB25F53-CE1C-4883-A9C6-41FCDABA94B6}" type="slidenum">
              <a:rPr lang="en-US" smtClean="0"/>
              <a:pPr>
                <a:defRPr/>
              </a:pPr>
              <a:t>15</a:t>
            </a:fld>
            <a:endParaRPr lang="en-US"/>
          </a:p>
        </p:txBody>
      </p:sp>
    </p:spTree>
    <p:extLst>
      <p:ext uri="{BB962C8B-B14F-4D97-AF65-F5344CB8AC3E}">
        <p14:creationId xmlns:p14="http://schemas.microsoft.com/office/powerpoint/2010/main" val="24981537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This</a:t>
            </a:r>
            <a:r>
              <a:rPr lang="en-GB" baseline="0" dirty="0"/>
              <a:t> bar timer, will start when anywhere on the slide is clicked. The bar will move from left to right and the word ‘End’ will appear at the end, accompanied by a ‘Deep Gong’ sound. It is possible to change the duration of this timer to any time, by entering the animation settings, and changing the timing for ‘rectangle 3’. Note the time has to be entered as a number of seconds – so if you want 2mins &amp; 30secs – this is entered as 150 (60X2 + 30 = 150).</a:t>
            </a:r>
          </a:p>
          <a:p>
            <a:endParaRPr lang="en-GB" dirty="0"/>
          </a:p>
        </p:txBody>
      </p:sp>
      <p:sp>
        <p:nvSpPr>
          <p:cNvPr id="4" name="Slide Number Placeholder 3"/>
          <p:cNvSpPr>
            <a:spLocks noGrp="1"/>
          </p:cNvSpPr>
          <p:nvPr>
            <p:ph type="sldNum" sz="quarter" idx="10"/>
          </p:nvPr>
        </p:nvSpPr>
        <p:spPr/>
        <p:txBody>
          <a:bodyPr/>
          <a:lstStyle/>
          <a:p>
            <a:pPr>
              <a:defRPr/>
            </a:pPr>
            <a:fld id="{8DB25F53-CE1C-4883-A9C6-41FCDABA94B6}" type="slidenum">
              <a:rPr lang="en-US" smtClean="0"/>
              <a:pPr>
                <a:defRPr/>
              </a:pPr>
              <a:t>16</a:t>
            </a:fld>
            <a:endParaRPr lang="en-US"/>
          </a:p>
        </p:txBody>
      </p:sp>
    </p:spTree>
    <p:extLst>
      <p:ext uri="{BB962C8B-B14F-4D97-AF65-F5344CB8AC3E}">
        <p14:creationId xmlns:p14="http://schemas.microsoft.com/office/powerpoint/2010/main" val="5582835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This</a:t>
            </a:r>
            <a:r>
              <a:rPr lang="en-GB" baseline="0" dirty="0"/>
              <a:t> bar timer, will start when anywhere on the slide is clicked. The bar will move from left to right and the word ‘End’ will appear at the end, accompanied by a ‘Deep Gong’ sound. It is possible to change the duration of this timer to any time, by entering the animation settings, and changing the timing for ‘rectangle 3’. Note the time has to be entered as a number of seconds – so if you want 2mins &amp; 30secs – this is entered as 150 (60X2 + 30 = 150).</a:t>
            </a:r>
          </a:p>
          <a:p>
            <a:endParaRPr lang="en-GB" dirty="0"/>
          </a:p>
        </p:txBody>
      </p:sp>
      <p:sp>
        <p:nvSpPr>
          <p:cNvPr id="4" name="Slide Number Placeholder 3"/>
          <p:cNvSpPr>
            <a:spLocks noGrp="1"/>
          </p:cNvSpPr>
          <p:nvPr>
            <p:ph type="sldNum" sz="quarter" idx="10"/>
          </p:nvPr>
        </p:nvSpPr>
        <p:spPr/>
        <p:txBody>
          <a:bodyPr/>
          <a:lstStyle/>
          <a:p>
            <a:pPr>
              <a:defRPr/>
            </a:pPr>
            <a:fld id="{8DB25F53-CE1C-4883-A9C6-41FCDABA94B6}" type="slidenum">
              <a:rPr lang="en-US" smtClean="0"/>
              <a:pPr>
                <a:defRPr/>
              </a:pPr>
              <a:t>17</a:t>
            </a:fld>
            <a:endParaRPr lang="en-US"/>
          </a:p>
        </p:txBody>
      </p:sp>
    </p:spTree>
    <p:extLst>
      <p:ext uri="{BB962C8B-B14F-4D97-AF65-F5344CB8AC3E}">
        <p14:creationId xmlns:p14="http://schemas.microsoft.com/office/powerpoint/2010/main" val="2451001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This</a:t>
            </a:r>
            <a:r>
              <a:rPr lang="en-GB" baseline="0" dirty="0"/>
              <a:t> bar timer, will start when anywhere on the slide is clicked. The bar will move from left to right and the word ‘End’ will appear at the end, accompanied by a ‘Deep Gong’ sound. It is possible to change the duration of this timer to any time, by entering the animation settings, and changing the timing for ‘rectangle 3’. Note the time has to be entered as a number of seconds – so if you want 2mins &amp; 30secs – this is entered as 150 (60X2 + 30 = 150).</a:t>
            </a:r>
          </a:p>
          <a:p>
            <a:endParaRPr lang="en-GB" dirty="0"/>
          </a:p>
        </p:txBody>
      </p:sp>
      <p:sp>
        <p:nvSpPr>
          <p:cNvPr id="4" name="Slide Number Placeholder 3"/>
          <p:cNvSpPr>
            <a:spLocks noGrp="1"/>
          </p:cNvSpPr>
          <p:nvPr>
            <p:ph type="sldNum" sz="quarter" idx="10"/>
          </p:nvPr>
        </p:nvSpPr>
        <p:spPr/>
        <p:txBody>
          <a:bodyPr/>
          <a:lstStyle/>
          <a:p>
            <a:pPr>
              <a:defRPr/>
            </a:pPr>
            <a:fld id="{8DB25F53-CE1C-4883-A9C6-41FCDABA94B6}" type="slidenum">
              <a:rPr lang="en-US" smtClean="0"/>
              <a:pPr>
                <a:defRPr/>
              </a:pPr>
              <a:t>18</a:t>
            </a:fld>
            <a:endParaRPr lang="en-US"/>
          </a:p>
        </p:txBody>
      </p:sp>
    </p:spTree>
    <p:extLst>
      <p:ext uri="{BB962C8B-B14F-4D97-AF65-F5344CB8AC3E}">
        <p14:creationId xmlns:p14="http://schemas.microsoft.com/office/powerpoint/2010/main" val="27942423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This</a:t>
            </a:r>
            <a:r>
              <a:rPr lang="en-GB" baseline="0" dirty="0"/>
              <a:t> bar timer, will start when anywhere on the slide is clicked. The bar will move from left to right and the word ‘End’ will appear at the end, accompanied by a ‘Deep Gong’ sound. It is possible to change the duration of this timer to any time, by entering the animation settings, and changing the timing for ‘rectangle 3’. Note the time has to be entered as a number of seconds – so if you want 2mins &amp; 30secs – this is entered as 150 (60X2 + 30 = 150).</a:t>
            </a:r>
          </a:p>
          <a:p>
            <a:endParaRPr lang="en-GB" dirty="0"/>
          </a:p>
        </p:txBody>
      </p:sp>
      <p:sp>
        <p:nvSpPr>
          <p:cNvPr id="4" name="Slide Number Placeholder 3"/>
          <p:cNvSpPr>
            <a:spLocks noGrp="1"/>
          </p:cNvSpPr>
          <p:nvPr>
            <p:ph type="sldNum" sz="quarter" idx="10"/>
          </p:nvPr>
        </p:nvSpPr>
        <p:spPr/>
        <p:txBody>
          <a:bodyPr/>
          <a:lstStyle/>
          <a:p>
            <a:pPr>
              <a:defRPr/>
            </a:pPr>
            <a:fld id="{8DB25F53-CE1C-4883-A9C6-41FCDABA94B6}" type="slidenum">
              <a:rPr lang="en-US" smtClean="0"/>
              <a:pPr>
                <a:defRPr/>
              </a:pPr>
              <a:t>19</a:t>
            </a:fld>
            <a:endParaRPr lang="en-US"/>
          </a:p>
        </p:txBody>
      </p:sp>
    </p:spTree>
    <p:extLst>
      <p:ext uri="{BB962C8B-B14F-4D97-AF65-F5344CB8AC3E}">
        <p14:creationId xmlns:p14="http://schemas.microsoft.com/office/powerpoint/2010/main" val="14432201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This</a:t>
            </a:r>
            <a:r>
              <a:rPr lang="en-GB" baseline="0" dirty="0"/>
              <a:t> bar timer, will start when anywhere on the slide is clicked. The bar will move from left to right and the word ‘End’ will appear at the end, accompanied by a ‘Deep Gong’ sound. It is possible to change the duration of this timer to any time, by entering the animation settings, and changing the timing for ‘rectangle 3’. Note the time has to be entered as a number of seconds – so if you want 2mins &amp; 30secs – this is entered as 150 (60X2 + 30 = 150).</a:t>
            </a:r>
          </a:p>
          <a:p>
            <a:endParaRPr lang="en-GB" dirty="0"/>
          </a:p>
        </p:txBody>
      </p:sp>
      <p:sp>
        <p:nvSpPr>
          <p:cNvPr id="4" name="Slide Number Placeholder 3"/>
          <p:cNvSpPr>
            <a:spLocks noGrp="1"/>
          </p:cNvSpPr>
          <p:nvPr>
            <p:ph type="sldNum" sz="quarter" idx="10"/>
          </p:nvPr>
        </p:nvSpPr>
        <p:spPr/>
        <p:txBody>
          <a:bodyPr/>
          <a:lstStyle/>
          <a:p>
            <a:pPr>
              <a:defRPr/>
            </a:pPr>
            <a:fld id="{8DB25F53-CE1C-4883-A9C6-41FCDABA94B6}" type="slidenum">
              <a:rPr lang="en-US" smtClean="0"/>
              <a:pPr>
                <a:defRPr/>
              </a:pPr>
              <a:t>20</a:t>
            </a:fld>
            <a:endParaRPr lang="en-US"/>
          </a:p>
        </p:txBody>
      </p:sp>
    </p:spTree>
    <p:extLst>
      <p:ext uri="{BB962C8B-B14F-4D97-AF65-F5344CB8AC3E}">
        <p14:creationId xmlns:p14="http://schemas.microsoft.com/office/powerpoint/2010/main" val="20322753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This</a:t>
            </a:r>
            <a:r>
              <a:rPr lang="en-GB" baseline="0" dirty="0"/>
              <a:t> bar timer, will start when anywhere on the slide is clicked. The bar will move from left to right and the word ‘End’ will appear at the end, accompanied by a ‘Deep Gong’ sound. It is possible to change the duration of this timer to any time, by entering the animation settings, and changing the timing for ‘rectangle 3’. Note the time has to be entered as a number of seconds – so if you want 2mins &amp; 30secs – this is entered as 150 (60X2 + 30 = 150).</a:t>
            </a:r>
          </a:p>
          <a:p>
            <a:endParaRPr lang="en-GB" dirty="0"/>
          </a:p>
        </p:txBody>
      </p:sp>
      <p:sp>
        <p:nvSpPr>
          <p:cNvPr id="4" name="Slide Number Placeholder 3"/>
          <p:cNvSpPr>
            <a:spLocks noGrp="1"/>
          </p:cNvSpPr>
          <p:nvPr>
            <p:ph type="sldNum" sz="quarter" idx="10"/>
          </p:nvPr>
        </p:nvSpPr>
        <p:spPr/>
        <p:txBody>
          <a:bodyPr/>
          <a:lstStyle/>
          <a:p>
            <a:pPr>
              <a:defRPr/>
            </a:pPr>
            <a:fld id="{8DB25F53-CE1C-4883-A9C6-41FCDABA94B6}" type="slidenum">
              <a:rPr lang="en-US" smtClean="0"/>
              <a:pPr>
                <a:defRPr/>
              </a:pPr>
              <a:t>21</a:t>
            </a:fld>
            <a:endParaRPr lang="en-US"/>
          </a:p>
        </p:txBody>
      </p:sp>
    </p:spTree>
    <p:extLst>
      <p:ext uri="{BB962C8B-B14F-4D97-AF65-F5344CB8AC3E}">
        <p14:creationId xmlns:p14="http://schemas.microsoft.com/office/powerpoint/2010/main" val="2225700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This</a:t>
            </a:r>
            <a:r>
              <a:rPr lang="en-GB" baseline="0" dirty="0"/>
              <a:t> bar timer, will start when anywhere on the slide is clicked. The bar will move from left to right and the word ‘End’ will appear at the end, accompanied by a ‘Deep Gong’ sound. It is possible to change the duration of this timer to any time, by entering the animation settings, and changing the timing for ‘rectangle 3’. Note the time has to be entered as a number of seconds – so if you want 2mins &amp; 30secs – this is entered as 150 (60X2 + 30 = 150).</a:t>
            </a:r>
          </a:p>
          <a:p>
            <a:endParaRPr lang="en-GB" dirty="0"/>
          </a:p>
        </p:txBody>
      </p:sp>
      <p:sp>
        <p:nvSpPr>
          <p:cNvPr id="4" name="Slide Number Placeholder 3"/>
          <p:cNvSpPr>
            <a:spLocks noGrp="1"/>
          </p:cNvSpPr>
          <p:nvPr>
            <p:ph type="sldNum" sz="quarter" idx="10"/>
          </p:nvPr>
        </p:nvSpPr>
        <p:spPr/>
        <p:txBody>
          <a:bodyPr/>
          <a:lstStyle/>
          <a:p>
            <a:pPr>
              <a:defRPr/>
            </a:pPr>
            <a:fld id="{8DB25F53-CE1C-4883-A9C6-41FCDABA94B6}" type="slidenum">
              <a:rPr lang="en-US" smtClean="0"/>
              <a:pPr>
                <a:defRPr/>
              </a:pPr>
              <a:t>22</a:t>
            </a:fld>
            <a:endParaRPr lang="en-US"/>
          </a:p>
        </p:txBody>
      </p:sp>
    </p:spTree>
    <p:extLst>
      <p:ext uri="{BB962C8B-B14F-4D97-AF65-F5344CB8AC3E}">
        <p14:creationId xmlns:p14="http://schemas.microsoft.com/office/powerpoint/2010/main" val="8022103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This</a:t>
            </a:r>
            <a:r>
              <a:rPr lang="en-GB" baseline="0" dirty="0"/>
              <a:t> bar timer, will start when anywhere on the slide is clicked. The bar will move from left to right and the word ‘End’ will appear at the end, accompanied by a ‘Deep Gong’ sound. It is possible to change the duration of this timer to any time, by entering the animation settings, and changing the timing for ‘rectangle 3’. Note the time has to be entered as a number of seconds – so if you want 2mins &amp; 30secs – this is entered as 150 (60X2 + 30 = 150).</a:t>
            </a:r>
          </a:p>
          <a:p>
            <a:endParaRPr lang="en-GB" dirty="0"/>
          </a:p>
        </p:txBody>
      </p:sp>
      <p:sp>
        <p:nvSpPr>
          <p:cNvPr id="4" name="Slide Number Placeholder 3"/>
          <p:cNvSpPr>
            <a:spLocks noGrp="1"/>
          </p:cNvSpPr>
          <p:nvPr>
            <p:ph type="sldNum" sz="quarter" idx="10"/>
          </p:nvPr>
        </p:nvSpPr>
        <p:spPr/>
        <p:txBody>
          <a:bodyPr/>
          <a:lstStyle/>
          <a:p>
            <a:pPr>
              <a:defRPr/>
            </a:pPr>
            <a:fld id="{8DB25F53-CE1C-4883-A9C6-41FCDABA94B6}" type="slidenum">
              <a:rPr lang="en-US" smtClean="0"/>
              <a:pPr>
                <a:defRPr/>
              </a:pPr>
              <a:t>23</a:t>
            </a:fld>
            <a:endParaRPr lang="en-US"/>
          </a:p>
        </p:txBody>
      </p:sp>
    </p:spTree>
    <p:extLst>
      <p:ext uri="{BB962C8B-B14F-4D97-AF65-F5344CB8AC3E}">
        <p14:creationId xmlns:p14="http://schemas.microsoft.com/office/powerpoint/2010/main" val="24012636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This</a:t>
            </a:r>
            <a:r>
              <a:rPr lang="en-GB" baseline="0" dirty="0"/>
              <a:t> bar timer, will start when anywhere on the slide is clicked. The bar will move from left to right and the word ‘End’ will appear at the end, accompanied by a ‘Deep Gong’ sound. It is possible to change the duration of this timer to any time, by entering the animation settings, and changing the timing for ‘rectangle 3’. Note the time has to be entered as a number of seconds – so if you want 2mins &amp; 30secs – this is entered as 150 (60X2 + 30 = 150).</a:t>
            </a:r>
          </a:p>
          <a:p>
            <a:endParaRPr lang="en-GB" dirty="0"/>
          </a:p>
        </p:txBody>
      </p:sp>
      <p:sp>
        <p:nvSpPr>
          <p:cNvPr id="4" name="Slide Number Placeholder 3"/>
          <p:cNvSpPr>
            <a:spLocks noGrp="1"/>
          </p:cNvSpPr>
          <p:nvPr>
            <p:ph type="sldNum" sz="quarter" idx="10"/>
          </p:nvPr>
        </p:nvSpPr>
        <p:spPr/>
        <p:txBody>
          <a:bodyPr/>
          <a:lstStyle/>
          <a:p>
            <a:pPr>
              <a:defRPr/>
            </a:pPr>
            <a:fld id="{8DB25F53-CE1C-4883-A9C6-41FCDABA94B6}" type="slidenum">
              <a:rPr lang="en-US" smtClean="0"/>
              <a:pPr>
                <a:defRPr/>
              </a:pPr>
              <a:t>6</a:t>
            </a:fld>
            <a:endParaRPr lang="en-US"/>
          </a:p>
        </p:txBody>
      </p:sp>
    </p:spTree>
    <p:extLst>
      <p:ext uri="{BB962C8B-B14F-4D97-AF65-F5344CB8AC3E}">
        <p14:creationId xmlns:p14="http://schemas.microsoft.com/office/powerpoint/2010/main" val="31388646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This</a:t>
            </a:r>
            <a:r>
              <a:rPr lang="en-GB" baseline="0" dirty="0"/>
              <a:t> bar timer, will start when anywhere on the slide is clicked. The bar will move from left to right and the word ‘End’ will appear at the end, accompanied by a ‘Deep Gong’ sound. It is possible to change the duration of this timer to any time, by entering the animation settings, and changing the timing for ‘rectangle 3’. Note the time has to be entered as a number of seconds – so if you want 2mins &amp; 30secs – this is entered as 150 (60X2 + 30 = 150).</a:t>
            </a:r>
          </a:p>
          <a:p>
            <a:endParaRPr lang="en-GB" dirty="0"/>
          </a:p>
        </p:txBody>
      </p:sp>
      <p:sp>
        <p:nvSpPr>
          <p:cNvPr id="4" name="Slide Number Placeholder 3"/>
          <p:cNvSpPr>
            <a:spLocks noGrp="1"/>
          </p:cNvSpPr>
          <p:nvPr>
            <p:ph type="sldNum" sz="quarter" idx="10"/>
          </p:nvPr>
        </p:nvSpPr>
        <p:spPr/>
        <p:txBody>
          <a:bodyPr/>
          <a:lstStyle/>
          <a:p>
            <a:pPr>
              <a:defRPr/>
            </a:pPr>
            <a:fld id="{8DB25F53-CE1C-4883-A9C6-41FCDABA94B6}" type="slidenum">
              <a:rPr lang="en-US" smtClean="0"/>
              <a:pPr>
                <a:defRPr/>
              </a:pPr>
              <a:t>24</a:t>
            </a:fld>
            <a:endParaRPr lang="en-US"/>
          </a:p>
        </p:txBody>
      </p:sp>
    </p:spTree>
    <p:extLst>
      <p:ext uri="{BB962C8B-B14F-4D97-AF65-F5344CB8AC3E}">
        <p14:creationId xmlns:p14="http://schemas.microsoft.com/office/powerpoint/2010/main" val="34046541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This</a:t>
            </a:r>
            <a:r>
              <a:rPr lang="en-GB" baseline="0" dirty="0"/>
              <a:t> bar timer, will start when anywhere on the slide is clicked. The bar will move from left to right and the word ‘End’ will appear at the end, accompanied by a ‘Deep Gong’ sound. It is possible to change the duration of this timer to any time, by entering the animation settings, and changing the timing for ‘rectangle 3’. Note the time has to be entered as a number of seconds – so if you want 2mins &amp; 30secs – this is entered as 150 (60X2 + 30 = 150).</a:t>
            </a:r>
          </a:p>
          <a:p>
            <a:endParaRPr lang="en-GB" dirty="0"/>
          </a:p>
        </p:txBody>
      </p:sp>
      <p:sp>
        <p:nvSpPr>
          <p:cNvPr id="4" name="Slide Number Placeholder 3"/>
          <p:cNvSpPr>
            <a:spLocks noGrp="1"/>
          </p:cNvSpPr>
          <p:nvPr>
            <p:ph type="sldNum" sz="quarter" idx="10"/>
          </p:nvPr>
        </p:nvSpPr>
        <p:spPr/>
        <p:txBody>
          <a:bodyPr/>
          <a:lstStyle/>
          <a:p>
            <a:pPr>
              <a:defRPr/>
            </a:pPr>
            <a:fld id="{8DB25F53-CE1C-4883-A9C6-41FCDABA94B6}" type="slidenum">
              <a:rPr lang="en-US" smtClean="0"/>
              <a:pPr>
                <a:defRPr/>
              </a:pPr>
              <a:t>7</a:t>
            </a:fld>
            <a:endParaRPr lang="en-US"/>
          </a:p>
        </p:txBody>
      </p:sp>
    </p:spTree>
    <p:extLst>
      <p:ext uri="{BB962C8B-B14F-4D97-AF65-F5344CB8AC3E}">
        <p14:creationId xmlns:p14="http://schemas.microsoft.com/office/powerpoint/2010/main" val="32500800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This</a:t>
            </a:r>
            <a:r>
              <a:rPr lang="en-GB" baseline="0" dirty="0"/>
              <a:t> bar timer, will start when anywhere on the slide is clicked. The bar will move from left to right and the word ‘End’ will appear at the end, accompanied by a ‘Deep Gong’ sound. It is possible to change the duration of this timer to any time, by entering the animation settings, and changing the timing for ‘rectangle 3’. Note the time has to be entered as a number of seconds – so if you want 2mins &amp; 30secs – this is entered as 150 (60X2 + 30 = 150).</a:t>
            </a:r>
          </a:p>
          <a:p>
            <a:endParaRPr lang="en-GB" dirty="0"/>
          </a:p>
        </p:txBody>
      </p:sp>
      <p:sp>
        <p:nvSpPr>
          <p:cNvPr id="4" name="Slide Number Placeholder 3"/>
          <p:cNvSpPr>
            <a:spLocks noGrp="1"/>
          </p:cNvSpPr>
          <p:nvPr>
            <p:ph type="sldNum" sz="quarter" idx="10"/>
          </p:nvPr>
        </p:nvSpPr>
        <p:spPr/>
        <p:txBody>
          <a:bodyPr/>
          <a:lstStyle/>
          <a:p>
            <a:pPr>
              <a:defRPr/>
            </a:pPr>
            <a:fld id="{8DB25F53-CE1C-4883-A9C6-41FCDABA94B6}" type="slidenum">
              <a:rPr lang="en-US" smtClean="0"/>
              <a:pPr>
                <a:defRPr/>
              </a:pPr>
              <a:t>8</a:t>
            </a:fld>
            <a:endParaRPr lang="en-US"/>
          </a:p>
        </p:txBody>
      </p:sp>
    </p:spTree>
    <p:extLst>
      <p:ext uri="{BB962C8B-B14F-4D97-AF65-F5344CB8AC3E}">
        <p14:creationId xmlns:p14="http://schemas.microsoft.com/office/powerpoint/2010/main" val="7641096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This</a:t>
            </a:r>
            <a:r>
              <a:rPr lang="en-GB" baseline="0" dirty="0"/>
              <a:t> bar timer, will start when anywhere on the slide is clicked. The bar will move from left to right and the word ‘End’ will appear at the end, accompanied by a ‘Deep Gong’ sound. It is possible to change the duration of this timer to any time, by entering the animation settings, and changing the timing for ‘rectangle 3’. Note the time has to be entered as a number of seconds – so if you want 2mins &amp; 30secs – this is entered as 150 (60X2 + 30 = 150).</a:t>
            </a:r>
          </a:p>
          <a:p>
            <a:endParaRPr lang="en-GB" dirty="0"/>
          </a:p>
        </p:txBody>
      </p:sp>
      <p:sp>
        <p:nvSpPr>
          <p:cNvPr id="4" name="Slide Number Placeholder 3"/>
          <p:cNvSpPr>
            <a:spLocks noGrp="1"/>
          </p:cNvSpPr>
          <p:nvPr>
            <p:ph type="sldNum" sz="quarter" idx="10"/>
          </p:nvPr>
        </p:nvSpPr>
        <p:spPr/>
        <p:txBody>
          <a:bodyPr/>
          <a:lstStyle/>
          <a:p>
            <a:pPr>
              <a:defRPr/>
            </a:pPr>
            <a:fld id="{8DB25F53-CE1C-4883-A9C6-41FCDABA94B6}" type="slidenum">
              <a:rPr lang="en-US" smtClean="0"/>
              <a:pPr>
                <a:defRPr/>
              </a:pPr>
              <a:t>9</a:t>
            </a:fld>
            <a:endParaRPr lang="en-US"/>
          </a:p>
        </p:txBody>
      </p:sp>
    </p:spTree>
    <p:extLst>
      <p:ext uri="{BB962C8B-B14F-4D97-AF65-F5344CB8AC3E}">
        <p14:creationId xmlns:p14="http://schemas.microsoft.com/office/powerpoint/2010/main" val="7944230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This</a:t>
            </a:r>
            <a:r>
              <a:rPr lang="en-GB" baseline="0" dirty="0"/>
              <a:t> bar timer, will start when anywhere on the slide is clicked. The bar will move from left to right and the word ‘End’ will appear at the end, accompanied by a ‘Deep Gong’ sound. It is possible to change the duration of this timer to any time, by entering the animation settings, and changing the timing for ‘rectangle 3’. Note the time has to be entered as a number of seconds – so if you want 2mins &amp; 30secs – this is entered as 150 (60X2 + 30 = 150).</a:t>
            </a:r>
          </a:p>
          <a:p>
            <a:endParaRPr lang="en-GB" dirty="0"/>
          </a:p>
        </p:txBody>
      </p:sp>
      <p:sp>
        <p:nvSpPr>
          <p:cNvPr id="4" name="Slide Number Placeholder 3"/>
          <p:cNvSpPr>
            <a:spLocks noGrp="1"/>
          </p:cNvSpPr>
          <p:nvPr>
            <p:ph type="sldNum" sz="quarter" idx="10"/>
          </p:nvPr>
        </p:nvSpPr>
        <p:spPr/>
        <p:txBody>
          <a:bodyPr/>
          <a:lstStyle/>
          <a:p>
            <a:pPr>
              <a:defRPr/>
            </a:pPr>
            <a:fld id="{8DB25F53-CE1C-4883-A9C6-41FCDABA94B6}" type="slidenum">
              <a:rPr lang="en-US" smtClean="0"/>
              <a:pPr>
                <a:defRPr/>
              </a:pPr>
              <a:t>10</a:t>
            </a:fld>
            <a:endParaRPr lang="en-US"/>
          </a:p>
        </p:txBody>
      </p:sp>
    </p:spTree>
    <p:extLst>
      <p:ext uri="{BB962C8B-B14F-4D97-AF65-F5344CB8AC3E}">
        <p14:creationId xmlns:p14="http://schemas.microsoft.com/office/powerpoint/2010/main" val="162734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This</a:t>
            </a:r>
            <a:r>
              <a:rPr lang="en-GB" baseline="0" dirty="0"/>
              <a:t> bar timer, will start when anywhere on the slide is clicked. The bar will move from left to right and the word ‘End’ will appear at the end, accompanied by a ‘Deep Gong’ sound. It is possible to change the duration of this timer to any time, by entering the animation settings, and changing the timing for ‘rectangle 3’. Note the time has to be entered as a number of seconds – so if you want 2mins &amp; 30secs – this is entered as 150 (60X2 + 30 = 150).</a:t>
            </a:r>
          </a:p>
          <a:p>
            <a:endParaRPr lang="en-GB" dirty="0"/>
          </a:p>
        </p:txBody>
      </p:sp>
      <p:sp>
        <p:nvSpPr>
          <p:cNvPr id="4" name="Slide Number Placeholder 3"/>
          <p:cNvSpPr>
            <a:spLocks noGrp="1"/>
          </p:cNvSpPr>
          <p:nvPr>
            <p:ph type="sldNum" sz="quarter" idx="10"/>
          </p:nvPr>
        </p:nvSpPr>
        <p:spPr/>
        <p:txBody>
          <a:bodyPr/>
          <a:lstStyle/>
          <a:p>
            <a:pPr>
              <a:defRPr/>
            </a:pPr>
            <a:fld id="{8DB25F53-CE1C-4883-A9C6-41FCDABA94B6}" type="slidenum">
              <a:rPr lang="en-US" smtClean="0"/>
              <a:pPr>
                <a:defRPr/>
              </a:pPr>
              <a:t>11</a:t>
            </a:fld>
            <a:endParaRPr lang="en-US"/>
          </a:p>
        </p:txBody>
      </p:sp>
    </p:spTree>
    <p:extLst>
      <p:ext uri="{BB962C8B-B14F-4D97-AF65-F5344CB8AC3E}">
        <p14:creationId xmlns:p14="http://schemas.microsoft.com/office/powerpoint/2010/main" val="10355538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This</a:t>
            </a:r>
            <a:r>
              <a:rPr lang="en-GB" baseline="0" dirty="0"/>
              <a:t> bar timer, will start when anywhere on the slide is clicked. The bar will move from left to right and the word ‘End’ will appear at the end, accompanied by a ‘Deep Gong’ sound. It is possible to change the duration of this timer to any time, by entering the animation settings, and changing the timing for ‘rectangle 3’. Note the time has to be entered as a number of seconds – so if you want 2mins &amp; 30secs – this is entered as 150 (60X2 + 30 = 150).</a:t>
            </a:r>
          </a:p>
          <a:p>
            <a:endParaRPr lang="en-GB" dirty="0"/>
          </a:p>
        </p:txBody>
      </p:sp>
      <p:sp>
        <p:nvSpPr>
          <p:cNvPr id="4" name="Slide Number Placeholder 3"/>
          <p:cNvSpPr>
            <a:spLocks noGrp="1"/>
          </p:cNvSpPr>
          <p:nvPr>
            <p:ph type="sldNum" sz="quarter" idx="10"/>
          </p:nvPr>
        </p:nvSpPr>
        <p:spPr/>
        <p:txBody>
          <a:bodyPr/>
          <a:lstStyle/>
          <a:p>
            <a:pPr>
              <a:defRPr/>
            </a:pPr>
            <a:fld id="{8DB25F53-CE1C-4883-A9C6-41FCDABA94B6}" type="slidenum">
              <a:rPr lang="en-US" smtClean="0"/>
              <a:pPr>
                <a:defRPr/>
              </a:pPr>
              <a:t>12</a:t>
            </a:fld>
            <a:endParaRPr lang="en-US"/>
          </a:p>
        </p:txBody>
      </p:sp>
    </p:spTree>
    <p:extLst>
      <p:ext uri="{BB962C8B-B14F-4D97-AF65-F5344CB8AC3E}">
        <p14:creationId xmlns:p14="http://schemas.microsoft.com/office/powerpoint/2010/main" val="1643502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a:t>This</a:t>
            </a:r>
            <a:r>
              <a:rPr lang="en-GB" baseline="0" dirty="0"/>
              <a:t> bar timer, will start when anywhere on the slide is clicked. The bar will move from left to right and the word ‘End’ will appear at the end, accompanied by a ‘Deep Gong’ sound. It is possible to change the duration of this timer to any time, by entering the animation settings, and changing the timing for ‘rectangle 3’. Note the time has to be entered as a number of seconds – so if you want 2mins &amp; 30secs – this is entered as 150 (60X2 + 30 = 150).</a:t>
            </a:r>
          </a:p>
          <a:p>
            <a:endParaRPr lang="en-GB" dirty="0"/>
          </a:p>
        </p:txBody>
      </p:sp>
      <p:sp>
        <p:nvSpPr>
          <p:cNvPr id="4" name="Slide Number Placeholder 3"/>
          <p:cNvSpPr>
            <a:spLocks noGrp="1"/>
          </p:cNvSpPr>
          <p:nvPr>
            <p:ph type="sldNum" sz="quarter" idx="10"/>
          </p:nvPr>
        </p:nvSpPr>
        <p:spPr/>
        <p:txBody>
          <a:bodyPr/>
          <a:lstStyle/>
          <a:p>
            <a:pPr>
              <a:defRPr/>
            </a:pPr>
            <a:fld id="{8DB25F53-CE1C-4883-A9C6-41FCDABA94B6}" type="slidenum">
              <a:rPr lang="en-US" smtClean="0"/>
              <a:pPr>
                <a:defRPr/>
              </a:pPr>
              <a:t>13</a:t>
            </a:fld>
            <a:endParaRPr lang="en-US"/>
          </a:p>
        </p:txBody>
      </p:sp>
    </p:spTree>
    <p:extLst>
      <p:ext uri="{BB962C8B-B14F-4D97-AF65-F5344CB8AC3E}">
        <p14:creationId xmlns:p14="http://schemas.microsoft.com/office/powerpoint/2010/main" val="4447791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8A607E3-2388-45F6-8334-9551E5D4165E}" type="datetimeFigureOut">
              <a:rPr lang="en-US" smtClean="0"/>
              <a:t>9/9/2017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7606BC-8AB3-4269-911F-2A8DC2C0517E}" type="slidenum">
              <a:rPr lang="en-US" smtClean="0"/>
              <a:t>‹N›</a:t>
            </a:fld>
            <a:endParaRPr lang="en-US"/>
          </a:p>
        </p:txBody>
      </p:sp>
    </p:spTree>
    <p:extLst>
      <p:ext uri="{BB962C8B-B14F-4D97-AF65-F5344CB8AC3E}">
        <p14:creationId xmlns:p14="http://schemas.microsoft.com/office/powerpoint/2010/main" val="16438217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8A607E3-2388-45F6-8334-9551E5D4165E}" type="datetimeFigureOut">
              <a:rPr lang="en-US" smtClean="0"/>
              <a:t>9/9/2017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7606BC-8AB3-4269-911F-2A8DC2C0517E}" type="slidenum">
              <a:rPr lang="en-US" smtClean="0"/>
              <a:t>‹N›</a:t>
            </a:fld>
            <a:endParaRPr lang="en-US"/>
          </a:p>
        </p:txBody>
      </p:sp>
    </p:spTree>
    <p:extLst>
      <p:ext uri="{BB962C8B-B14F-4D97-AF65-F5344CB8AC3E}">
        <p14:creationId xmlns:p14="http://schemas.microsoft.com/office/powerpoint/2010/main" val="37080925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8A607E3-2388-45F6-8334-9551E5D4165E}" type="datetimeFigureOut">
              <a:rPr lang="en-US" smtClean="0"/>
              <a:t>9/9/2017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7606BC-8AB3-4269-911F-2A8DC2C0517E}" type="slidenum">
              <a:rPr lang="en-US" smtClean="0"/>
              <a:t>‹N›</a:t>
            </a:fld>
            <a:endParaRPr lang="en-US"/>
          </a:p>
        </p:txBody>
      </p:sp>
    </p:spTree>
    <p:extLst>
      <p:ext uri="{BB962C8B-B14F-4D97-AF65-F5344CB8AC3E}">
        <p14:creationId xmlns:p14="http://schemas.microsoft.com/office/powerpoint/2010/main" val="18009419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8A607E3-2388-45F6-8334-9551E5D4165E}" type="datetimeFigureOut">
              <a:rPr lang="en-US" smtClean="0"/>
              <a:t>9/9/2017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7606BC-8AB3-4269-911F-2A8DC2C0517E}" type="slidenum">
              <a:rPr lang="en-US" smtClean="0"/>
              <a:t>‹N›</a:t>
            </a:fld>
            <a:endParaRPr lang="en-US"/>
          </a:p>
        </p:txBody>
      </p:sp>
    </p:spTree>
    <p:extLst>
      <p:ext uri="{BB962C8B-B14F-4D97-AF65-F5344CB8AC3E}">
        <p14:creationId xmlns:p14="http://schemas.microsoft.com/office/powerpoint/2010/main" val="7126228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8A607E3-2388-45F6-8334-9551E5D4165E}" type="datetimeFigureOut">
              <a:rPr lang="en-US" smtClean="0"/>
              <a:t>9/9/2017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F7606BC-8AB3-4269-911F-2A8DC2C0517E}" type="slidenum">
              <a:rPr lang="en-US" smtClean="0"/>
              <a:t>‹N›</a:t>
            </a:fld>
            <a:endParaRPr lang="en-US"/>
          </a:p>
        </p:txBody>
      </p:sp>
    </p:spTree>
    <p:extLst>
      <p:ext uri="{BB962C8B-B14F-4D97-AF65-F5344CB8AC3E}">
        <p14:creationId xmlns:p14="http://schemas.microsoft.com/office/powerpoint/2010/main" val="25539869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8A607E3-2388-45F6-8334-9551E5D4165E}" type="datetimeFigureOut">
              <a:rPr lang="en-US" smtClean="0"/>
              <a:t>9/9/2017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7606BC-8AB3-4269-911F-2A8DC2C0517E}" type="slidenum">
              <a:rPr lang="en-US" smtClean="0"/>
              <a:t>‹N›</a:t>
            </a:fld>
            <a:endParaRPr lang="en-US"/>
          </a:p>
        </p:txBody>
      </p:sp>
    </p:spTree>
    <p:extLst>
      <p:ext uri="{BB962C8B-B14F-4D97-AF65-F5344CB8AC3E}">
        <p14:creationId xmlns:p14="http://schemas.microsoft.com/office/powerpoint/2010/main" val="10708210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8A607E3-2388-45F6-8334-9551E5D4165E}" type="datetimeFigureOut">
              <a:rPr lang="en-US" smtClean="0"/>
              <a:t>9/9/2017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F7606BC-8AB3-4269-911F-2A8DC2C0517E}" type="slidenum">
              <a:rPr lang="en-US" smtClean="0"/>
              <a:t>‹N›</a:t>
            </a:fld>
            <a:endParaRPr lang="en-US"/>
          </a:p>
        </p:txBody>
      </p:sp>
    </p:spTree>
    <p:extLst>
      <p:ext uri="{BB962C8B-B14F-4D97-AF65-F5344CB8AC3E}">
        <p14:creationId xmlns:p14="http://schemas.microsoft.com/office/powerpoint/2010/main" val="41360678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8A607E3-2388-45F6-8334-9551E5D4165E}" type="datetimeFigureOut">
              <a:rPr lang="en-US" smtClean="0"/>
              <a:t>9/9/2017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F7606BC-8AB3-4269-911F-2A8DC2C0517E}" type="slidenum">
              <a:rPr lang="en-US" smtClean="0"/>
              <a:t>‹N›</a:t>
            </a:fld>
            <a:endParaRPr lang="en-US"/>
          </a:p>
        </p:txBody>
      </p:sp>
    </p:spTree>
    <p:extLst>
      <p:ext uri="{BB962C8B-B14F-4D97-AF65-F5344CB8AC3E}">
        <p14:creationId xmlns:p14="http://schemas.microsoft.com/office/powerpoint/2010/main" val="18345556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A607E3-2388-45F6-8334-9551E5D4165E}" type="datetimeFigureOut">
              <a:rPr lang="en-US" smtClean="0"/>
              <a:t>9/9/2017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F7606BC-8AB3-4269-911F-2A8DC2C0517E}" type="slidenum">
              <a:rPr lang="en-US" smtClean="0"/>
              <a:t>‹N›</a:t>
            </a:fld>
            <a:endParaRPr lang="en-US"/>
          </a:p>
        </p:txBody>
      </p:sp>
    </p:spTree>
    <p:extLst>
      <p:ext uri="{BB962C8B-B14F-4D97-AF65-F5344CB8AC3E}">
        <p14:creationId xmlns:p14="http://schemas.microsoft.com/office/powerpoint/2010/main" val="17188935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8A607E3-2388-45F6-8334-9551E5D4165E}" type="datetimeFigureOut">
              <a:rPr lang="en-US" smtClean="0"/>
              <a:t>9/9/2017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7606BC-8AB3-4269-911F-2A8DC2C0517E}" type="slidenum">
              <a:rPr lang="en-US" smtClean="0"/>
              <a:t>‹N›</a:t>
            </a:fld>
            <a:endParaRPr lang="en-US"/>
          </a:p>
        </p:txBody>
      </p:sp>
    </p:spTree>
    <p:extLst>
      <p:ext uri="{BB962C8B-B14F-4D97-AF65-F5344CB8AC3E}">
        <p14:creationId xmlns:p14="http://schemas.microsoft.com/office/powerpoint/2010/main" val="30956197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8A607E3-2388-45F6-8334-9551E5D4165E}" type="datetimeFigureOut">
              <a:rPr lang="en-US" smtClean="0"/>
              <a:t>9/9/2017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F7606BC-8AB3-4269-911F-2A8DC2C0517E}" type="slidenum">
              <a:rPr lang="en-US" smtClean="0"/>
              <a:t>‹N›</a:t>
            </a:fld>
            <a:endParaRPr lang="en-US"/>
          </a:p>
        </p:txBody>
      </p:sp>
    </p:spTree>
    <p:extLst>
      <p:ext uri="{BB962C8B-B14F-4D97-AF65-F5344CB8AC3E}">
        <p14:creationId xmlns:p14="http://schemas.microsoft.com/office/powerpoint/2010/main" val="15909333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A607E3-2388-45F6-8334-9551E5D4165E}" type="datetimeFigureOut">
              <a:rPr lang="en-US" smtClean="0"/>
              <a:t>9/9/2017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7606BC-8AB3-4269-911F-2A8DC2C0517E}" type="slidenum">
              <a:rPr lang="en-US" smtClean="0"/>
              <a:t>‹N›</a:t>
            </a:fld>
            <a:endParaRPr lang="en-US"/>
          </a:p>
        </p:txBody>
      </p:sp>
    </p:spTree>
    <p:extLst>
      <p:ext uri="{BB962C8B-B14F-4D97-AF65-F5344CB8AC3E}">
        <p14:creationId xmlns:p14="http://schemas.microsoft.com/office/powerpoint/2010/main" val="378996133"/>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audio" Target="../media/audio3.wav"/><Relationship Id="rId2" Type="http://schemas.microsoft.com/office/2007/relationships/media" Target="../media/media1.WAV"/><Relationship Id="rId1" Type="http://schemas.openxmlformats.org/officeDocument/2006/relationships/tags" Target="../tags/tag6.xml"/><Relationship Id="rId6" Type="http://schemas.openxmlformats.org/officeDocument/2006/relationships/audio" Target="../media/audio2.wav"/><Relationship Id="rId11" Type="http://schemas.openxmlformats.org/officeDocument/2006/relationships/image" Target="../media/image5.png"/><Relationship Id="rId5" Type="http://schemas.openxmlformats.org/officeDocument/2006/relationships/notesSlide" Target="../notesSlides/notesSlide6.xml"/><Relationship Id="rId10"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audio" Target="../media/audio3.wav"/><Relationship Id="rId2" Type="http://schemas.microsoft.com/office/2007/relationships/media" Target="../media/media1.WAV"/><Relationship Id="rId1" Type="http://schemas.openxmlformats.org/officeDocument/2006/relationships/tags" Target="../tags/tag7.xml"/><Relationship Id="rId6" Type="http://schemas.openxmlformats.org/officeDocument/2006/relationships/audio" Target="../media/audio2.wav"/><Relationship Id="rId11" Type="http://schemas.openxmlformats.org/officeDocument/2006/relationships/image" Target="../media/image5.png"/><Relationship Id="rId5" Type="http://schemas.openxmlformats.org/officeDocument/2006/relationships/notesSlide" Target="../notesSlides/notesSlide7.xml"/><Relationship Id="rId10"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image" Target="../media/image7.png"/></Relationships>
</file>

<file path=ppt/slides/_rels/slide1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audio" Target="../media/audio3.wav"/><Relationship Id="rId2" Type="http://schemas.microsoft.com/office/2007/relationships/media" Target="../media/media1.WAV"/><Relationship Id="rId1" Type="http://schemas.openxmlformats.org/officeDocument/2006/relationships/tags" Target="../tags/tag8.xml"/><Relationship Id="rId6" Type="http://schemas.openxmlformats.org/officeDocument/2006/relationships/audio" Target="../media/audio2.wav"/><Relationship Id="rId11" Type="http://schemas.openxmlformats.org/officeDocument/2006/relationships/image" Target="../media/image5.png"/><Relationship Id="rId5" Type="http://schemas.openxmlformats.org/officeDocument/2006/relationships/notesSlide" Target="../notesSlides/notesSlide8.xml"/><Relationship Id="rId10"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image" Target="../media/image7.png"/></Relationships>
</file>

<file path=ppt/slides/_rels/slide1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audio" Target="../media/audio3.wav"/><Relationship Id="rId2" Type="http://schemas.microsoft.com/office/2007/relationships/media" Target="../media/media1.WAV"/><Relationship Id="rId1" Type="http://schemas.openxmlformats.org/officeDocument/2006/relationships/tags" Target="../tags/tag9.xml"/><Relationship Id="rId6" Type="http://schemas.openxmlformats.org/officeDocument/2006/relationships/audio" Target="../media/audio2.wav"/><Relationship Id="rId11" Type="http://schemas.openxmlformats.org/officeDocument/2006/relationships/image" Target="../media/image5.png"/><Relationship Id="rId5" Type="http://schemas.openxmlformats.org/officeDocument/2006/relationships/notesSlide" Target="../notesSlides/notesSlide9.xml"/><Relationship Id="rId10"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image" Target="../media/image7.png"/></Relationships>
</file>

<file path=ppt/slides/_rels/slide1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audio" Target="../media/audio3.wav"/><Relationship Id="rId2" Type="http://schemas.microsoft.com/office/2007/relationships/media" Target="../media/media1.WAV"/><Relationship Id="rId1" Type="http://schemas.openxmlformats.org/officeDocument/2006/relationships/tags" Target="../tags/tag10.xml"/><Relationship Id="rId6" Type="http://schemas.openxmlformats.org/officeDocument/2006/relationships/audio" Target="../media/audio2.wav"/><Relationship Id="rId11" Type="http://schemas.openxmlformats.org/officeDocument/2006/relationships/image" Target="../media/image5.png"/><Relationship Id="rId5" Type="http://schemas.openxmlformats.org/officeDocument/2006/relationships/notesSlide" Target="../notesSlides/notesSlide10.xml"/><Relationship Id="rId10"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image" Target="../media/image7.png"/></Relationships>
</file>

<file path=ppt/slides/_rels/slide1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audio" Target="../media/audio3.wav"/><Relationship Id="rId2" Type="http://schemas.microsoft.com/office/2007/relationships/media" Target="../media/media1.WAV"/><Relationship Id="rId1" Type="http://schemas.openxmlformats.org/officeDocument/2006/relationships/tags" Target="../tags/tag11.xml"/><Relationship Id="rId6" Type="http://schemas.openxmlformats.org/officeDocument/2006/relationships/audio" Target="../media/audio2.wav"/><Relationship Id="rId11" Type="http://schemas.openxmlformats.org/officeDocument/2006/relationships/image" Target="../media/image5.png"/><Relationship Id="rId5" Type="http://schemas.openxmlformats.org/officeDocument/2006/relationships/notesSlide" Target="../notesSlides/notesSlide11.xml"/><Relationship Id="rId10"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image" Target="../media/image7.png"/></Relationships>
</file>

<file path=ppt/slides/_rels/slide1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audio" Target="../media/audio3.wav"/><Relationship Id="rId2" Type="http://schemas.microsoft.com/office/2007/relationships/media" Target="../media/media1.WAV"/><Relationship Id="rId1" Type="http://schemas.openxmlformats.org/officeDocument/2006/relationships/tags" Target="../tags/tag12.xml"/><Relationship Id="rId6" Type="http://schemas.openxmlformats.org/officeDocument/2006/relationships/audio" Target="../media/audio2.wav"/><Relationship Id="rId11" Type="http://schemas.openxmlformats.org/officeDocument/2006/relationships/image" Target="../media/image5.png"/><Relationship Id="rId5" Type="http://schemas.openxmlformats.org/officeDocument/2006/relationships/notesSlide" Target="../notesSlides/notesSlide12.xml"/><Relationship Id="rId10"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audio" Target="../media/audio3.wav"/><Relationship Id="rId2" Type="http://schemas.microsoft.com/office/2007/relationships/media" Target="../media/media1.WAV"/><Relationship Id="rId1" Type="http://schemas.openxmlformats.org/officeDocument/2006/relationships/tags" Target="../tags/tag13.xml"/><Relationship Id="rId6" Type="http://schemas.openxmlformats.org/officeDocument/2006/relationships/audio" Target="../media/audio2.wav"/><Relationship Id="rId11" Type="http://schemas.openxmlformats.org/officeDocument/2006/relationships/image" Target="../media/image5.png"/><Relationship Id="rId5" Type="http://schemas.openxmlformats.org/officeDocument/2006/relationships/notesSlide" Target="../notesSlides/notesSlide13.xml"/><Relationship Id="rId10"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image" Target="../media/image7.png"/></Relationships>
</file>

<file path=ppt/slides/_rels/slide1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audio" Target="../media/audio3.wav"/><Relationship Id="rId2" Type="http://schemas.microsoft.com/office/2007/relationships/media" Target="../media/media1.WAV"/><Relationship Id="rId1" Type="http://schemas.openxmlformats.org/officeDocument/2006/relationships/tags" Target="../tags/tag14.xml"/><Relationship Id="rId6" Type="http://schemas.openxmlformats.org/officeDocument/2006/relationships/audio" Target="../media/audio2.wav"/><Relationship Id="rId11" Type="http://schemas.openxmlformats.org/officeDocument/2006/relationships/image" Target="../media/image5.png"/><Relationship Id="rId5" Type="http://schemas.openxmlformats.org/officeDocument/2006/relationships/notesSlide" Target="../notesSlides/notesSlide14.xml"/><Relationship Id="rId10"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image" Target="../media/image7.png"/></Relationships>
</file>

<file path=ppt/slides/_rels/slide1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audio" Target="../media/audio3.wav"/><Relationship Id="rId2" Type="http://schemas.microsoft.com/office/2007/relationships/media" Target="../media/media1.WAV"/><Relationship Id="rId1" Type="http://schemas.openxmlformats.org/officeDocument/2006/relationships/tags" Target="../tags/tag15.xml"/><Relationship Id="rId6" Type="http://schemas.openxmlformats.org/officeDocument/2006/relationships/audio" Target="../media/audio2.wav"/><Relationship Id="rId11" Type="http://schemas.openxmlformats.org/officeDocument/2006/relationships/image" Target="../media/image5.png"/><Relationship Id="rId5" Type="http://schemas.openxmlformats.org/officeDocument/2006/relationships/notesSlide" Target="../notesSlides/notesSlide15.xml"/><Relationship Id="rId10"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audio" Target="../media/audio3.wav"/><Relationship Id="rId2" Type="http://schemas.microsoft.com/office/2007/relationships/media" Target="../media/media1.WAV"/><Relationship Id="rId1" Type="http://schemas.openxmlformats.org/officeDocument/2006/relationships/tags" Target="../tags/tag16.xml"/><Relationship Id="rId6" Type="http://schemas.openxmlformats.org/officeDocument/2006/relationships/audio" Target="../media/audio2.wav"/><Relationship Id="rId11" Type="http://schemas.openxmlformats.org/officeDocument/2006/relationships/image" Target="../media/image5.png"/><Relationship Id="rId5" Type="http://schemas.openxmlformats.org/officeDocument/2006/relationships/notesSlide" Target="../notesSlides/notesSlide16.xml"/><Relationship Id="rId10"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audio" Target="../media/audio3.wav"/><Relationship Id="rId2" Type="http://schemas.microsoft.com/office/2007/relationships/media" Target="../media/media1.WAV"/><Relationship Id="rId1" Type="http://schemas.openxmlformats.org/officeDocument/2006/relationships/tags" Target="../tags/tag17.xml"/><Relationship Id="rId6" Type="http://schemas.openxmlformats.org/officeDocument/2006/relationships/audio" Target="../media/audio2.wav"/><Relationship Id="rId11" Type="http://schemas.openxmlformats.org/officeDocument/2006/relationships/image" Target="../media/image5.png"/><Relationship Id="rId5" Type="http://schemas.openxmlformats.org/officeDocument/2006/relationships/notesSlide" Target="../notesSlides/notesSlide17.xml"/><Relationship Id="rId10"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image" Target="../media/image7.png"/></Relationships>
</file>

<file path=ppt/slides/_rels/slide2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audio" Target="../media/audio3.wav"/><Relationship Id="rId2" Type="http://schemas.microsoft.com/office/2007/relationships/media" Target="../media/media1.WAV"/><Relationship Id="rId1" Type="http://schemas.openxmlformats.org/officeDocument/2006/relationships/tags" Target="../tags/tag18.xml"/><Relationship Id="rId6" Type="http://schemas.openxmlformats.org/officeDocument/2006/relationships/audio" Target="../media/audio2.wav"/><Relationship Id="rId11" Type="http://schemas.openxmlformats.org/officeDocument/2006/relationships/image" Target="../media/image5.png"/><Relationship Id="rId5" Type="http://schemas.openxmlformats.org/officeDocument/2006/relationships/notesSlide" Target="../notesSlides/notesSlide18.xml"/><Relationship Id="rId10"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image" Target="../media/image7.png"/></Relationships>
</file>

<file path=ppt/slides/_rels/slide2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audio" Target="../media/audio3.wav"/><Relationship Id="rId2" Type="http://schemas.microsoft.com/office/2007/relationships/media" Target="../media/media1.WAV"/><Relationship Id="rId1" Type="http://schemas.openxmlformats.org/officeDocument/2006/relationships/tags" Target="../tags/tag19.xml"/><Relationship Id="rId6" Type="http://schemas.openxmlformats.org/officeDocument/2006/relationships/audio" Target="../media/audio2.wav"/><Relationship Id="rId11" Type="http://schemas.openxmlformats.org/officeDocument/2006/relationships/image" Target="../media/image5.png"/><Relationship Id="rId5" Type="http://schemas.openxmlformats.org/officeDocument/2006/relationships/notesSlide" Target="../notesSlides/notesSlide19.xml"/><Relationship Id="rId10"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image" Target="../media/image7.png"/></Relationships>
</file>

<file path=ppt/slides/_rels/slide2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audio" Target="../media/audio3.wav"/><Relationship Id="rId2" Type="http://schemas.microsoft.com/office/2007/relationships/media" Target="../media/media1.WAV"/><Relationship Id="rId1" Type="http://schemas.openxmlformats.org/officeDocument/2006/relationships/tags" Target="../tags/tag20.xml"/><Relationship Id="rId6" Type="http://schemas.openxmlformats.org/officeDocument/2006/relationships/audio" Target="../media/audio2.wav"/><Relationship Id="rId11" Type="http://schemas.openxmlformats.org/officeDocument/2006/relationships/image" Target="../media/image5.png"/><Relationship Id="rId5" Type="http://schemas.openxmlformats.org/officeDocument/2006/relationships/notesSlide" Target="../notesSlides/notesSlide20.xml"/><Relationship Id="rId10"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audio" Target="../media/audio3.wav"/><Relationship Id="rId2" Type="http://schemas.microsoft.com/office/2007/relationships/media" Target="../media/media1.WAV"/><Relationship Id="rId1" Type="http://schemas.openxmlformats.org/officeDocument/2006/relationships/tags" Target="../tags/tag1.xml"/><Relationship Id="rId6" Type="http://schemas.openxmlformats.org/officeDocument/2006/relationships/audio" Target="../media/audio2.wav"/><Relationship Id="rId11" Type="http://schemas.openxmlformats.org/officeDocument/2006/relationships/image" Target="../media/image5.png"/><Relationship Id="rId5" Type="http://schemas.openxmlformats.org/officeDocument/2006/relationships/notesSlide" Target="../notesSlides/notesSlide1.xml"/><Relationship Id="rId10"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audio" Target="../media/audio3.wav"/><Relationship Id="rId2" Type="http://schemas.microsoft.com/office/2007/relationships/media" Target="../media/media1.WAV"/><Relationship Id="rId1" Type="http://schemas.openxmlformats.org/officeDocument/2006/relationships/tags" Target="../tags/tag2.xml"/><Relationship Id="rId6" Type="http://schemas.openxmlformats.org/officeDocument/2006/relationships/audio" Target="../media/audio2.wav"/><Relationship Id="rId11" Type="http://schemas.openxmlformats.org/officeDocument/2006/relationships/image" Target="../media/image5.png"/><Relationship Id="rId5" Type="http://schemas.openxmlformats.org/officeDocument/2006/relationships/notesSlide" Target="../notesSlides/notesSlide2.xml"/><Relationship Id="rId10"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image" Target="../media/image7.png"/></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audio" Target="../media/audio3.wav"/><Relationship Id="rId2" Type="http://schemas.microsoft.com/office/2007/relationships/media" Target="../media/media1.WAV"/><Relationship Id="rId1" Type="http://schemas.openxmlformats.org/officeDocument/2006/relationships/tags" Target="../tags/tag3.xml"/><Relationship Id="rId6" Type="http://schemas.openxmlformats.org/officeDocument/2006/relationships/audio" Target="../media/audio2.wav"/><Relationship Id="rId11" Type="http://schemas.openxmlformats.org/officeDocument/2006/relationships/image" Target="../media/image5.png"/><Relationship Id="rId5" Type="http://schemas.openxmlformats.org/officeDocument/2006/relationships/notesSlide" Target="../notesSlides/notesSlide3.xml"/><Relationship Id="rId10"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audio" Target="../media/audio3.wav"/><Relationship Id="rId2" Type="http://schemas.microsoft.com/office/2007/relationships/media" Target="../media/media1.WAV"/><Relationship Id="rId1" Type="http://schemas.openxmlformats.org/officeDocument/2006/relationships/tags" Target="../tags/tag4.xml"/><Relationship Id="rId6" Type="http://schemas.openxmlformats.org/officeDocument/2006/relationships/audio" Target="../media/audio2.wav"/><Relationship Id="rId11" Type="http://schemas.openxmlformats.org/officeDocument/2006/relationships/image" Target="../media/image5.png"/><Relationship Id="rId5" Type="http://schemas.openxmlformats.org/officeDocument/2006/relationships/notesSlide" Target="../notesSlides/notesSlide4.xml"/><Relationship Id="rId10"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audio" Target="../media/media1.WAV"/><Relationship Id="rId7" Type="http://schemas.openxmlformats.org/officeDocument/2006/relationships/audio" Target="../media/audio3.wav"/><Relationship Id="rId2" Type="http://schemas.microsoft.com/office/2007/relationships/media" Target="../media/media1.WAV"/><Relationship Id="rId1" Type="http://schemas.openxmlformats.org/officeDocument/2006/relationships/tags" Target="../tags/tag5.xml"/><Relationship Id="rId6" Type="http://schemas.openxmlformats.org/officeDocument/2006/relationships/audio" Target="../media/audio2.wav"/><Relationship Id="rId11" Type="http://schemas.openxmlformats.org/officeDocument/2006/relationships/image" Target="../media/image5.png"/><Relationship Id="rId5" Type="http://schemas.openxmlformats.org/officeDocument/2006/relationships/notesSlide" Target="../notesSlides/notesSlide5.xml"/><Relationship Id="rId10" Type="http://schemas.openxmlformats.org/officeDocument/2006/relationships/image" Target="../media/image8.png"/><Relationship Id="rId4" Type="http://schemas.openxmlformats.org/officeDocument/2006/relationships/slideLayout" Target="../slideLayouts/slideLayout6.xml"/><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40000">
              <a:schemeClr val="bg1"/>
            </a:gs>
            <a:gs pos="100000">
              <a:srgbClr val="E1E1E1"/>
            </a:gs>
          </a:gsLst>
          <a:lin ang="2700000" scaled="0"/>
        </a:gradFill>
        <a:effectLst/>
      </p:bgPr>
    </p:bg>
    <p:spTree>
      <p:nvGrpSpPr>
        <p:cNvPr id="1" name=""/>
        <p:cNvGrpSpPr/>
        <p:nvPr/>
      </p:nvGrpSpPr>
      <p:grpSpPr>
        <a:xfrm>
          <a:off x="0" y="0"/>
          <a:ext cx="0" cy="0"/>
          <a:chOff x="0" y="0"/>
          <a:chExt cx="0" cy="0"/>
        </a:xfrm>
      </p:grpSpPr>
      <p:pic>
        <p:nvPicPr>
          <p:cNvPr id="2" name="figure_top_body"/>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6023" y="0"/>
            <a:ext cx="4787569" cy="6858000"/>
          </a:xfrm>
          <a:prstGeom prst="rect">
            <a:avLst/>
          </a:prstGeom>
        </p:spPr>
      </p:pic>
      <p:pic>
        <p:nvPicPr>
          <p:cNvPr id="10" name="hand"/>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897109" flipH="1">
            <a:off x="2348144" y="3435518"/>
            <a:ext cx="2650632" cy="3373533"/>
          </a:xfrm>
          <a:prstGeom prst="rect">
            <a:avLst/>
          </a:prstGeom>
        </p:spPr>
      </p:pic>
      <p:sp>
        <p:nvSpPr>
          <p:cNvPr id="7" name="AutoShape 3"/>
          <p:cNvSpPr>
            <a:spLocks noChangeAspect="1" noChangeArrowheads="1" noTextEdit="1"/>
          </p:cNvSpPr>
          <p:nvPr/>
        </p:nvSpPr>
        <p:spPr bwMode="auto">
          <a:xfrm>
            <a:off x="1524003" y="0"/>
            <a:ext cx="52038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TextBox 46"/>
          <p:cNvSpPr txBox="1"/>
          <p:nvPr/>
        </p:nvSpPr>
        <p:spPr>
          <a:xfrm>
            <a:off x="6178334" y="4166846"/>
            <a:ext cx="6383105" cy="1708160"/>
          </a:xfrm>
          <a:prstGeom prst="rect">
            <a:avLst/>
          </a:prstGeom>
          <a:noFill/>
          <a:ln>
            <a:noFill/>
          </a:ln>
        </p:spPr>
        <p:txBody>
          <a:bodyPr wrap="square" rtlCol="0">
            <a:spAutoFit/>
          </a:bodyPr>
          <a:lstStyle/>
          <a:p>
            <a:pPr algn="ctr"/>
            <a:r>
              <a:rPr lang="en-US" sz="10500" b="1">
                <a:ln w="15875">
                  <a:noFill/>
                  <a:round/>
                </a:ln>
                <a:solidFill>
                  <a:schemeClr val="accent1"/>
                </a:solidFill>
                <a:effectLst>
                  <a:innerShdw blurRad="63500" dist="50800" dir="13500000">
                    <a:prstClr val="black">
                      <a:alpha val="50000"/>
                    </a:prstClr>
                  </a:innerShdw>
                </a:effectLst>
                <a:latin typeface="Lobster" panose="02000506000000020003" pitchFamily="2" charset="0"/>
              </a:rPr>
              <a:t>In mente?</a:t>
            </a:r>
            <a:endParaRPr lang="en-US" sz="10500">
              <a:ln w="15875">
                <a:noFill/>
                <a:round/>
              </a:ln>
              <a:solidFill>
                <a:schemeClr val="accent1"/>
              </a:solidFill>
              <a:effectLst>
                <a:innerShdw blurRad="63500" dist="50800" dir="13500000">
                  <a:prstClr val="black">
                    <a:alpha val="50000"/>
                  </a:prstClr>
                </a:innerShdw>
              </a:effectLst>
              <a:latin typeface="Lobster" panose="02000506000000020003" pitchFamily="2" charset="0"/>
            </a:endParaRPr>
          </a:p>
        </p:txBody>
      </p:sp>
      <p:sp>
        <p:nvSpPr>
          <p:cNvPr id="9" name="TextBox 8"/>
          <p:cNvSpPr txBox="1"/>
          <p:nvPr/>
        </p:nvSpPr>
        <p:spPr>
          <a:xfrm rot="31567">
            <a:off x="6730651" y="2930400"/>
            <a:ext cx="3513810" cy="630942"/>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sz="3500">
                <a:ln w="15875">
                  <a:noFill/>
                  <a:round/>
                </a:ln>
                <a:solidFill>
                  <a:schemeClr val="accent6"/>
                </a:solidFill>
                <a:effectLst>
                  <a:innerShdw blurRad="63500" dist="50800" dir="13500000">
                    <a:prstClr val="black">
                      <a:alpha val="50000"/>
                    </a:prstClr>
                  </a:innerShdw>
                </a:effectLst>
                <a:latin typeface="Lobster" panose="02000506000000020003" pitchFamily="2" charset="0"/>
              </a:rPr>
              <a:t>Ma</a:t>
            </a:r>
          </a:p>
        </p:txBody>
      </p:sp>
      <p:sp>
        <p:nvSpPr>
          <p:cNvPr id="33" name="TextBox 32"/>
          <p:cNvSpPr txBox="1"/>
          <p:nvPr/>
        </p:nvSpPr>
        <p:spPr>
          <a:xfrm rot="31567">
            <a:off x="7222513" y="3337453"/>
            <a:ext cx="2969164" cy="784830"/>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sz="4500">
                <a:ln w="15875">
                  <a:noFill/>
                  <a:round/>
                </a:ln>
                <a:effectLst>
                  <a:innerShdw blurRad="63500" dist="50800" dir="13500000">
                    <a:prstClr val="black">
                      <a:alpha val="50000"/>
                    </a:prstClr>
                  </a:innerShdw>
                </a:effectLst>
                <a:latin typeface="Lobster" panose="02000506000000020003" pitchFamily="2" charset="0"/>
              </a:rPr>
              <a:t>Che ti</a:t>
            </a:r>
          </a:p>
        </p:txBody>
      </p:sp>
      <p:sp>
        <p:nvSpPr>
          <p:cNvPr id="34" name="TextBox 33"/>
          <p:cNvSpPr txBox="1"/>
          <p:nvPr/>
        </p:nvSpPr>
        <p:spPr>
          <a:xfrm rot="31567">
            <a:off x="8187714" y="3856261"/>
            <a:ext cx="2002883" cy="1015663"/>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sz="6000">
                <a:ln w="15875">
                  <a:noFill/>
                  <a:round/>
                </a:ln>
                <a:solidFill>
                  <a:srgbClr val="0070C0"/>
                </a:solidFill>
                <a:effectLst>
                  <a:innerShdw blurRad="63500" dist="50800" dir="13500000">
                    <a:prstClr val="black">
                      <a:alpha val="50000"/>
                    </a:prstClr>
                  </a:innerShdw>
                </a:effectLst>
                <a:latin typeface="Lobster" panose="02000506000000020003" pitchFamily="2" charset="0"/>
              </a:rPr>
              <a:t>Salta</a:t>
            </a:r>
          </a:p>
        </p:txBody>
      </p:sp>
      <p:sp>
        <p:nvSpPr>
          <p:cNvPr id="35" name="TextBox 34"/>
          <p:cNvSpPr txBox="1"/>
          <p:nvPr/>
        </p:nvSpPr>
        <p:spPr>
          <a:xfrm>
            <a:off x="8941343" y="5581673"/>
            <a:ext cx="3130009" cy="523220"/>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sz="2800">
                <a:ln w="15875">
                  <a:noFill/>
                  <a:round/>
                </a:ln>
                <a:solidFill>
                  <a:schemeClr val="accent6"/>
                </a:solidFill>
                <a:effectLst>
                  <a:innerShdw blurRad="63500" dist="50800" dir="13500000">
                    <a:prstClr val="black">
                      <a:alpha val="50000"/>
                    </a:prstClr>
                  </a:innerShdw>
                </a:effectLst>
                <a:latin typeface="Lobster" panose="02000506000000020003" pitchFamily="2" charset="0"/>
              </a:rPr>
              <a:t>grammatica!</a:t>
            </a:r>
          </a:p>
        </p:txBody>
      </p:sp>
      <p:sp>
        <p:nvSpPr>
          <p:cNvPr id="14" name="Freeform 5"/>
          <p:cNvSpPr>
            <a:spLocks/>
          </p:cNvSpPr>
          <p:nvPr/>
        </p:nvSpPr>
        <p:spPr bwMode="auto">
          <a:xfrm>
            <a:off x="5897849" y="1791193"/>
            <a:ext cx="203138" cy="450760"/>
          </a:xfrm>
          <a:custGeom>
            <a:avLst/>
            <a:gdLst>
              <a:gd name="T0" fmla="*/ 10 w 75"/>
              <a:gd name="T1" fmla="*/ 38 h 166"/>
              <a:gd name="T2" fmla="*/ 51 w 75"/>
              <a:gd name="T3" fmla="*/ 26 h 166"/>
              <a:gd name="T4" fmla="*/ 52 w 75"/>
              <a:gd name="T5" fmla="*/ 143 h 166"/>
              <a:gd name="T6" fmla="*/ 15 w 75"/>
              <a:gd name="T7" fmla="*/ 122 h 166"/>
              <a:gd name="T8" fmla="*/ 10 w 75"/>
              <a:gd name="T9" fmla="*/ 38 h 166"/>
            </a:gdLst>
            <a:ahLst/>
            <a:cxnLst>
              <a:cxn ang="0">
                <a:pos x="T0" y="T1"/>
              </a:cxn>
              <a:cxn ang="0">
                <a:pos x="T2" y="T3"/>
              </a:cxn>
              <a:cxn ang="0">
                <a:pos x="T4" y="T5"/>
              </a:cxn>
              <a:cxn ang="0">
                <a:pos x="T6" y="T7"/>
              </a:cxn>
              <a:cxn ang="0">
                <a:pos x="T8" y="T9"/>
              </a:cxn>
            </a:cxnLst>
            <a:rect l="0" t="0" r="r" b="b"/>
            <a:pathLst>
              <a:path w="75" h="166">
                <a:moveTo>
                  <a:pt x="10" y="38"/>
                </a:moveTo>
                <a:cubicBezTo>
                  <a:pt x="6" y="11"/>
                  <a:pt x="46" y="0"/>
                  <a:pt x="51" y="26"/>
                </a:cubicBezTo>
                <a:cubicBezTo>
                  <a:pt x="58" y="65"/>
                  <a:pt x="75" y="107"/>
                  <a:pt x="52" y="143"/>
                </a:cubicBezTo>
                <a:cubicBezTo>
                  <a:pt x="37" y="166"/>
                  <a:pt x="0" y="145"/>
                  <a:pt x="15" y="122"/>
                </a:cubicBezTo>
                <a:cubicBezTo>
                  <a:pt x="31" y="97"/>
                  <a:pt x="15" y="64"/>
                  <a:pt x="10" y="38"/>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6"/>
          <p:cNvSpPr>
            <a:spLocks/>
          </p:cNvSpPr>
          <p:nvPr/>
        </p:nvSpPr>
        <p:spPr bwMode="auto">
          <a:xfrm>
            <a:off x="6698544" y="2144090"/>
            <a:ext cx="406277" cy="358828"/>
          </a:xfrm>
          <a:custGeom>
            <a:avLst/>
            <a:gdLst>
              <a:gd name="T0" fmla="*/ 104 w 150"/>
              <a:gd name="T1" fmla="*/ 27 h 132"/>
              <a:gd name="T2" fmla="*/ 27 w 150"/>
              <a:gd name="T3" fmla="*/ 86 h 132"/>
              <a:gd name="T4" fmla="*/ 27 w 150"/>
              <a:gd name="T5" fmla="*/ 129 h 132"/>
              <a:gd name="T6" fmla="*/ 145 w 150"/>
              <a:gd name="T7" fmla="*/ 38 h 132"/>
              <a:gd name="T8" fmla="*/ 104 w 150"/>
              <a:gd name="T9" fmla="*/ 27 h 132"/>
            </a:gdLst>
            <a:ahLst/>
            <a:cxnLst>
              <a:cxn ang="0">
                <a:pos x="T0" y="T1"/>
              </a:cxn>
              <a:cxn ang="0">
                <a:pos x="T2" y="T3"/>
              </a:cxn>
              <a:cxn ang="0">
                <a:pos x="T4" y="T5"/>
              </a:cxn>
              <a:cxn ang="0">
                <a:pos x="T6" y="T7"/>
              </a:cxn>
              <a:cxn ang="0">
                <a:pos x="T8" y="T9"/>
              </a:cxn>
            </a:cxnLst>
            <a:rect l="0" t="0" r="r" b="b"/>
            <a:pathLst>
              <a:path w="150" h="132">
                <a:moveTo>
                  <a:pt x="104" y="27"/>
                </a:moveTo>
                <a:cubicBezTo>
                  <a:pt x="97" y="65"/>
                  <a:pt x="62" y="82"/>
                  <a:pt x="27" y="86"/>
                </a:cubicBezTo>
                <a:cubicBezTo>
                  <a:pt x="0" y="90"/>
                  <a:pt x="0" y="132"/>
                  <a:pt x="27" y="129"/>
                </a:cubicBezTo>
                <a:cubicBezTo>
                  <a:pt x="80" y="122"/>
                  <a:pt x="134" y="96"/>
                  <a:pt x="145" y="38"/>
                </a:cubicBezTo>
                <a:cubicBezTo>
                  <a:pt x="150" y="11"/>
                  <a:pt x="109" y="0"/>
                  <a:pt x="104" y="27"/>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7"/>
          <p:cNvSpPr>
            <a:spLocks/>
          </p:cNvSpPr>
          <p:nvPr/>
        </p:nvSpPr>
        <p:spPr bwMode="auto">
          <a:xfrm>
            <a:off x="7026234" y="3010026"/>
            <a:ext cx="453725" cy="228345"/>
          </a:xfrm>
          <a:custGeom>
            <a:avLst/>
            <a:gdLst>
              <a:gd name="T0" fmla="*/ 123 w 167"/>
              <a:gd name="T1" fmla="*/ 16 h 84"/>
              <a:gd name="T2" fmla="*/ 37 w 167"/>
              <a:gd name="T3" fmla="*/ 29 h 84"/>
              <a:gd name="T4" fmla="*/ 25 w 167"/>
              <a:gd name="T5" fmla="*/ 70 h 84"/>
              <a:gd name="T6" fmla="*/ 144 w 167"/>
              <a:gd name="T7" fmla="*/ 53 h 84"/>
              <a:gd name="T8" fmla="*/ 123 w 167"/>
              <a:gd name="T9" fmla="*/ 16 h 84"/>
            </a:gdLst>
            <a:ahLst/>
            <a:cxnLst>
              <a:cxn ang="0">
                <a:pos x="T0" y="T1"/>
              </a:cxn>
              <a:cxn ang="0">
                <a:pos x="T2" y="T3"/>
              </a:cxn>
              <a:cxn ang="0">
                <a:pos x="T4" y="T5"/>
              </a:cxn>
              <a:cxn ang="0">
                <a:pos x="T6" y="T7"/>
              </a:cxn>
              <a:cxn ang="0">
                <a:pos x="T8" y="T9"/>
              </a:cxn>
            </a:cxnLst>
            <a:rect l="0" t="0" r="r" b="b"/>
            <a:pathLst>
              <a:path w="167" h="84">
                <a:moveTo>
                  <a:pt x="123" y="16"/>
                </a:moveTo>
                <a:cubicBezTo>
                  <a:pt x="98" y="33"/>
                  <a:pt x="66" y="40"/>
                  <a:pt x="37" y="29"/>
                </a:cubicBezTo>
                <a:cubicBezTo>
                  <a:pt x="11" y="19"/>
                  <a:pt x="0" y="60"/>
                  <a:pt x="25" y="70"/>
                </a:cubicBezTo>
                <a:cubicBezTo>
                  <a:pt x="64" y="84"/>
                  <a:pt x="111" y="75"/>
                  <a:pt x="144" y="53"/>
                </a:cubicBezTo>
                <a:cubicBezTo>
                  <a:pt x="167" y="37"/>
                  <a:pt x="146" y="0"/>
                  <a:pt x="123" y="16"/>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8"/>
          <p:cNvSpPr>
            <a:spLocks/>
          </p:cNvSpPr>
          <p:nvPr/>
        </p:nvSpPr>
        <p:spPr bwMode="auto">
          <a:xfrm>
            <a:off x="6852751" y="3657990"/>
            <a:ext cx="473001" cy="397380"/>
          </a:xfrm>
          <a:custGeom>
            <a:avLst/>
            <a:gdLst>
              <a:gd name="T0" fmla="*/ 153 w 174"/>
              <a:gd name="T1" fmla="*/ 99 h 146"/>
              <a:gd name="T2" fmla="*/ 47 w 174"/>
              <a:gd name="T3" fmla="*/ 21 h 146"/>
              <a:gd name="T4" fmla="*/ 17 w 174"/>
              <a:gd name="T5" fmla="*/ 51 h 146"/>
              <a:gd name="T6" fmla="*/ 123 w 174"/>
              <a:gd name="T7" fmla="*/ 129 h 146"/>
              <a:gd name="T8" fmla="*/ 153 w 174"/>
              <a:gd name="T9" fmla="*/ 99 h 146"/>
            </a:gdLst>
            <a:ahLst/>
            <a:cxnLst>
              <a:cxn ang="0">
                <a:pos x="T0" y="T1"/>
              </a:cxn>
              <a:cxn ang="0">
                <a:pos x="T2" y="T3"/>
              </a:cxn>
              <a:cxn ang="0">
                <a:pos x="T4" y="T5"/>
              </a:cxn>
              <a:cxn ang="0">
                <a:pos x="T6" y="T7"/>
              </a:cxn>
              <a:cxn ang="0">
                <a:pos x="T8" y="T9"/>
              </a:cxn>
            </a:cxnLst>
            <a:rect l="0" t="0" r="r" b="b"/>
            <a:pathLst>
              <a:path w="174" h="146">
                <a:moveTo>
                  <a:pt x="153" y="99"/>
                </a:moveTo>
                <a:cubicBezTo>
                  <a:pt x="119" y="71"/>
                  <a:pt x="75" y="55"/>
                  <a:pt x="47" y="21"/>
                </a:cubicBezTo>
                <a:cubicBezTo>
                  <a:pt x="30" y="0"/>
                  <a:pt x="0" y="30"/>
                  <a:pt x="17" y="51"/>
                </a:cubicBezTo>
                <a:cubicBezTo>
                  <a:pt x="46" y="86"/>
                  <a:pt x="89" y="101"/>
                  <a:pt x="123" y="129"/>
                </a:cubicBezTo>
                <a:cubicBezTo>
                  <a:pt x="144" y="146"/>
                  <a:pt x="174" y="116"/>
                  <a:pt x="153" y="99"/>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9"/>
          <p:cNvSpPr>
            <a:spLocks/>
          </p:cNvSpPr>
          <p:nvPr/>
        </p:nvSpPr>
        <p:spPr bwMode="auto">
          <a:xfrm>
            <a:off x="4853985" y="2095159"/>
            <a:ext cx="338070" cy="303966"/>
          </a:xfrm>
          <a:custGeom>
            <a:avLst/>
            <a:gdLst>
              <a:gd name="T0" fmla="*/ 14 w 125"/>
              <a:gd name="T1" fmla="*/ 44 h 112"/>
              <a:gd name="T2" fmla="*/ 75 w 125"/>
              <a:gd name="T3" fmla="*/ 93 h 112"/>
              <a:gd name="T4" fmla="*/ 105 w 125"/>
              <a:gd name="T5" fmla="*/ 63 h 112"/>
              <a:gd name="T6" fmla="*/ 36 w 125"/>
              <a:gd name="T7" fmla="*/ 7 h 112"/>
              <a:gd name="T8" fmla="*/ 6 w 125"/>
              <a:gd name="T9" fmla="*/ 15 h 112"/>
              <a:gd name="T10" fmla="*/ 14 w 125"/>
              <a:gd name="T11" fmla="*/ 44 h 112"/>
            </a:gdLst>
            <a:ahLst/>
            <a:cxnLst>
              <a:cxn ang="0">
                <a:pos x="T0" y="T1"/>
              </a:cxn>
              <a:cxn ang="0">
                <a:pos x="T2" y="T3"/>
              </a:cxn>
              <a:cxn ang="0">
                <a:pos x="T4" y="T5"/>
              </a:cxn>
              <a:cxn ang="0">
                <a:pos x="T6" y="T7"/>
              </a:cxn>
              <a:cxn ang="0">
                <a:pos x="T8" y="T9"/>
              </a:cxn>
              <a:cxn ang="0">
                <a:pos x="T10" y="T11"/>
              </a:cxn>
            </a:cxnLst>
            <a:rect l="0" t="0" r="r" b="b"/>
            <a:pathLst>
              <a:path w="125" h="112">
                <a:moveTo>
                  <a:pt x="14" y="44"/>
                </a:moveTo>
                <a:cubicBezTo>
                  <a:pt x="35" y="60"/>
                  <a:pt x="56" y="75"/>
                  <a:pt x="75" y="93"/>
                </a:cubicBezTo>
                <a:cubicBezTo>
                  <a:pt x="94" y="112"/>
                  <a:pt x="125" y="82"/>
                  <a:pt x="105" y="63"/>
                </a:cubicBezTo>
                <a:cubicBezTo>
                  <a:pt x="84" y="42"/>
                  <a:pt x="59" y="25"/>
                  <a:pt x="36" y="7"/>
                </a:cubicBezTo>
                <a:cubicBezTo>
                  <a:pt x="26" y="0"/>
                  <a:pt x="12" y="6"/>
                  <a:pt x="6" y="15"/>
                </a:cubicBezTo>
                <a:cubicBezTo>
                  <a:pt x="0" y="26"/>
                  <a:pt x="5" y="37"/>
                  <a:pt x="14" y="44"/>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0"/>
          <p:cNvSpPr>
            <a:spLocks/>
          </p:cNvSpPr>
          <p:nvPr/>
        </p:nvSpPr>
        <p:spPr bwMode="auto">
          <a:xfrm>
            <a:off x="4318711" y="3026336"/>
            <a:ext cx="456691" cy="157173"/>
          </a:xfrm>
          <a:custGeom>
            <a:avLst/>
            <a:gdLst>
              <a:gd name="T0" fmla="*/ 140 w 168"/>
              <a:gd name="T1" fmla="*/ 15 h 58"/>
              <a:gd name="T2" fmla="*/ 27 w 168"/>
              <a:gd name="T3" fmla="*/ 2 h 58"/>
              <a:gd name="T4" fmla="*/ 27 w 168"/>
              <a:gd name="T5" fmla="*/ 45 h 58"/>
              <a:gd name="T6" fmla="*/ 140 w 168"/>
              <a:gd name="T7" fmla="*/ 57 h 58"/>
              <a:gd name="T8" fmla="*/ 140 w 168"/>
              <a:gd name="T9" fmla="*/ 15 h 58"/>
            </a:gdLst>
            <a:ahLst/>
            <a:cxnLst>
              <a:cxn ang="0">
                <a:pos x="T0" y="T1"/>
              </a:cxn>
              <a:cxn ang="0">
                <a:pos x="T2" y="T3"/>
              </a:cxn>
              <a:cxn ang="0">
                <a:pos x="T4" y="T5"/>
              </a:cxn>
              <a:cxn ang="0">
                <a:pos x="T6" y="T7"/>
              </a:cxn>
              <a:cxn ang="0">
                <a:pos x="T8" y="T9"/>
              </a:cxn>
            </a:cxnLst>
            <a:rect l="0" t="0" r="r" b="b"/>
            <a:pathLst>
              <a:path w="168" h="58">
                <a:moveTo>
                  <a:pt x="140" y="15"/>
                </a:moveTo>
                <a:cubicBezTo>
                  <a:pt x="102" y="14"/>
                  <a:pt x="65" y="5"/>
                  <a:pt x="27" y="2"/>
                </a:cubicBezTo>
                <a:cubicBezTo>
                  <a:pt x="0" y="0"/>
                  <a:pt x="0" y="42"/>
                  <a:pt x="27" y="45"/>
                </a:cubicBezTo>
                <a:cubicBezTo>
                  <a:pt x="65" y="48"/>
                  <a:pt x="102" y="56"/>
                  <a:pt x="140" y="57"/>
                </a:cubicBezTo>
                <a:cubicBezTo>
                  <a:pt x="168" y="58"/>
                  <a:pt x="167" y="15"/>
                  <a:pt x="140" y="1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1"/>
          <p:cNvSpPr>
            <a:spLocks/>
          </p:cNvSpPr>
          <p:nvPr/>
        </p:nvSpPr>
        <p:spPr bwMode="auto">
          <a:xfrm>
            <a:off x="4824333" y="3886338"/>
            <a:ext cx="317311" cy="578277"/>
          </a:xfrm>
          <a:custGeom>
            <a:avLst/>
            <a:gdLst>
              <a:gd name="T0" fmla="*/ 66 w 117"/>
              <a:gd name="T1" fmla="*/ 25 h 213"/>
              <a:gd name="T2" fmla="*/ 63 w 117"/>
              <a:gd name="T3" fmla="*/ 197 h 213"/>
              <a:gd name="T4" fmla="*/ 84 w 117"/>
              <a:gd name="T5" fmla="*/ 160 h 213"/>
              <a:gd name="T6" fmla="*/ 107 w 117"/>
              <a:gd name="T7" fmla="*/ 36 h 213"/>
              <a:gd name="T8" fmla="*/ 66 w 117"/>
              <a:gd name="T9" fmla="*/ 25 h 213"/>
            </a:gdLst>
            <a:ahLst/>
            <a:cxnLst>
              <a:cxn ang="0">
                <a:pos x="T0" y="T1"/>
              </a:cxn>
              <a:cxn ang="0">
                <a:pos x="T2" y="T3"/>
              </a:cxn>
              <a:cxn ang="0">
                <a:pos x="T4" y="T5"/>
              </a:cxn>
              <a:cxn ang="0">
                <a:pos x="T6" y="T7"/>
              </a:cxn>
              <a:cxn ang="0">
                <a:pos x="T8" y="T9"/>
              </a:cxn>
            </a:cxnLst>
            <a:rect l="0" t="0" r="r" b="b"/>
            <a:pathLst>
              <a:path w="117" h="213">
                <a:moveTo>
                  <a:pt x="66" y="25"/>
                </a:moveTo>
                <a:cubicBezTo>
                  <a:pt x="44" y="80"/>
                  <a:pt x="0" y="152"/>
                  <a:pt x="63" y="197"/>
                </a:cubicBezTo>
                <a:cubicBezTo>
                  <a:pt x="85" y="213"/>
                  <a:pt x="106" y="176"/>
                  <a:pt x="84" y="160"/>
                </a:cubicBezTo>
                <a:cubicBezTo>
                  <a:pt x="49" y="135"/>
                  <a:pt x="96" y="65"/>
                  <a:pt x="107" y="36"/>
                </a:cubicBezTo>
                <a:cubicBezTo>
                  <a:pt x="117" y="11"/>
                  <a:pt x="75" y="0"/>
                  <a:pt x="66" y="25"/>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2"/>
          <p:cNvSpPr>
            <a:spLocks noEditPoints="1"/>
          </p:cNvSpPr>
          <p:nvPr/>
        </p:nvSpPr>
        <p:spPr bwMode="auto">
          <a:xfrm>
            <a:off x="5364058" y="2967023"/>
            <a:ext cx="1193623" cy="141010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13"/>
          <p:cNvSpPr>
            <a:spLocks/>
          </p:cNvSpPr>
          <p:nvPr/>
        </p:nvSpPr>
        <p:spPr bwMode="auto">
          <a:xfrm>
            <a:off x="5031916" y="2375401"/>
            <a:ext cx="1880142" cy="2164832"/>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14"/>
          <p:cNvSpPr>
            <a:spLocks noEditPoints="1"/>
          </p:cNvSpPr>
          <p:nvPr/>
        </p:nvSpPr>
        <p:spPr bwMode="auto">
          <a:xfrm>
            <a:off x="5504920" y="4225888"/>
            <a:ext cx="913381" cy="1036450"/>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p>
        </p:txBody>
      </p:sp>
      <p:pic>
        <p:nvPicPr>
          <p:cNvPr id="22" name="Immagine 21" descr="Immagine che contiene interni&#10;&#10;Descrizione generata con affidabilità elevata">
            <a:extLst>
              <a:ext uri="{FF2B5EF4-FFF2-40B4-BE49-F238E27FC236}">
                <a16:creationId xmlns:a16="http://schemas.microsoft.com/office/drawing/2014/main" id="{D193ABA6-7748-4D3F-941D-91D12A3289A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3160" y="303969"/>
            <a:ext cx="2106644" cy="1664249"/>
          </a:xfrm>
          <a:prstGeom prst="rect">
            <a:avLst/>
          </a:prstGeom>
        </p:spPr>
      </p:pic>
    </p:spTree>
    <p:extLst>
      <p:ext uri="{BB962C8B-B14F-4D97-AF65-F5344CB8AC3E}">
        <p14:creationId xmlns:p14="http://schemas.microsoft.com/office/powerpoint/2010/main" val="35726322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800"/>
                                        <p:tgtEl>
                                          <p:spTgt spid="36"/>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800"/>
                                        <p:tgtEl>
                                          <p:spTgt spid="24"/>
                                        </p:tgtEl>
                                      </p:cBhvr>
                                    </p:animEffect>
                                  </p:childTnLst>
                                </p:cTn>
                              </p:par>
                              <p:par>
                                <p:cTn id="11" presetID="10" presetClass="entr" presetSubtype="0" fill="hold" grpId="0" nodeType="withEffect">
                                  <p:stCondLst>
                                    <p:cond delay="20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800"/>
                                        <p:tgtEl>
                                          <p:spTgt spid="37"/>
                                        </p:tgtEl>
                                      </p:cBhvr>
                                    </p:animEffect>
                                  </p:childTnLst>
                                </p:cTn>
                              </p:par>
                              <p:par>
                                <p:cTn id="14" presetID="10" presetClass="entr" presetSubtype="0" fill="hold" nodeType="withEffect">
                                  <p:stCondLst>
                                    <p:cond delay="6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800"/>
                                        <p:tgtEl>
                                          <p:spTgt spid="2"/>
                                        </p:tgtEl>
                                      </p:cBhvr>
                                    </p:animEffect>
                                  </p:childTnLst>
                                </p:cTn>
                              </p:par>
                              <p:par>
                                <p:cTn id="17" presetID="10" presetClass="entr" presetSubtype="0" fill="hold" nodeType="withEffect">
                                  <p:stCondLst>
                                    <p:cond delay="90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800"/>
                                        <p:tgtEl>
                                          <p:spTgt spid="10"/>
                                        </p:tgtEl>
                                      </p:cBhvr>
                                    </p:animEffect>
                                  </p:childTnLst>
                                </p:cTn>
                              </p:par>
                              <p:par>
                                <p:cTn id="20" presetID="1" presetClass="emph" presetSubtype="2" fill="hold" nodeType="withEffect">
                                  <p:stCondLst>
                                    <p:cond delay="1000"/>
                                  </p:stCondLst>
                                  <p:childTnLst>
                                    <p:animClr clrSpc="rgb" dir="cw">
                                      <p:cBhvr>
                                        <p:cTn id="21" dur="1000" fill="hold"/>
                                        <p:tgtEl>
                                          <p:spTgt spid="24"/>
                                        </p:tgtEl>
                                        <p:attrNameLst>
                                          <p:attrName>fillcolor</p:attrName>
                                        </p:attrNameLst>
                                      </p:cBhvr>
                                      <p:to>
                                        <a:srgbClr val="FFA602"/>
                                      </p:to>
                                    </p:animClr>
                                    <p:set>
                                      <p:cBhvr>
                                        <p:cTn id="22" dur="1000" fill="hold"/>
                                        <p:tgtEl>
                                          <p:spTgt spid="24"/>
                                        </p:tgtEl>
                                        <p:attrNameLst>
                                          <p:attrName>fill.type</p:attrName>
                                        </p:attrNameLst>
                                      </p:cBhvr>
                                      <p:to>
                                        <p:strVal val="solid"/>
                                      </p:to>
                                    </p:set>
                                    <p:set>
                                      <p:cBhvr>
                                        <p:cTn id="23" dur="1000" fill="hold"/>
                                        <p:tgtEl>
                                          <p:spTgt spid="24"/>
                                        </p:tgtEl>
                                        <p:attrNameLst>
                                          <p:attrName>fill.on</p:attrName>
                                        </p:attrNameLst>
                                      </p:cBhvr>
                                      <p:to>
                                        <p:strVal val="true"/>
                                      </p:to>
                                    </p:set>
                                  </p:childTnLst>
                                </p:cTn>
                              </p:par>
                              <p:par>
                                <p:cTn id="24" presetID="22" presetClass="entr" presetSubtype="1" fill="hold" grpId="0" nodeType="withEffect">
                                  <p:stCondLst>
                                    <p:cond delay="1300"/>
                                  </p:stCondLst>
                                  <p:childTnLst>
                                    <p:set>
                                      <p:cBhvr>
                                        <p:cTn id="25" dur="1" fill="hold">
                                          <p:stCondLst>
                                            <p:cond delay="0"/>
                                          </p:stCondLst>
                                        </p:cTn>
                                        <p:tgtEl>
                                          <p:spTgt spid="23"/>
                                        </p:tgtEl>
                                        <p:attrNameLst>
                                          <p:attrName>style.visibility</p:attrName>
                                        </p:attrNameLst>
                                      </p:cBhvr>
                                      <p:to>
                                        <p:strVal val="visible"/>
                                      </p:to>
                                    </p:set>
                                    <p:animEffect transition="in" filter="wipe(up)">
                                      <p:cBhvr>
                                        <p:cTn id="26" dur="400"/>
                                        <p:tgtEl>
                                          <p:spTgt spid="23"/>
                                        </p:tgtEl>
                                      </p:cBhvr>
                                    </p:animEffect>
                                  </p:childTnLst>
                                </p:cTn>
                              </p:par>
                              <p:par>
                                <p:cTn id="27" presetID="22" presetClass="entr" presetSubtype="2" fill="hold" grpId="0" nodeType="withEffect">
                                  <p:stCondLst>
                                    <p:cond delay="1500"/>
                                  </p:stCondLst>
                                  <p:childTnLst>
                                    <p:set>
                                      <p:cBhvr>
                                        <p:cTn id="28" dur="1" fill="hold">
                                          <p:stCondLst>
                                            <p:cond delay="0"/>
                                          </p:stCondLst>
                                        </p:cTn>
                                        <p:tgtEl>
                                          <p:spTgt spid="21"/>
                                        </p:tgtEl>
                                        <p:attrNameLst>
                                          <p:attrName>style.visibility</p:attrName>
                                        </p:attrNameLst>
                                      </p:cBhvr>
                                      <p:to>
                                        <p:strVal val="visible"/>
                                      </p:to>
                                    </p:set>
                                    <p:animEffect transition="in" filter="wipe(right)">
                                      <p:cBhvr>
                                        <p:cTn id="29" dur="400"/>
                                        <p:tgtEl>
                                          <p:spTgt spid="21"/>
                                        </p:tgtEl>
                                      </p:cBhvr>
                                    </p:animEffect>
                                  </p:childTnLst>
                                </p:cTn>
                              </p:par>
                              <p:par>
                                <p:cTn id="30" presetID="22" presetClass="entr" presetSubtype="2" fill="hold" grpId="0" nodeType="withEffect">
                                  <p:stCondLst>
                                    <p:cond delay="1700"/>
                                  </p:stCondLst>
                                  <p:childTnLst>
                                    <p:set>
                                      <p:cBhvr>
                                        <p:cTn id="31" dur="1" fill="hold">
                                          <p:stCondLst>
                                            <p:cond delay="0"/>
                                          </p:stCondLst>
                                        </p:cTn>
                                        <p:tgtEl>
                                          <p:spTgt spid="20"/>
                                        </p:tgtEl>
                                        <p:attrNameLst>
                                          <p:attrName>style.visibility</p:attrName>
                                        </p:attrNameLst>
                                      </p:cBhvr>
                                      <p:to>
                                        <p:strVal val="visible"/>
                                      </p:to>
                                    </p:set>
                                    <p:animEffect transition="in" filter="wipe(right)">
                                      <p:cBhvr>
                                        <p:cTn id="32" dur="400"/>
                                        <p:tgtEl>
                                          <p:spTgt spid="20"/>
                                        </p:tgtEl>
                                      </p:cBhvr>
                                    </p:animEffect>
                                  </p:childTnLst>
                                </p:cTn>
                              </p:par>
                              <p:par>
                                <p:cTn id="33" presetID="22" presetClass="entr" presetSubtype="4" fill="hold" grpId="0" nodeType="withEffect">
                                  <p:stCondLst>
                                    <p:cond delay="1900"/>
                                  </p:stCondLst>
                                  <p:childTnLst>
                                    <p:set>
                                      <p:cBhvr>
                                        <p:cTn id="34" dur="1" fill="hold">
                                          <p:stCondLst>
                                            <p:cond delay="0"/>
                                          </p:stCondLst>
                                        </p:cTn>
                                        <p:tgtEl>
                                          <p:spTgt spid="14"/>
                                        </p:tgtEl>
                                        <p:attrNameLst>
                                          <p:attrName>style.visibility</p:attrName>
                                        </p:attrNameLst>
                                      </p:cBhvr>
                                      <p:to>
                                        <p:strVal val="visible"/>
                                      </p:to>
                                    </p:set>
                                    <p:animEffect transition="in" filter="wipe(down)">
                                      <p:cBhvr>
                                        <p:cTn id="35" dur="400"/>
                                        <p:tgtEl>
                                          <p:spTgt spid="14"/>
                                        </p:tgtEl>
                                      </p:cBhvr>
                                    </p:animEffect>
                                  </p:childTnLst>
                                </p:cTn>
                              </p:par>
                              <p:par>
                                <p:cTn id="36" presetID="22" presetClass="entr" presetSubtype="8" fill="hold" grpId="0" nodeType="withEffect">
                                  <p:stCondLst>
                                    <p:cond delay="210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400"/>
                                        <p:tgtEl>
                                          <p:spTgt spid="16"/>
                                        </p:tgtEl>
                                      </p:cBhvr>
                                    </p:animEffect>
                                  </p:childTnLst>
                                </p:cTn>
                              </p:par>
                              <p:par>
                                <p:cTn id="39" presetID="22" presetClass="entr" presetSubtype="8" fill="hold" grpId="0" nodeType="withEffect">
                                  <p:stCondLst>
                                    <p:cond delay="2300"/>
                                  </p:stCondLst>
                                  <p:childTnLst>
                                    <p:set>
                                      <p:cBhvr>
                                        <p:cTn id="40" dur="1" fill="hold">
                                          <p:stCondLst>
                                            <p:cond delay="0"/>
                                          </p:stCondLst>
                                        </p:cTn>
                                        <p:tgtEl>
                                          <p:spTgt spid="17"/>
                                        </p:tgtEl>
                                        <p:attrNameLst>
                                          <p:attrName>style.visibility</p:attrName>
                                        </p:attrNameLst>
                                      </p:cBhvr>
                                      <p:to>
                                        <p:strVal val="visible"/>
                                      </p:to>
                                    </p:set>
                                    <p:animEffect transition="in" filter="wipe(left)">
                                      <p:cBhvr>
                                        <p:cTn id="41" dur="400"/>
                                        <p:tgtEl>
                                          <p:spTgt spid="17"/>
                                        </p:tgtEl>
                                      </p:cBhvr>
                                    </p:animEffect>
                                  </p:childTnLst>
                                </p:cTn>
                              </p:par>
                              <p:par>
                                <p:cTn id="42" presetID="22" presetClass="entr" presetSubtype="8" fill="hold" grpId="0" nodeType="withEffect">
                                  <p:stCondLst>
                                    <p:cond delay="250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400"/>
                                        <p:tgtEl>
                                          <p:spTgt spid="18"/>
                                        </p:tgtEl>
                                      </p:cBhvr>
                                    </p:animEffect>
                                  </p:childTnLst>
                                </p:cTn>
                              </p:par>
                              <p:par>
                                <p:cTn id="45" presetID="22" presetClass="entr" presetSubtype="8" fill="hold" grpId="0" nodeType="withEffect">
                                  <p:stCondLst>
                                    <p:cond delay="350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1000"/>
                                        <p:tgtEl>
                                          <p:spTgt spid="9"/>
                                        </p:tgtEl>
                                      </p:cBhvr>
                                    </p:animEffect>
                                  </p:childTnLst>
                                </p:cTn>
                              </p:par>
                              <p:par>
                                <p:cTn id="48" presetID="22" presetClass="entr" presetSubtype="8" fill="hold" grpId="0" nodeType="withEffect">
                                  <p:stCondLst>
                                    <p:cond delay="4000"/>
                                  </p:stCondLst>
                                  <p:childTnLst>
                                    <p:set>
                                      <p:cBhvr>
                                        <p:cTn id="49" dur="1" fill="hold">
                                          <p:stCondLst>
                                            <p:cond delay="0"/>
                                          </p:stCondLst>
                                        </p:cTn>
                                        <p:tgtEl>
                                          <p:spTgt spid="33"/>
                                        </p:tgtEl>
                                        <p:attrNameLst>
                                          <p:attrName>style.visibility</p:attrName>
                                        </p:attrNameLst>
                                      </p:cBhvr>
                                      <p:to>
                                        <p:strVal val="visible"/>
                                      </p:to>
                                    </p:set>
                                    <p:animEffect transition="in" filter="wipe(left)">
                                      <p:cBhvr>
                                        <p:cTn id="50" dur="1000"/>
                                        <p:tgtEl>
                                          <p:spTgt spid="33"/>
                                        </p:tgtEl>
                                      </p:cBhvr>
                                    </p:animEffect>
                                  </p:childTnLst>
                                </p:cTn>
                              </p:par>
                              <p:par>
                                <p:cTn id="51" presetID="22" presetClass="entr" presetSubtype="8" fill="hold" grpId="0" nodeType="withEffect">
                                  <p:stCondLst>
                                    <p:cond delay="4500"/>
                                  </p:stCondLst>
                                  <p:childTnLst>
                                    <p:set>
                                      <p:cBhvr>
                                        <p:cTn id="52" dur="1" fill="hold">
                                          <p:stCondLst>
                                            <p:cond delay="0"/>
                                          </p:stCondLst>
                                        </p:cTn>
                                        <p:tgtEl>
                                          <p:spTgt spid="34"/>
                                        </p:tgtEl>
                                        <p:attrNameLst>
                                          <p:attrName>style.visibility</p:attrName>
                                        </p:attrNameLst>
                                      </p:cBhvr>
                                      <p:to>
                                        <p:strVal val="visible"/>
                                      </p:to>
                                    </p:set>
                                    <p:animEffect transition="in" filter="wipe(left)">
                                      <p:cBhvr>
                                        <p:cTn id="53" dur="1000"/>
                                        <p:tgtEl>
                                          <p:spTgt spid="34"/>
                                        </p:tgtEl>
                                      </p:cBhvr>
                                    </p:animEffect>
                                  </p:childTnLst>
                                </p:cTn>
                              </p:par>
                              <p:par>
                                <p:cTn id="54" presetID="50" presetClass="entr" presetSubtype="0" decel="100000" fill="hold" grpId="0" nodeType="withEffect">
                                  <p:stCondLst>
                                    <p:cond delay="5000"/>
                                  </p:stCondLst>
                                  <p:childTnLst>
                                    <p:set>
                                      <p:cBhvr>
                                        <p:cTn id="55" dur="1" fill="hold">
                                          <p:stCondLst>
                                            <p:cond delay="0"/>
                                          </p:stCondLst>
                                        </p:cTn>
                                        <p:tgtEl>
                                          <p:spTgt spid="47"/>
                                        </p:tgtEl>
                                        <p:attrNameLst>
                                          <p:attrName>style.visibility</p:attrName>
                                        </p:attrNameLst>
                                      </p:cBhvr>
                                      <p:to>
                                        <p:strVal val="visible"/>
                                      </p:to>
                                    </p:set>
                                    <p:anim calcmode="lin" valueType="num">
                                      <p:cBhvr>
                                        <p:cTn id="56" dur="1000" fill="hold"/>
                                        <p:tgtEl>
                                          <p:spTgt spid="47"/>
                                        </p:tgtEl>
                                        <p:attrNameLst>
                                          <p:attrName>ppt_w</p:attrName>
                                        </p:attrNameLst>
                                      </p:cBhvr>
                                      <p:tavLst>
                                        <p:tav tm="0">
                                          <p:val>
                                            <p:strVal val="#ppt_w+.3"/>
                                          </p:val>
                                        </p:tav>
                                        <p:tav tm="100000">
                                          <p:val>
                                            <p:strVal val="#ppt_w"/>
                                          </p:val>
                                        </p:tav>
                                      </p:tavLst>
                                    </p:anim>
                                    <p:anim calcmode="lin" valueType="num">
                                      <p:cBhvr>
                                        <p:cTn id="57" dur="1000" fill="hold"/>
                                        <p:tgtEl>
                                          <p:spTgt spid="47"/>
                                        </p:tgtEl>
                                        <p:attrNameLst>
                                          <p:attrName>ppt_h</p:attrName>
                                        </p:attrNameLst>
                                      </p:cBhvr>
                                      <p:tavLst>
                                        <p:tav tm="0">
                                          <p:val>
                                            <p:strVal val="#ppt_h"/>
                                          </p:val>
                                        </p:tav>
                                        <p:tav tm="100000">
                                          <p:val>
                                            <p:strVal val="#ppt_h"/>
                                          </p:val>
                                        </p:tav>
                                      </p:tavLst>
                                    </p:anim>
                                    <p:animEffect transition="in" filter="fade">
                                      <p:cBhvr>
                                        <p:cTn id="58" dur="1000"/>
                                        <p:tgtEl>
                                          <p:spTgt spid="47"/>
                                        </p:tgtEl>
                                      </p:cBhvr>
                                    </p:animEffect>
                                  </p:childTnLst>
                                  <p:subTnLst>
                                    <p:audio>
                                      <p:cMediaNode vol="100000">
                                        <p:cTn display="0" masterRel="sameClick">
                                          <p:stCondLst>
                                            <p:cond evt="begin" delay="0">
                                              <p:tn val="54"/>
                                            </p:cond>
                                          </p:stCondLst>
                                          <p:endCondLst>
                                            <p:cond evt="onStopAudio" delay="0">
                                              <p:tgtEl>
                                                <p:sldTgt/>
                                              </p:tgtEl>
                                            </p:cond>
                                          </p:endCondLst>
                                        </p:cTn>
                                        <p:tgtEl>
                                          <p:sndTgt r:embed="rId2" name="drumroll.wav"/>
                                        </p:tgtEl>
                                      </p:cMediaNode>
                                    </p:audio>
                                  </p:subTnLst>
                                </p:cTn>
                              </p:par>
                              <p:par>
                                <p:cTn id="59" presetID="22" presetClass="entr" presetSubtype="8" fill="hold" grpId="0" nodeType="withEffect">
                                  <p:stCondLst>
                                    <p:cond delay="5500"/>
                                  </p:stCondLst>
                                  <p:childTnLst>
                                    <p:set>
                                      <p:cBhvr>
                                        <p:cTn id="60" dur="1" fill="hold">
                                          <p:stCondLst>
                                            <p:cond delay="0"/>
                                          </p:stCondLst>
                                        </p:cTn>
                                        <p:tgtEl>
                                          <p:spTgt spid="35"/>
                                        </p:tgtEl>
                                        <p:attrNameLst>
                                          <p:attrName>style.visibility</p:attrName>
                                        </p:attrNameLst>
                                      </p:cBhvr>
                                      <p:to>
                                        <p:strVal val="visible"/>
                                      </p:to>
                                    </p:set>
                                    <p:animEffect transition="in" filter="wipe(left)">
                                      <p:cBhvr>
                                        <p:cTn id="61"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9" grpId="0"/>
      <p:bldP spid="33" grpId="0"/>
      <p:bldP spid="34" grpId="0"/>
      <p:bldP spid="35" grpId="0"/>
      <p:bldP spid="14" grpId="0" animBg="1"/>
      <p:bldP spid="16" grpId="0" animBg="1"/>
      <p:bldP spid="17" grpId="0" animBg="1"/>
      <p:bldP spid="18" grpId="0" animBg="1"/>
      <p:bldP spid="20" grpId="0" animBg="1"/>
      <p:bldP spid="21" grpId="0" animBg="1"/>
      <p:bldP spid="23" grpId="0" animBg="1"/>
      <p:bldP spid="24" grpId="0" animBg="1"/>
      <p:bldP spid="36" grpId="0" animBg="1"/>
      <p:bldP spid="3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S900388269[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3846277" y="895919"/>
            <a:ext cx="144016" cy="144016"/>
          </a:xfrm>
          <a:prstGeom prst="rect">
            <a:avLst/>
          </a:prstGeom>
        </p:spPr>
      </p:pic>
      <p:sp>
        <p:nvSpPr>
          <p:cNvPr id="4" name="Rectangle 3"/>
          <p:cNvSpPr>
            <a:spLocks noChangeArrowheads="1"/>
          </p:cNvSpPr>
          <p:nvPr/>
        </p:nvSpPr>
        <p:spPr bwMode="auto">
          <a:xfrm>
            <a:off x="354347" y="855377"/>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r>
              <a:rPr lang="en-GB"/>
              <a:t>                                                                                IL TEMPO STA FINENDO…  </a:t>
            </a:r>
          </a:p>
        </p:txBody>
      </p:sp>
      <p:sp>
        <p:nvSpPr>
          <p:cNvPr id="5" name="Rectangle 4"/>
          <p:cNvSpPr>
            <a:spLocks noChangeArrowheads="1"/>
          </p:cNvSpPr>
          <p:nvPr/>
        </p:nvSpPr>
        <p:spPr bwMode="auto">
          <a:xfrm>
            <a:off x="354347" y="855377"/>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6" name="Text Box 5"/>
          <p:cNvSpPr txBox="1">
            <a:spLocks noChangeArrowheads="1"/>
          </p:cNvSpPr>
          <p:nvPr/>
        </p:nvSpPr>
        <p:spPr bwMode="auto">
          <a:xfrm>
            <a:off x="3227722" y="0"/>
            <a:ext cx="1178528" cy="830997"/>
          </a:xfrm>
          <a:prstGeom prst="rect">
            <a:avLst/>
          </a:prstGeom>
          <a:noFill/>
          <a:ln w="9525">
            <a:noFill/>
            <a:miter lim="800000"/>
            <a:headEnd/>
            <a:tailEnd/>
          </a:ln>
          <a:effectLst/>
        </p:spPr>
        <p:txBody>
          <a:bodyPr wrap="none">
            <a:spAutoFit/>
          </a:bodyPr>
          <a:lstStyle/>
          <a:p>
            <a:r>
              <a:rPr lang="en-GB" sz="4800"/>
              <a:t>fine</a:t>
            </a:r>
            <a:endParaRPr lang="en-GB" sz="4800" dirty="0"/>
          </a:p>
        </p:txBody>
      </p:sp>
      <p:sp>
        <p:nvSpPr>
          <p:cNvPr id="9" name="CasellaDiTesto 8">
            <a:extLst>
              <a:ext uri="{FF2B5EF4-FFF2-40B4-BE49-F238E27FC236}">
                <a16:creationId xmlns:a16="http://schemas.microsoft.com/office/drawing/2014/main" id="{A8AE5E7C-4CB5-43E9-9E93-823F53952EFA}"/>
              </a:ext>
            </a:extLst>
          </p:cNvPr>
          <p:cNvSpPr txBox="1"/>
          <p:nvPr/>
        </p:nvSpPr>
        <p:spPr>
          <a:xfrm>
            <a:off x="213811" y="1290636"/>
            <a:ext cx="6027822" cy="3046988"/>
          </a:xfrm>
          <a:prstGeom prst="rect">
            <a:avLst/>
          </a:prstGeom>
          <a:noFill/>
        </p:spPr>
        <p:txBody>
          <a:bodyPr wrap="square" rtlCol="0">
            <a:spAutoFit/>
          </a:bodyPr>
          <a:lstStyle/>
          <a:p>
            <a:r>
              <a:rPr lang="it-IT" sz="3200">
                <a:latin typeface="Chewy" panose="020B0604020202020204" charset="0"/>
                <a:ea typeface="Chewy" panose="020B0604020202020204" charset="0"/>
              </a:rPr>
              <a:t>VERBO AL MODO INDICATIVO</a:t>
            </a:r>
          </a:p>
          <a:p>
            <a:r>
              <a:rPr lang="it-IT" sz="3200">
                <a:latin typeface="Chewy" panose="020B0604020202020204" charset="0"/>
                <a:ea typeface="Chewy" panose="020B0604020202020204" charset="0"/>
              </a:rPr>
              <a:t>VERBO AL MODO CONGIUNTIVO</a:t>
            </a:r>
          </a:p>
          <a:p>
            <a:r>
              <a:rPr lang="it-IT" sz="3200">
                <a:latin typeface="Chewy" panose="020B0604020202020204" charset="0"/>
                <a:ea typeface="Chewy" panose="020B0604020202020204" charset="0"/>
              </a:rPr>
              <a:t>VERBO AL MODO CONDIZIONALE</a:t>
            </a:r>
          </a:p>
          <a:p>
            <a:r>
              <a:rPr lang="it-IT" sz="3200">
                <a:latin typeface="Chewy" panose="020B0604020202020204" charset="0"/>
                <a:ea typeface="Chewy" panose="020B0604020202020204" charset="0"/>
              </a:rPr>
              <a:t>NOME COMUNE</a:t>
            </a:r>
          </a:p>
          <a:p>
            <a:r>
              <a:rPr lang="it-IT" sz="3200">
                <a:latin typeface="Chewy" panose="020B0604020202020204" charset="0"/>
                <a:ea typeface="Chewy" panose="020B0604020202020204" charset="0"/>
              </a:rPr>
              <a:t>AGGETTIVO QUALIFICATIVO</a:t>
            </a:r>
          </a:p>
          <a:p>
            <a:r>
              <a:rPr lang="it-IT" sz="3200">
                <a:latin typeface="Chewy" panose="020B0604020202020204" charset="0"/>
                <a:ea typeface="Chewy" panose="020B0604020202020204" charset="0"/>
              </a:rPr>
              <a:t>AVVERBIO</a:t>
            </a:r>
          </a:p>
        </p:txBody>
      </p:sp>
      <p:sp>
        <p:nvSpPr>
          <p:cNvPr id="10" name="Freeform 9">
            <a:extLst>
              <a:ext uri="{FF2B5EF4-FFF2-40B4-BE49-F238E27FC236}">
                <a16:creationId xmlns:a16="http://schemas.microsoft.com/office/drawing/2014/main" id="{A0E7E62E-7EEC-4B6E-AA59-40DD949C5078}"/>
              </a:ext>
            </a:extLst>
          </p:cNvPr>
          <p:cNvSpPr>
            <a:spLocks/>
          </p:cNvSpPr>
          <p:nvPr/>
        </p:nvSpPr>
        <p:spPr bwMode="auto">
          <a:xfrm>
            <a:off x="2247077" y="3706295"/>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figure_blue_marker">
            <a:extLst>
              <a:ext uri="{FF2B5EF4-FFF2-40B4-BE49-F238E27FC236}">
                <a16:creationId xmlns:a16="http://schemas.microsoft.com/office/drawing/2014/main" id="{F122FE06-3903-46AA-A470-673767920F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4065" y="787992"/>
            <a:ext cx="1899104" cy="3667799"/>
          </a:xfrm>
          <a:prstGeom prst="rect">
            <a:avLst/>
          </a:prstGeom>
        </p:spPr>
      </p:pic>
      <p:sp>
        <p:nvSpPr>
          <p:cNvPr id="12" name="TextBox 7">
            <a:extLst>
              <a:ext uri="{FF2B5EF4-FFF2-40B4-BE49-F238E27FC236}">
                <a16:creationId xmlns:a16="http://schemas.microsoft.com/office/drawing/2014/main" id="{AFCFE266-0C6B-4630-840E-83F5342A6C6E}"/>
              </a:ext>
            </a:extLst>
          </p:cNvPr>
          <p:cNvSpPr txBox="1"/>
          <p:nvPr/>
        </p:nvSpPr>
        <p:spPr>
          <a:xfrm>
            <a:off x="4302136" y="-89399"/>
            <a:ext cx="6828505" cy="1323439"/>
          </a:xfrm>
          <a:prstGeom prst="rect">
            <a:avLst/>
          </a:prstGeom>
          <a:noFill/>
        </p:spPr>
        <p:txBody>
          <a:bodyPr wrap="square" rtlCol="0">
            <a:spAutoFit/>
          </a:bodyPr>
          <a:lstStyle/>
          <a:p>
            <a:pPr algn="ctr"/>
            <a:r>
              <a:rPr lang="en-US" sz="8000">
                <a:solidFill>
                  <a:schemeClr val="accent3"/>
                </a:solidFill>
                <a:latin typeface="Chewy" panose="02000000000000000000" pitchFamily="2" charset="0"/>
                <a:ea typeface="Chewy" panose="02000000000000000000" pitchFamily="2" charset="0"/>
              </a:rPr>
              <a:t>F.</a:t>
            </a:r>
          </a:p>
        </p:txBody>
      </p:sp>
      <p:pic>
        <p:nvPicPr>
          <p:cNvPr id="13" name="hand_blue_pen">
            <a:extLst>
              <a:ext uri="{FF2B5EF4-FFF2-40B4-BE49-F238E27FC236}">
                <a16:creationId xmlns:a16="http://schemas.microsoft.com/office/drawing/2014/main" id="{9A7DC78E-6161-4EE5-8B8A-12C6F9D2A4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81480" y="4430317"/>
            <a:ext cx="2004945" cy="2551749"/>
          </a:xfrm>
          <a:prstGeom prst="rect">
            <a:avLst/>
          </a:prstGeom>
        </p:spPr>
      </p:pic>
      <p:sp>
        <p:nvSpPr>
          <p:cNvPr id="14" name="CasellaDiTesto 13">
            <a:extLst>
              <a:ext uri="{FF2B5EF4-FFF2-40B4-BE49-F238E27FC236}">
                <a16:creationId xmlns:a16="http://schemas.microsoft.com/office/drawing/2014/main" id="{B69B9BA0-C7A8-4A09-BB5C-703BD65E56BD}"/>
              </a:ext>
            </a:extLst>
          </p:cNvPr>
          <p:cNvSpPr txBox="1"/>
          <p:nvPr/>
        </p:nvSpPr>
        <p:spPr>
          <a:xfrm>
            <a:off x="3223958" y="4188191"/>
            <a:ext cx="5260226" cy="2554545"/>
          </a:xfrm>
          <a:prstGeom prst="rect">
            <a:avLst/>
          </a:prstGeom>
          <a:noFill/>
          <a:ln>
            <a:noFill/>
          </a:ln>
        </p:spPr>
        <p:txBody>
          <a:bodyPr wrap="square" rtlCol="0">
            <a:spAutoFit/>
          </a:bodyPr>
          <a:lstStyle/>
          <a:p>
            <a:r>
              <a:rPr lang="it-IT" sz="2000">
                <a:latin typeface="Chewy" panose="020B0604020202020204" charset="0"/>
                <a:ea typeface="Chewy" panose="020B0604020202020204" charset="0"/>
              </a:rPr>
              <a:t>VERBI: (Qualsiasi modo e tempo)</a:t>
            </a:r>
          </a:p>
          <a:p>
            <a:r>
              <a:rPr lang="it-IT" sz="2000">
                <a:solidFill>
                  <a:schemeClr val="accent3"/>
                </a:solidFill>
                <a:latin typeface="Lobster" panose="020B0604020202020204" charset="0"/>
                <a:ea typeface="Chewy" panose="020B0604020202020204" charset="0"/>
              </a:rPr>
              <a:t>Frodare, fuggire, fondere, fischiettare.</a:t>
            </a:r>
          </a:p>
          <a:p>
            <a:r>
              <a:rPr lang="it-IT" sz="2000">
                <a:latin typeface="Chewy" panose="020B0604020202020204" charset="0"/>
                <a:ea typeface="Chewy" panose="020B0604020202020204" charset="0"/>
              </a:rPr>
              <a:t>NOME:</a:t>
            </a:r>
          </a:p>
          <a:p>
            <a:r>
              <a:rPr lang="it-IT" sz="2000">
                <a:solidFill>
                  <a:schemeClr val="accent3"/>
                </a:solidFill>
                <a:latin typeface="Lobster" panose="020B0604020202020204" charset="0"/>
                <a:ea typeface="Chewy" panose="020B0604020202020204" charset="0"/>
              </a:rPr>
              <a:t>Fosso, fanale, fiaccola, fattorino.</a:t>
            </a:r>
          </a:p>
          <a:p>
            <a:r>
              <a:rPr lang="it-IT" sz="2000">
                <a:latin typeface="Chewy" panose="020B0604020202020204" charset="0"/>
                <a:ea typeface="Chewy" panose="020B0604020202020204" charset="0"/>
              </a:rPr>
              <a:t>AGGETTIVO QUALIFICATIVO:</a:t>
            </a:r>
          </a:p>
          <a:p>
            <a:r>
              <a:rPr lang="it-IT" sz="2000">
                <a:solidFill>
                  <a:schemeClr val="accent3"/>
                </a:solidFill>
                <a:latin typeface="Lobster" panose="020B0604020202020204" charset="0"/>
                <a:ea typeface="Chewy" panose="020B0604020202020204" charset="0"/>
              </a:rPr>
              <a:t>Faticoso, famoso, fiducioso, favorevole.</a:t>
            </a:r>
            <a:br>
              <a:rPr lang="it-IT" sz="2000">
                <a:latin typeface="Chewy" panose="020B0604020202020204" charset="0"/>
                <a:ea typeface="Chewy" panose="020B0604020202020204" charset="0"/>
              </a:rPr>
            </a:br>
            <a:r>
              <a:rPr lang="it-IT" sz="2000">
                <a:latin typeface="Chewy" panose="020B0604020202020204" charset="0"/>
                <a:ea typeface="Chewy" panose="020B0604020202020204" charset="0"/>
              </a:rPr>
              <a:t>AVVERBIO:</a:t>
            </a:r>
          </a:p>
          <a:p>
            <a:r>
              <a:rPr lang="it-IT" sz="2000">
                <a:solidFill>
                  <a:schemeClr val="accent3"/>
                </a:solidFill>
                <a:latin typeface="Lobster" panose="020B0604020202020204" charset="0"/>
                <a:ea typeface="Chewy" panose="020B0604020202020204" charset="0"/>
              </a:rPr>
              <a:t>Facilmente, forse, finalmente.</a:t>
            </a:r>
          </a:p>
        </p:txBody>
      </p:sp>
      <p:grpSp>
        <p:nvGrpSpPr>
          <p:cNvPr id="15" name="lightbulb">
            <a:extLst>
              <a:ext uri="{FF2B5EF4-FFF2-40B4-BE49-F238E27FC236}">
                <a16:creationId xmlns:a16="http://schemas.microsoft.com/office/drawing/2014/main" id="{4BE69245-7661-43F6-865F-423D9D72574B}"/>
              </a:ext>
            </a:extLst>
          </p:cNvPr>
          <p:cNvGrpSpPr>
            <a:grpSpLocks noChangeAspect="1"/>
          </p:cNvGrpSpPr>
          <p:nvPr/>
        </p:nvGrpSpPr>
        <p:grpSpPr bwMode="auto">
          <a:xfrm>
            <a:off x="8374607" y="4327077"/>
            <a:ext cx="1692306" cy="1857299"/>
            <a:chOff x="1577" y="540"/>
            <a:chExt cx="2277" cy="2499"/>
          </a:xfrm>
        </p:grpSpPr>
        <p:sp>
          <p:nvSpPr>
            <p:cNvPr id="16" name="Freeform 26">
              <a:extLst>
                <a:ext uri="{FF2B5EF4-FFF2-40B4-BE49-F238E27FC236}">
                  <a16:creationId xmlns:a16="http://schemas.microsoft.com/office/drawing/2014/main" id="{B5D60749-86AA-4B19-A0CA-BF8F395ACD2F}"/>
                </a:ext>
              </a:extLst>
            </p:cNvPr>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
              <a:extLst>
                <a:ext uri="{FF2B5EF4-FFF2-40B4-BE49-F238E27FC236}">
                  <a16:creationId xmlns:a16="http://schemas.microsoft.com/office/drawing/2014/main" id="{47EC96F7-814B-4A3A-8EA7-0CE099E56FD9}"/>
                </a:ext>
              </a:extLst>
            </p:cNvPr>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8">
              <a:extLst>
                <a:ext uri="{FF2B5EF4-FFF2-40B4-BE49-F238E27FC236}">
                  <a16:creationId xmlns:a16="http://schemas.microsoft.com/office/drawing/2014/main" id="{8A064A83-6068-4CE2-B10D-BC2198E1BB94}"/>
                </a:ext>
              </a:extLst>
            </p:cNvPr>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9">
              <a:extLst>
                <a:ext uri="{FF2B5EF4-FFF2-40B4-BE49-F238E27FC236}">
                  <a16:creationId xmlns:a16="http://schemas.microsoft.com/office/drawing/2014/main" id="{B202C6B9-5051-4C77-83D5-3F1FF88C08AF}"/>
                </a:ext>
              </a:extLst>
            </p:cNvPr>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CasellaDiTesto 19">
            <a:extLst>
              <a:ext uri="{FF2B5EF4-FFF2-40B4-BE49-F238E27FC236}">
                <a16:creationId xmlns:a16="http://schemas.microsoft.com/office/drawing/2014/main" id="{7615754D-31C5-48CD-B250-ECB176707A2F}"/>
              </a:ext>
            </a:extLst>
          </p:cNvPr>
          <p:cNvSpPr txBox="1"/>
          <p:nvPr/>
        </p:nvSpPr>
        <p:spPr>
          <a:xfrm>
            <a:off x="8484184" y="6094101"/>
            <a:ext cx="2033677" cy="369332"/>
          </a:xfrm>
          <a:prstGeom prst="rect">
            <a:avLst/>
          </a:prstGeom>
          <a:noFill/>
        </p:spPr>
        <p:txBody>
          <a:bodyPr wrap="square" rtlCol="0">
            <a:spAutoFit/>
          </a:bodyPr>
          <a:lstStyle/>
          <a:p>
            <a:r>
              <a:rPr lang="it-IT" b="1">
                <a:solidFill>
                  <a:schemeClr val="accent1"/>
                </a:solidFill>
              </a:rPr>
              <a:t>SUGGERIMENTO</a:t>
            </a:r>
          </a:p>
        </p:txBody>
      </p:sp>
      <p:pic>
        <p:nvPicPr>
          <p:cNvPr id="22" name="Immagine 21">
            <a:extLst>
              <a:ext uri="{FF2B5EF4-FFF2-40B4-BE49-F238E27FC236}">
                <a16:creationId xmlns:a16="http://schemas.microsoft.com/office/drawing/2014/main" id="{37C1EFEA-5E4F-4ABF-8957-71FACE068F10}"/>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18823" y="164546"/>
            <a:ext cx="2045834" cy="1237660"/>
          </a:xfrm>
          <a:prstGeom prst="rect">
            <a:avLst/>
          </a:prstGeom>
        </p:spPr>
      </p:pic>
    </p:spTree>
    <p:custDataLst>
      <p:tags r:id="rId1"/>
    </p:custDataLst>
    <p:extLst>
      <p:ext uri="{BB962C8B-B14F-4D97-AF65-F5344CB8AC3E}">
        <p14:creationId xmlns:p14="http://schemas.microsoft.com/office/powerpoint/2010/main" val="27656954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0000"/>
                                        <p:tgtEl>
                                          <p:spTgt spid="4"/>
                                        </p:tgtEl>
                                      </p:cBhvr>
                                    </p:animEffect>
                                  </p:childTnLst>
                                </p:cTn>
                              </p:par>
                            </p:childTnLst>
                          </p:cTn>
                        </p:par>
                        <p:par>
                          <p:cTn id="8" fill="hold">
                            <p:stCondLst>
                              <p:cond delay="120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subTnLst>
                                    <p:audio>
                                      <p:cMediaNode vol="100000">
                                        <p:cTn display="0" masterRel="sameClick">
                                          <p:stCondLst>
                                            <p:cond evt="begin" delay="0">
                                              <p:tn val="9"/>
                                            </p:cond>
                                          </p:stCondLst>
                                          <p:endCondLst>
                                            <p:cond evt="onStopAudio" delay="0">
                                              <p:tgtEl>
                                                <p:sldTgt/>
                                              </p:tgtEl>
                                            </p:cond>
                                          </p:endCondLst>
                                        </p:cTn>
                                        <p:tgtEl>
                                          <p:sndTgt r:embed="rId6" name="laser.wav"/>
                                        </p:tgtEl>
                                      </p:cMediaNode>
                                    </p:audio>
                                  </p:subTnLst>
                                </p:cTn>
                              </p:par>
                              <p:par>
                                <p:cTn id="11" presetID="1" presetClass="mediacall" presetSubtype="0" fill="hold" nodeType="withEffect">
                                  <p:stCondLst>
                                    <p:cond delay="0"/>
                                  </p:stCondLst>
                                  <p:childTnLst>
                                    <p:cmd type="call" cmd="playFrom(0.0)">
                                      <p:cBhvr>
                                        <p:cTn id="12" dur="7048" fill="hold"/>
                                        <p:tgtEl>
                                          <p:spTgt spid="8"/>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2000"/>
                                  </p:stCondLst>
                                  <p:childTnLst>
                                    <p:set>
                                      <p:cBhvr>
                                        <p:cTn id="16"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7" name="push.wav"/>
                                        </p:tgtEl>
                                      </p:cMediaNode>
                                    </p:audio>
                                  </p:subTnLst>
                                </p:cTn>
                              </p:par>
                              <p:par>
                                <p:cTn id="17" presetID="42" presetClass="entr" presetSubtype="0"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P spid="6" grpId="0"/>
      <p:bldP spid="14"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S900388269[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3846277" y="895919"/>
            <a:ext cx="144016" cy="144016"/>
          </a:xfrm>
          <a:prstGeom prst="rect">
            <a:avLst/>
          </a:prstGeom>
        </p:spPr>
      </p:pic>
      <p:sp>
        <p:nvSpPr>
          <p:cNvPr id="4" name="Rectangle 3"/>
          <p:cNvSpPr>
            <a:spLocks noChangeArrowheads="1"/>
          </p:cNvSpPr>
          <p:nvPr/>
        </p:nvSpPr>
        <p:spPr bwMode="auto">
          <a:xfrm>
            <a:off x="354347" y="855377"/>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r>
              <a:rPr lang="en-GB"/>
              <a:t>                                                                                IL TEMPO STA FINENDO…  </a:t>
            </a:r>
          </a:p>
        </p:txBody>
      </p:sp>
      <p:sp>
        <p:nvSpPr>
          <p:cNvPr id="5" name="Rectangle 4"/>
          <p:cNvSpPr>
            <a:spLocks noChangeArrowheads="1"/>
          </p:cNvSpPr>
          <p:nvPr/>
        </p:nvSpPr>
        <p:spPr bwMode="auto">
          <a:xfrm>
            <a:off x="354347" y="855377"/>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6" name="Text Box 5"/>
          <p:cNvSpPr txBox="1">
            <a:spLocks noChangeArrowheads="1"/>
          </p:cNvSpPr>
          <p:nvPr/>
        </p:nvSpPr>
        <p:spPr bwMode="auto">
          <a:xfrm>
            <a:off x="3227722" y="0"/>
            <a:ext cx="1178528" cy="830997"/>
          </a:xfrm>
          <a:prstGeom prst="rect">
            <a:avLst/>
          </a:prstGeom>
          <a:noFill/>
          <a:ln w="9525">
            <a:noFill/>
            <a:miter lim="800000"/>
            <a:headEnd/>
            <a:tailEnd/>
          </a:ln>
          <a:effectLst/>
        </p:spPr>
        <p:txBody>
          <a:bodyPr wrap="none">
            <a:spAutoFit/>
          </a:bodyPr>
          <a:lstStyle/>
          <a:p>
            <a:r>
              <a:rPr lang="en-GB" sz="4800"/>
              <a:t>fine</a:t>
            </a:r>
            <a:endParaRPr lang="en-GB" sz="4800" dirty="0"/>
          </a:p>
        </p:txBody>
      </p:sp>
      <p:sp>
        <p:nvSpPr>
          <p:cNvPr id="9" name="CasellaDiTesto 8">
            <a:extLst>
              <a:ext uri="{FF2B5EF4-FFF2-40B4-BE49-F238E27FC236}">
                <a16:creationId xmlns:a16="http://schemas.microsoft.com/office/drawing/2014/main" id="{A8AE5E7C-4CB5-43E9-9E93-823F53952EFA}"/>
              </a:ext>
            </a:extLst>
          </p:cNvPr>
          <p:cNvSpPr txBox="1"/>
          <p:nvPr/>
        </p:nvSpPr>
        <p:spPr>
          <a:xfrm>
            <a:off x="213811" y="1290636"/>
            <a:ext cx="6027822" cy="3046988"/>
          </a:xfrm>
          <a:prstGeom prst="rect">
            <a:avLst/>
          </a:prstGeom>
          <a:noFill/>
        </p:spPr>
        <p:txBody>
          <a:bodyPr wrap="square" rtlCol="0">
            <a:spAutoFit/>
          </a:bodyPr>
          <a:lstStyle/>
          <a:p>
            <a:r>
              <a:rPr lang="it-IT" sz="3200">
                <a:latin typeface="Chewy" panose="020B0604020202020204" charset="0"/>
                <a:ea typeface="Chewy" panose="020B0604020202020204" charset="0"/>
              </a:rPr>
              <a:t>VERBO AL MODO INDICATIVO</a:t>
            </a:r>
          </a:p>
          <a:p>
            <a:r>
              <a:rPr lang="it-IT" sz="3200">
                <a:latin typeface="Chewy" panose="020B0604020202020204" charset="0"/>
                <a:ea typeface="Chewy" panose="020B0604020202020204" charset="0"/>
              </a:rPr>
              <a:t>VERBO AL MODO CONGIUNTIVO</a:t>
            </a:r>
          </a:p>
          <a:p>
            <a:r>
              <a:rPr lang="it-IT" sz="3200">
                <a:latin typeface="Chewy" panose="020B0604020202020204" charset="0"/>
                <a:ea typeface="Chewy" panose="020B0604020202020204" charset="0"/>
              </a:rPr>
              <a:t>VERBO AL MODO CONDIZIONALE</a:t>
            </a:r>
          </a:p>
          <a:p>
            <a:r>
              <a:rPr lang="it-IT" sz="3200">
                <a:latin typeface="Chewy" panose="020B0604020202020204" charset="0"/>
                <a:ea typeface="Chewy" panose="020B0604020202020204" charset="0"/>
              </a:rPr>
              <a:t>NOME COMUNE</a:t>
            </a:r>
          </a:p>
          <a:p>
            <a:r>
              <a:rPr lang="it-IT" sz="3200">
                <a:latin typeface="Chewy" panose="020B0604020202020204" charset="0"/>
                <a:ea typeface="Chewy" panose="020B0604020202020204" charset="0"/>
              </a:rPr>
              <a:t>AGGETTIVO QUALIFICATIVO</a:t>
            </a:r>
          </a:p>
          <a:p>
            <a:r>
              <a:rPr lang="it-IT" sz="3200">
                <a:latin typeface="Chewy" panose="020B0604020202020204" charset="0"/>
                <a:ea typeface="Chewy" panose="020B0604020202020204" charset="0"/>
              </a:rPr>
              <a:t>AVVERBIO</a:t>
            </a:r>
          </a:p>
        </p:txBody>
      </p:sp>
      <p:sp>
        <p:nvSpPr>
          <p:cNvPr id="10" name="Freeform 9">
            <a:extLst>
              <a:ext uri="{FF2B5EF4-FFF2-40B4-BE49-F238E27FC236}">
                <a16:creationId xmlns:a16="http://schemas.microsoft.com/office/drawing/2014/main" id="{A0E7E62E-7EEC-4B6E-AA59-40DD949C5078}"/>
              </a:ext>
            </a:extLst>
          </p:cNvPr>
          <p:cNvSpPr>
            <a:spLocks/>
          </p:cNvSpPr>
          <p:nvPr/>
        </p:nvSpPr>
        <p:spPr bwMode="auto">
          <a:xfrm>
            <a:off x="2247077" y="3706295"/>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figure_blue_marker">
            <a:extLst>
              <a:ext uri="{FF2B5EF4-FFF2-40B4-BE49-F238E27FC236}">
                <a16:creationId xmlns:a16="http://schemas.microsoft.com/office/drawing/2014/main" id="{F122FE06-3903-46AA-A470-673767920F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4065" y="787992"/>
            <a:ext cx="1899104" cy="3667799"/>
          </a:xfrm>
          <a:prstGeom prst="rect">
            <a:avLst/>
          </a:prstGeom>
        </p:spPr>
      </p:pic>
      <p:sp>
        <p:nvSpPr>
          <p:cNvPr id="12" name="TextBox 7">
            <a:extLst>
              <a:ext uri="{FF2B5EF4-FFF2-40B4-BE49-F238E27FC236}">
                <a16:creationId xmlns:a16="http://schemas.microsoft.com/office/drawing/2014/main" id="{AFCFE266-0C6B-4630-840E-83F5342A6C6E}"/>
              </a:ext>
            </a:extLst>
          </p:cNvPr>
          <p:cNvSpPr txBox="1"/>
          <p:nvPr/>
        </p:nvSpPr>
        <p:spPr>
          <a:xfrm>
            <a:off x="4302136" y="-89399"/>
            <a:ext cx="6828505" cy="1323439"/>
          </a:xfrm>
          <a:prstGeom prst="rect">
            <a:avLst/>
          </a:prstGeom>
          <a:noFill/>
        </p:spPr>
        <p:txBody>
          <a:bodyPr wrap="square" rtlCol="0">
            <a:spAutoFit/>
          </a:bodyPr>
          <a:lstStyle/>
          <a:p>
            <a:pPr algn="ctr"/>
            <a:r>
              <a:rPr lang="en-US" sz="8000">
                <a:solidFill>
                  <a:schemeClr val="accent3"/>
                </a:solidFill>
                <a:latin typeface="Chewy" panose="02000000000000000000" pitchFamily="2" charset="0"/>
                <a:ea typeface="Chewy" panose="02000000000000000000" pitchFamily="2" charset="0"/>
              </a:rPr>
              <a:t>G.</a:t>
            </a:r>
          </a:p>
        </p:txBody>
      </p:sp>
      <p:pic>
        <p:nvPicPr>
          <p:cNvPr id="13" name="hand_blue_pen">
            <a:extLst>
              <a:ext uri="{FF2B5EF4-FFF2-40B4-BE49-F238E27FC236}">
                <a16:creationId xmlns:a16="http://schemas.microsoft.com/office/drawing/2014/main" id="{9A7DC78E-6161-4EE5-8B8A-12C6F9D2A4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81480" y="4430317"/>
            <a:ext cx="2004945" cy="2551749"/>
          </a:xfrm>
          <a:prstGeom prst="rect">
            <a:avLst/>
          </a:prstGeom>
        </p:spPr>
      </p:pic>
      <p:sp>
        <p:nvSpPr>
          <p:cNvPr id="14" name="CasellaDiTesto 13">
            <a:extLst>
              <a:ext uri="{FF2B5EF4-FFF2-40B4-BE49-F238E27FC236}">
                <a16:creationId xmlns:a16="http://schemas.microsoft.com/office/drawing/2014/main" id="{B69B9BA0-C7A8-4A09-BB5C-703BD65E56BD}"/>
              </a:ext>
            </a:extLst>
          </p:cNvPr>
          <p:cNvSpPr txBox="1"/>
          <p:nvPr/>
        </p:nvSpPr>
        <p:spPr>
          <a:xfrm>
            <a:off x="3223958" y="4188191"/>
            <a:ext cx="5260226" cy="2554545"/>
          </a:xfrm>
          <a:prstGeom prst="rect">
            <a:avLst/>
          </a:prstGeom>
          <a:noFill/>
          <a:ln>
            <a:noFill/>
          </a:ln>
        </p:spPr>
        <p:txBody>
          <a:bodyPr wrap="square" rtlCol="0">
            <a:spAutoFit/>
          </a:bodyPr>
          <a:lstStyle/>
          <a:p>
            <a:r>
              <a:rPr lang="it-IT" sz="2000">
                <a:latin typeface="Chewy" panose="020B0604020202020204" charset="0"/>
                <a:ea typeface="Chewy" panose="020B0604020202020204" charset="0"/>
              </a:rPr>
              <a:t>VERBI: (Qualsiasi modo e tempo)</a:t>
            </a:r>
          </a:p>
          <a:p>
            <a:r>
              <a:rPr lang="it-IT" sz="2000">
                <a:solidFill>
                  <a:schemeClr val="accent3"/>
                </a:solidFill>
                <a:latin typeface="Lobster" panose="020B0604020202020204" charset="0"/>
                <a:ea typeface="Chewy" panose="020B0604020202020204" charset="0"/>
              </a:rPr>
              <a:t>Giudicare, gustare, gelare, gesticolare.</a:t>
            </a:r>
          </a:p>
          <a:p>
            <a:r>
              <a:rPr lang="it-IT" sz="2000">
                <a:latin typeface="Chewy" panose="020B0604020202020204" charset="0"/>
                <a:ea typeface="Chewy" panose="020B0604020202020204" charset="0"/>
              </a:rPr>
              <a:t>NOME:</a:t>
            </a:r>
          </a:p>
          <a:p>
            <a:r>
              <a:rPr lang="it-IT" sz="2000">
                <a:solidFill>
                  <a:schemeClr val="accent3"/>
                </a:solidFill>
                <a:latin typeface="Lobster" panose="020B0604020202020204" charset="0"/>
                <a:ea typeface="Chewy" panose="020B0604020202020204" charset="0"/>
              </a:rPr>
              <a:t>Geranio, giostraio, garza, gemma.</a:t>
            </a:r>
          </a:p>
          <a:p>
            <a:r>
              <a:rPr lang="it-IT" sz="2000">
                <a:latin typeface="Chewy" panose="020B0604020202020204" charset="0"/>
                <a:ea typeface="Chewy" panose="020B0604020202020204" charset="0"/>
              </a:rPr>
              <a:t>AGGETTIVO QUALIFICATIVO:</a:t>
            </a:r>
          </a:p>
          <a:p>
            <a:r>
              <a:rPr lang="it-IT" sz="2000">
                <a:solidFill>
                  <a:schemeClr val="accent3"/>
                </a:solidFill>
                <a:latin typeface="Lobster" panose="020B0604020202020204" charset="0"/>
                <a:ea typeface="Chewy" panose="020B0604020202020204" charset="0"/>
              </a:rPr>
              <a:t>Gelido, gigante, ghiotto, goffo.</a:t>
            </a:r>
            <a:br>
              <a:rPr lang="it-IT" sz="2000">
                <a:latin typeface="Chewy" panose="020B0604020202020204" charset="0"/>
                <a:ea typeface="Chewy" panose="020B0604020202020204" charset="0"/>
              </a:rPr>
            </a:br>
            <a:r>
              <a:rPr lang="it-IT" sz="2000">
                <a:latin typeface="Chewy" panose="020B0604020202020204" charset="0"/>
                <a:ea typeface="Chewy" panose="020B0604020202020204" charset="0"/>
              </a:rPr>
              <a:t>AVVERBIO:</a:t>
            </a:r>
          </a:p>
          <a:p>
            <a:r>
              <a:rPr lang="it-IT" sz="2000">
                <a:solidFill>
                  <a:schemeClr val="accent3"/>
                </a:solidFill>
                <a:latin typeface="Lobster" panose="020B0604020202020204" charset="0"/>
                <a:ea typeface="Chewy" panose="020B0604020202020204" charset="0"/>
              </a:rPr>
              <a:t>Gratis, giornalmente, gelosamente</a:t>
            </a:r>
          </a:p>
        </p:txBody>
      </p:sp>
      <p:grpSp>
        <p:nvGrpSpPr>
          <p:cNvPr id="15" name="lightbulb">
            <a:extLst>
              <a:ext uri="{FF2B5EF4-FFF2-40B4-BE49-F238E27FC236}">
                <a16:creationId xmlns:a16="http://schemas.microsoft.com/office/drawing/2014/main" id="{4BE69245-7661-43F6-865F-423D9D72574B}"/>
              </a:ext>
            </a:extLst>
          </p:cNvPr>
          <p:cNvGrpSpPr>
            <a:grpSpLocks noChangeAspect="1"/>
          </p:cNvGrpSpPr>
          <p:nvPr/>
        </p:nvGrpSpPr>
        <p:grpSpPr bwMode="auto">
          <a:xfrm>
            <a:off x="8374607" y="4327077"/>
            <a:ext cx="1692306" cy="1857299"/>
            <a:chOff x="1577" y="540"/>
            <a:chExt cx="2277" cy="2499"/>
          </a:xfrm>
        </p:grpSpPr>
        <p:sp>
          <p:nvSpPr>
            <p:cNvPr id="16" name="Freeform 26">
              <a:extLst>
                <a:ext uri="{FF2B5EF4-FFF2-40B4-BE49-F238E27FC236}">
                  <a16:creationId xmlns:a16="http://schemas.microsoft.com/office/drawing/2014/main" id="{B5D60749-86AA-4B19-A0CA-BF8F395ACD2F}"/>
                </a:ext>
              </a:extLst>
            </p:cNvPr>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
              <a:extLst>
                <a:ext uri="{FF2B5EF4-FFF2-40B4-BE49-F238E27FC236}">
                  <a16:creationId xmlns:a16="http://schemas.microsoft.com/office/drawing/2014/main" id="{47EC96F7-814B-4A3A-8EA7-0CE099E56FD9}"/>
                </a:ext>
              </a:extLst>
            </p:cNvPr>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8">
              <a:extLst>
                <a:ext uri="{FF2B5EF4-FFF2-40B4-BE49-F238E27FC236}">
                  <a16:creationId xmlns:a16="http://schemas.microsoft.com/office/drawing/2014/main" id="{8A064A83-6068-4CE2-B10D-BC2198E1BB94}"/>
                </a:ext>
              </a:extLst>
            </p:cNvPr>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9">
              <a:extLst>
                <a:ext uri="{FF2B5EF4-FFF2-40B4-BE49-F238E27FC236}">
                  <a16:creationId xmlns:a16="http://schemas.microsoft.com/office/drawing/2014/main" id="{B202C6B9-5051-4C77-83D5-3F1FF88C08AF}"/>
                </a:ext>
              </a:extLst>
            </p:cNvPr>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CasellaDiTesto 19">
            <a:extLst>
              <a:ext uri="{FF2B5EF4-FFF2-40B4-BE49-F238E27FC236}">
                <a16:creationId xmlns:a16="http://schemas.microsoft.com/office/drawing/2014/main" id="{7615754D-31C5-48CD-B250-ECB176707A2F}"/>
              </a:ext>
            </a:extLst>
          </p:cNvPr>
          <p:cNvSpPr txBox="1"/>
          <p:nvPr/>
        </p:nvSpPr>
        <p:spPr>
          <a:xfrm>
            <a:off x="8484184" y="6094101"/>
            <a:ext cx="2033677" cy="369332"/>
          </a:xfrm>
          <a:prstGeom prst="rect">
            <a:avLst/>
          </a:prstGeom>
          <a:noFill/>
        </p:spPr>
        <p:txBody>
          <a:bodyPr wrap="square" rtlCol="0">
            <a:spAutoFit/>
          </a:bodyPr>
          <a:lstStyle/>
          <a:p>
            <a:r>
              <a:rPr lang="it-IT" b="1">
                <a:solidFill>
                  <a:schemeClr val="accent1"/>
                </a:solidFill>
              </a:rPr>
              <a:t>SUGGERIMENTO</a:t>
            </a:r>
          </a:p>
        </p:txBody>
      </p:sp>
      <p:pic>
        <p:nvPicPr>
          <p:cNvPr id="22" name="Immagine 21">
            <a:extLst>
              <a:ext uri="{FF2B5EF4-FFF2-40B4-BE49-F238E27FC236}">
                <a16:creationId xmlns:a16="http://schemas.microsoft.com/office/drawing/2014/main" id="{37C1EFEA-5E4F-4ABF-8957-71FACE068F10}"/>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18823" y="164546"/>
            <a:ext cx="2045834" cy="1237660"/>
          </a:xfrm>
          <a:prstGeom prst="rect">
            <a:avLst/>
          </a:prstGeom>
        </p:spPr>
      </p:pic>
    </p:spTree>
    <p:custDataLst>
      <p:tags r:id="rId1"/>
    </p:custDataLst>
    <p:extLst>
      <p:ext uri="{BB962C8B-B14F-4D97-AF65-F5344CB8AC3E}">
        <p14:creationId xmlns:p14="http://schemas.microsoft.com/office/powerpoint/2010/main" val="28602658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0000"/>
                                        <p:tgtEl>
                                          <p:spTgt spid="4"/>
                                        </p:tgtEl>
                                      </p:cBhvr>
                                    </p:animEffect>
                                  </p:childTnLst>
                                </p:cTn>
                              </p:par>
                            </p:childTnLst>
                          </p:cTn>
                        </p:par>
                        <p:par>
                          <p:cTn id="8" fill="hold">
                            <p:stCondLst>
                              <p:cond delay="120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subTnLst>
                                    <p:audio>
                                      <p:cMediaNode vol="100000">
                                        <p:cTn display="0" masterRel="sameClick">
                                          <p:stCondLst>
                                            <p:cond evt="begin" delay="0">
                                              <p:tn val="9"/>
                                            </p:cond>
                                          </p:stCondLst>
                                          <p:endCondLst>
                                            <p:cond evt="onStopAudio" delay="0">
                                              <p:tgtEl>
                                                <p:sldTgt/>
                                              </p:tgtEl>
                                            </p:cond>
                                          </p:endCondLst>
                                        </p:cTn>
                                        <p:tgtEl>
                                          <p:sndTgt r:embed="rId6" name="laser.wav"/>
                                        </p:tgtEl>
                                      </p:cMediaNode>
                                    </p:audio>
                                  </p:subTnLst>
                                </p:cTn>
                              </p:par>
                              <p:par>
                                <p:cTn id="11" presetID="1" presetClass="mediacall" presetSubtype="0" fill="hold" nodeType="withEffect">
                                  <p:stCondLst>
                                    <p:cond delay="0"/>
                                  </p:stCondLst>
                                  <p:childTnLst>
                                    <p:cmd type="call" cmd="playFrom(0.0)">
                                      <p:cBhvr>
                                        <p:cTn id="12" dur="7048" fill="hold"/>
                                        <p:tgtEl>
                                          <p:spTgt spid="8"/>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2000"/>
                                  </p:stCondLst>
                                  <p:childTnLst>
                                    <p:set>
                                      <p:cBhvr>
                                        <p:cTn id="16"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7" name="push.wav"/>
                                        </p:tgtEl>
                                      </p:cMediaNode>
                                    </p:audio>
                                  </p:subTnLst>
                                </p:cTn>
                              </p:par>
                              <p:par>
                                <p:cTn id="17" presetID="42" presetClass="entr" presetSubtype="0"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P spid="6" grpId="0"/>
      <p:bldP spid="14"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S900388269[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3846277" y="895919"/>
            <a:ext cx="144016" cy="144016"/>
          </a:xfrm>
          <a:prstGeom prst="rect">
            <a:avLst/>
          </a:prstGeom>
        </p:spPr>
      </p:pic>
      <p:sp>
        <p:nvSpPr>
          <p:cNvPr id="4" name="Rectangle 3"/>
          <p:cNvSpPr>
            <a:spLocks noChangeArrowheads="1"/>
          </p:cNvSpPr>
          <p:nvPr/>
        </p:nvSpPr>
        <p:spPr bwMode="auto">
          <a:xfrm>
            <a:off x="354347" y="855377"/>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r>
              <a:rPr lang="en-GB"/>
              <a:t>                                                                                IL TEMPO STA FINENDO…  </a:t>
            </a:r>
          </a:p>
        </p:txBody>
      </p:sp>
      <p:sp>
        <p:nvSpPr>
          <p:cNvPr id="5" name="Rectangle 4"/>
          <p:cNvSpPr>
            <a:spLocks noChangeArrowheads="1"/>
          </p:cNvSpPr>
          <p:nvPr/>
        </p:nvSpPr>
        <p:spPr bwMode="auto">
          <a:xfrm>
            <a:off x="354347" y="855377"/>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6" name="Text Box 5"/>
          <p:cNvSpPr txBox="1">
            <a:spLocks noChangeArrowheads="1"/>
          </p:cNvSpPr>
          <p:nvPr/>
        </p:nvSpPr>
        <p:spPr bwMode="auto">
          <a:xfrm>
            <a:off x="3227722" y="0"/>
            <a:ext cx="1178528" cy="830997"/>
          </a:xfrm>
          <a:prstGeom prst="rect">
            <a:avLst/>
          </a:prstGeom>
          <a:noFill/>
          <a:ln w="9525">
            <a:noFill/>
            <a:miter lim="800000"/>
            <a:headEnd/>
            <a:tailEnd/>
          </a:ln>
          <a:effectLst/>
        </p:spPr>
        <p:txBody>
          <a:bodyPr wrap="none">
            <a:spAutoFit/>
          </a:bodyPr>
          <a:lstStyle/>
          <a:p>
            <a:r>
              <a:rPr lang="en-GB" sz="4800"/>
              <a:t>fine</a:t>
            </a:r>
            <a:endParaRPr lang="en-GB" sz="4800" dirty="0"/>
          </a:p>
        </p:txBody>
      </p:sp>
      <p:sp>
        <p:nvSpPr>
          <p:cNvPr id="9" name="CasellaDiTesto 8">
            <a:extLst>
              <a:ext uri="{FF2B5EF4-FFF2-40B4-BE49-F238E27FC236}">
                <a16:creationId xmlns:a16="http://schemas.microsoft.com/office/drawing/2014/main" id="{A8AE5E7C-4CB5-43E9-9E93-823F53952EFA}"/>
              </a:ext>
            </a:extLst>
          </p:cNvPr>
          <p:cNvSpPr txBox="1"/>
          <p:nvPr/>
        </p:nvSpPr>
        <p:spPr>
          <a:xfrm>
            <a:off x="213811" y="1290636"/>
            <a:ext cx="6027822" cy="3046988"/>
          </a:xfrm>
          <a:prstGeom prst="rect">
            <a:avLst/>
          </a:prstGeom>
          <a:noFill/>
        </p:spPr>
        <p:txBody>
          <a:bodyPr wrap="square" rtlCol="0">
            <a:spAutoFit/>
          </a:bodyPr>
          <a:lstStyle/>
          <a:p>
            <a:r>
              <a:rPr lang="it-IT" sz="3200">
                <a:latin typeface="Chewy" panose="020B0604020202020204" charset="0"/>
                <a:ea typeface="Chewy" panose="020B0604020202020204" charset="0"/>
              </a:rPr>
              <a:t>VERBO AL MODO INDICATIVO</a:t>
            </a:r>
          </a:p>
          <a:p>
            <a:r>
              <a:rPr lang="it-IT" sz="3200">
                <a:latin typeface="Chewy" panose="020B0604020202020204" charset="0"/>
                <a:ea typeface="Chewy" panose="020B0604020202020204" charset="0"/>
              </a:rPr>
              <a:t>VERBO AL MODO CONGIUNTIVO</a:t>
            </a:r>
          </a:p>
          <a:p>
            <a:r>
              <a:rPr lang="it-IT" sz="3200">
                <a:latin typeface="Chewy" panose="020B0604020202020204" charset="0"/>
                <a:ea typeface="Chewy" panose="020B0604020202020204" charset="0"/>
              </a:rPr>
              <a:t>VERBO AL MODO CONDIZIONALE</a:t>
            </a:r>
          </a:p>
          <a:p>
            <a:r>
              <a:rPr lang="it-IT" sz="3200">
                <a:latin typeface="Chewy" panose="020B0604020202020204" charset="0"/>
                <a:ea typeface="Chewy" panose="020B0604020202020204" charset="0"/>
              </a:rPr>
              <a:t>NOME COMUNE</a:t>
            </a:r>
          </a:p>
          <a:p>
            <a:r>
              <a:rPr lang="it-IT" sz="3200">
                <a:latin typeface="Chewy" panose="020B0604020202020204" charset="0"/>
                <a:ea typeface="Chewy" panose="020B0604020202020204" charset="0"/>
              </a:rPr>
              <a:t>AGGETTIVO QUALIFICATIVO</a:t>
            </a:r>
          </a:p>
          <a:p>
            <a:r>
              <a:rPr lang="it-IT" sz="3200">
                <a:latin typeface="Chewy" panose="020B0604020202020204" charset="0"/>
                <a:ea typeface="Chewy" panose="020B0604020202020204" charset="0"/>
              </a:rPr>
              <a:t>AVVERBIO</a:t>
            </a:r>
          </a:p>
        </p:txBody>
      </p:sp>
      <p:sp>
        <p:nvSpPr>
          <p:cNvPr id="10" name="Freeform 9">
            <a:extLst>
              <a:ext uri="{FF2B5EF4-FFF2-40B4-BE49-F238E27FC236}">
                <a16:creationId xmlns:a16="http://schemas.microsoft.com/office/drawing/2014/main" id="{A0E7E62E-7EEC-4B6E-AA59-40DD949C5078}"/>
              </a:ext>
            </a:extLst>
          </p:cNvPr>
          <p:cNvSpPr>
            <a:spLocks/>
          </p:cNvSpPr>
          <p:nvPr/>
        </p:nvSpPr>
        <p:spPr bwMode="auto">
          <a:xfrm>
            <a:off x="2247077" y="3706295"/>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figure_blue_marker">
            <a:extLst>
              <a:ext uri="{FF2B5EF4-FFF2-40B4-BE49-F238E27FC236}">
                <a16:creationId xmlns:a16="http://schemas.microsoft.com/office/drawing/2014/main" id="{F122FE06-3903-46AA-A470-673767920F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4065" y="787992"/>
            <a:ext cx="1899104" cy="3667799"/>
          </a:xfrm>
          <a:prstGeom prst="rect">
            <a:avLst/>
          </a:prstGeom>
        </p:spPr>
      </p:pic>
      <p:sp>
        <p:nvSpPr>
          <p:cNvPr id="12" name="TextBox 7">
            <a:extLst>
              <a:ext uri="{FF2B5EF4-FFF2-40B4-BE49-F238E27FC236}">
                <a16:creationId xmlns:a16="http://schemas.microsoft.com/office/drawing/2014/main" id="{AFCFE266-0C6B-4630-840E-83F5342A6C6E}"/>
              </a:ext>
            </a:extLst>
          </p:cNvPr>
          <p:cNvSpPr txBox="1"/>
          <p:nvPr/>
        </p:nvSpPr>
        <p:spPr>
          <a:xfrm>
            <a:off x="4302136" y="-89399"/>
            <a:ext cx="6828505" cy="1323439"/>
          </a:xfrm>
          <a:prstGeom prst="rect">
            <a:avLst/>
          </a:prstGeom>
          <a:noFill/>
        </p:spPr>
        <p:txBody>
          <a:bodyPr wrap="square" rtlCol="0">
            <a:spAutoFit/>
          </a:bodyPr>
          <a:lstStyle/>
          <a:p>
            <a:pPr algn="ctr"/>
            <a:r>
              <a:rPr lang="en-US" sz="8000">
                <a:solidFill>
                  <a:schemeClr val="accent3"/>
                </a:solidFill>
                <a:latin typeface="Chewy" panose="02000000000000000000" pitchFamily="2" charset="0"/>
                <a:ea typeface="Chewy" panose="02000000000000000000" pitchFamily="2" charset="0"/>
              </a:rPr>
              <a:t>I.</a:t>
            </a:r>
          </a:p>
        </p:txBody>
      </p:sp>
      <p:pic>
        <p:nvPicPr>
          <p:cNvPr id="13" name="hand_blue_pen">
            <a:extLst>
              <a:ext uri="{FF2B5EF4-FFF2-40B4-BE49-F238E27FC236}">
                <a16:creationId xmlns:a16="http://schemas.microsoft.com/office/drawing/2014/main" id="{9A7DC78E-6161-4EE5-8B8A-12C6F9D2A4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81480" y="4430317"/>
            <a:ext cx="2004945" cy="2551749"/>
          </a:xfrm>
          <a:prstGeom prst="rect">
            <a:avLst/>
          </a:prstGeom>
        </p:spPr>
      </p:pic>
      <p:sp>
        <p:nvSpPr>
          <p:cNvPr id="14" name="CasellaDiTesto 13">
            <a:extLst>
              <a:ext uri="{FF2B5EF4-FFF2-40B4-BE49-F238E27FC236}">
                <a16:creationId xmlns:a16="http://schemas.microsoft.com/office/drawing/2014/main" id="{B69B9BA0-C7A8-4A09-BB5C-703BD65E56BD}"/>
              </a:ext>
            </a:extLst>
          </p:cNvPr>
          <p:cNvSpPr txBox="1"/>
          <p:nvPr/>
        </p:nvSpPr>
        <p:spPr>
          <a:xfrm>
            <a:off x="3223958" y="4188191"/>
            <a:ext cx="5260226" cy="2554545"/>
          </a:xfrm>
          <a:prstGeom prst="rect">
            <a:avLst/>
          </a:prstGeom>
          <a:noFill/>
          <a:ln>
            <a:noFill/>
          </a:ln>
        </p:spPr>
        <p:txBody>
          <a:bodyPr wrap="square" rtlCol="0">
            <a:spAutoFit/>
          </a:bodyPr>
          <a:lstStyle/>
          <a:p>
            <a:r>
              <a:rPr lang="it-IT" sz="2000">
                <a:latin typeface="Chewy" panose="020B0604020202020204" charset="0"/>
                <a:ea typeface="Chewy" panose="020B0604020202020204" charset="0"/>
              </a:rPr>
              <a:t>VERBI: (Qualsiasi modo e tempo)</a:t>
            </a:r>
          </a:p>
          <a:p>
            <a:r>
              <a:rPr lang="it-IT" sz="2000">
                <a:solidFill>
                  <a:schemeClr val="accent3"/>
                </a:solidFill>
                <a:latin typeface="Lobster" panose="020B0604020202020204" charset="0"/>
                <a:ea typeface="Chewy" panose="020B0604020202020204" charset="0"/>
              </a:rPr>
              <a:t>Invitare, istruire, indisporre</a:t>
            </a:r>
          </a:p>
          <a:p>
            <a:r>
              <a:rPr lang="it-IT" sz="2000">
                <a:latin typeface="Chewy" panose="020B0604020202020204" charset="0"/>
                <a:ea typeface="Chewy" panose="020B0604020202020204" charset="0"/>
              </a:rPr>
              <a:t>NOME:</a:t>
            </a:r>
          </a:p>
          <a:p>
            <a:r>
              <a:rPr lang="it-IT" sz="2000" i="1">
                <a:solidFill>
                  <a:schemeClr val="accent3"/>
                </a:solidFill>
                <a:latin typeface="Lobster" panose="020B0604020202020204" charset="0"/>
                <a:ea typeface="Chewy" panose="020B0604020202020204" charset="0"/>
              </a:rPr>
              <a:t>Imbottitura</a:t>
            </a:r>
            <a:r>
              <a:rPr lang="it-IT" sz="2000">
                <a:solidFill>
                  <a:schemeClr val="accent3"/>
                </a:solidFill>
                <a:latin typeface="Lobster" panose="020B0604020202020204" charset="0"/>
                <a:ea typeface="Chewy" panose="020B0604020202020204" charset="0"/>
              </a:rPr>
              <a:t>, ippocampo, inverno, illusionista</a:t>
            </a:r>
          </a:p>
          <a:p>
            <a:r>
              <a:rPr lang="it-IT" sz="2000">
                <a:latin typeface="Chewy" panose="020B0604020202020204" charset="0"/>
                <a:ea typeface="Chewy" panose="020B0604020202020204" charset="0"/>
              </a:rPr>
              <a:t>AGGETTIVO QUALIFICATIVO:</a:t>
            </a:r>
          </a:p>
          <a:p>
            <a:r>
              <a:rPr lang="it-IT" sz="2000">
                <a:solidFill>
                  <a:schemeClr val="accent3"/>
                </a:solidFill>
                <a:latin typeface="Lobster" panose="020B0604020202020204" charset="0"/>
                <a:ea typeface="Chewy" panose="020B0604020202020204" charset="0"/>
              </a:rPr>
              <a:t>Invidioso, irritante, invitante, impaurito.</a:t>
            </a:r>
            <a:br>
              <a:rPr lang="it-IT" sz="2000">
                <a:latin typeface="Chewy" panose="020B0604020202020204" charset="0"/>
                <a:ea typeface="Chewy" panose="020B0604020202020204" charset="0"/>
              </a:rPr>
            </a:br>
            <a:r>
              <a:rPr lang="it-IT" sz="2000">
                <a:latin typeface="Chewy" panose="020B0604020202020204" charset="0"/>
                <a:ea typeface="Chewy" panose="020B0604020202020204" charset="0"/>
              </a:rPr>
              <a:t>AVVERBIO:</a:t>
            </a:r>
          </a:p>
          <a:p>
            <a:r>
              <a:rPr lang="it-IT" sz="2000">
                <a:solidFill>
                  <a:schemeClr val="accent3"/>
                </a:solidFill>
                <a:latin typeface="Lobster" panose="020B0604020202020204" charset="0"/>
                <a:ea typeface="Chewy" panose="020B0604020202020204" charset="0"/>
              </a:rPr>
              <a:t>Ieri, immediatamente, incredibilmente</a:t>
            </a:r>
          </a:p>
        </p:txBody>
      </p:sp>
      <p:grpSp>
        <p:nvGrpSpPr>
          <p:cNvPr id="15" name="lightbulb">
            <a:extLst>
              <a:ext uri="{FF2B5EF4-FFF2-40B4-BE49-F238E27FC236}">
                <a16:creationId xmlns:a16="http://schemas.microsoft.com/office/drawing/2014/main" id="{4BE69245-7661-43F6-865F-423D9D72574B}"/>
              </a:ext>
            </a:extLst>
          </p:cNvPr>
          <p:cNvGrpSpPr>
            <a:grpSpLocks noChangeAspect="1"/>
          </p:cNvGrpSpPr>
          <p:nvPr/>
        </p:nvGrpSpPr>
        <p:grpSpPr bwMode="auto">
          <a:xfrm>
            <a:off x="8374607" y="4327077"/>
            <a:ext cx="1692306" cy="1857299"/>
            <a:chOff x="1577" y="540"/>
            <a:chExt cx="2277" cy="2499"/>
          </a:xfrm>
        </p:grpSpPr>
        <p:sp>
          <p:nvSpPr>
            <p:cNvPr id="16" name="Freeform 26">
              <a:extLst>
                <a:ext uri="{FF2B5EF4-FFF2-40B4-BE49-F238E27FC236}">
                  <a16:creationId xmlns:a16="http://schemas.microsoft.com/office/drawing/2014/main" id="{B5D60749-86AA-4B19-A0CA-BF8F395ACD2F}"/>
                </a:ext>
              </a:extLst>
            </p:cNvPr>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
              <a:extLst>
                <a:ext uri="{FF2B5EF4-FFF2-40B4-BE49-F238E27FC236}">
                  <a16:creationId xmlns:a16="http://schemas.microsoft.com/office/drawing/2014/main" id="{47EC96F7-814B-4A3A-8EA7-0CE099E56FD9}"/>
                </a:ext>
              </a:extLst>
            </p:cNvPr>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8">
              <a:extLst>
                <a:ext uri="{FF2B5EF4-FFF2-40B4-BE49-F238E27FC236}">
                  <a16:creationId xmlns:a16="http://schemas.microsoft.com/office/drawing/2014/main" id="{8A064A83-6068-4CE2-B10D-BC2198E1BB94}"/>
                </a:ext>
              </a:extLst>
            </p:cNvPr>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9">
              <a:extLst>
                <a:ext uri="{FF2B5EF4-FFF2-40B4-BE49-F238E27FC236}">
                  <a16:creationId xmlns:a16="http://schemas.microsoft.com/office/drawing/2014/main" id="{B202C6B9-5051-4C77-83D5-3F1FF88C08AF}"/>
                </a:ext>
              </a:extLst>
            </p:cNvPr>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CasellaDiTesto 19">
            <a:extLst>
              <a:ext uri="{FF2B5EF4-FFF2-40B4-BE49-F238E27FC236}">
                <a16:creationId xmlns:a16="http://schemas.microsoft.com/office/drawing/2014/main" id="{7615754D-31C5-48CD-B250-ECB176707A2F}"/>
              </a:ext>
            </a:extLst>
          </p:cNvPr>
          <p:cNvSpPr txBox="1"/>
          <p:nvPr/>
        </p:nvSpPr>
        <p:spPr>
          <a:xfrm>
            <a:off x="8484184" y="6094101"/>
            <a:ext cx="2033677" cy="369332"/>
          </a:xfrm>
          <a:prstGeom prst="rect">
            <a:avLst/>
          </a:prstGeom>
          <a:noFill/>
        </p:spPr>
        <p:txBody>
          <a:bodyPr wrap="square" rtlCol="0">
            <a:spAutoFit/>
          </a:bodyPr>
          <a:lstStyle/>
          <a:p>
            <a:r>
              <a:rPr lang="it-IT" b="1">
                <a:solidFill>
                  <a:schemeClr val="accent1"/>
                </a:solidFill>
              </a:rPr>
              <a:t>SUGGERIMENTO</a:t>
            </a:r>
          </a:p>
        </p:txBody>
      </p:sp>
      <p:pic>
        <p:nvPicPr>
          <p:cNvPr id="22" name="Immagine 21">
            <a:extLst>
              <a:ext uri="{FF2B5EF4-FFF2-40B4-BE49-F238E27FC236}">
                <a16:creationId xmlns:a16="http://schemas.microsoft.com/office/drawing/2014/main" id="{37C1EFEA-5E4F-4ABF-8957-71FACE068F10}"/>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18823" y="164546"/>
            <a:ext cx="2045834" cy="1237660"/>
          </a:xfrm>
          <a:prstGeom prst="rect">
            <a:avLst/>
          </a:prstGeom>
        </p:spPr>
      </p:pic>
    </p:spTree>
    <p:custDataLst>
      <p:tags r:id="rId1"/>
    </p:custDataLst>
    <p:extLst>
      <p:ext uri="{BB962C8B-B14F-4D97-AF65-F5344CB8AC3E}">
        <p14:creationId xmlns:p14="http://schemas.microsoft.com/office/powerpoint/2010/main" val="32384640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0000"/>
                                        <p:tgtEl>
                                          <p:spTgt spid="4"/>
                                        </p:tgtEl>
                                      </p:cBhvr>
                                    </p:animEffect>
                                  </p:childTnLst>
                                </p:cTn>
                              </p:par>
                            </p:childTnLst>
                          </p:cTn>
                        </p:par>
                        <p:par>
                          <p:cTn id="8" fill="hold">
                            <p:stCondLst>
                              <p:cond delay="120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subTnLst>
                                    <p:audio>
                                      <p:cMediaNode vol="100000">
                                        <p:cTn display="0" masterRel="sameClick">
                                          <p:stCondLst>
                                            <p:cond evt="begin" delay="0">
                                              <p:tn val="9"/>
                                            </p:cond>
                                          </p:stCondLst>
                                          <p:endCondLst>
                                            <p:cond evt="onStopAudio" delay="0">
                                              <p:tgtEl>
                                                <p:sldTgt/>
                                              </p:tgtEl>
                                            </p:cond>
                                          </p:endCondLst>
                                        </p:cTn>
                                        <p:tgtEl>
                                          <p:sndTgt r:embed="rId6" name="laser.wav"/>
                                        </p:tgtEl>
                                      </p:cMediaNode>
                                    </p:audio>
                                  </p:subTnLst>
                                </p:cTn>
                              </p:par>
                              <p:par>
                                <p:cTn id="11" presetID="1" presetClass="mediacall" presetSubtype="0" fill="hold" nodeType="withEffect">
                                  <p:stCondLst>
                                    <p:cond delay="0"/>
                                  </p:stCondLst>
                                  <p:childTnLst>
                                    <p:cmd type="call" cmd="playFrom(0.0)">
                                      <p:cBhvr>
                                        <p:cTn id="12" dur="7048" fill="hold"/>
                                        <p:tgtEl>
                                          <p:spTgt spid="8"/>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2000"/>
                                  </p:stCondLst>
                                  <p:childTnLst>
                                    <p:set>
                                      <p:cBhvr>
                                        <p:cTn id="16"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7" name="push.wav"/>
                                        </p:tgtEl>
                                      </p:cMediaNode>
                                    </p:audio>
                                  </p:subTnLst>
                                </p:cTn>
                              </p:par>
                              <p:par>
                                <p:cTn id="17" presetID="42" presetClass="entr" presetSubtype="0"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P spid="6" grpId="0"/>
      <p:bldP spid="14"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S900388269[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3846277" y="895919"/>
            <a:ext cx="144016" cy="144016"/>
          </a:xfrm>
          <a:prstGeom prst="rect">
            <a:avLst/>
          </a:prstGeom>
        </p:spPr>
      </p:pic>
      <p:sp>
        <p:nvSpPr>
          <p:cNvPr id="4" name="Rectangle 3"/>
          <p:cNvSpPr>
            <a:spLocks noChangeArrowheads="1"/>
          </p:cNvSpPr>
          <p:nvPr/>
        </p:nvSpPr>
        <p:spPr bwMode="auto">
          <a:xfrm>
            <a:off x="354347" y="855377"/>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r>
              <a:rPr lang="en-GB"/>
              <a:t>                                                                                IL TEMPO STA FINENDO…  </a:t>
            </a:r>
          </a:p>
        </p:txBody>
      </p:sp>
      <p:sp>
        <p:nvSpPr>
          <p:cNvPr id="5" name="Rectangle 4"/>
          <p:cNvSpPr>
            <a:spLocks noChangeArrowheads="1"/>
          </p:cNvSpPr>
          <p:nvPr/>
        </p:nvSpPr>
        <p:spPr bwMode="auto">
          <a:xfrm>
            <a:off x="354347" y="855377"/>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6" name="Text Box 5"/>
          <p:cNvSpPr txBox="1">
            <a:spLocks noChangeArrowheads="1"/>
          </p:cNvSpPr>
          <p:nvPr/>
        </p:nvSpPr>
        <p:spPr bwMode="auto">
          <a:xfrm>
            <a:off x="3227722" y="0"/>
            <a:ext cx="1178528" cy="830997"/>
          </a:xfrm>
          <a:prstGeom prst="rect">
            <a:avLst/>
          </a:prstGeom>
          <a:noFill/>
          <a:ln w="9525">
            <a:noFill/>
            <a:miter lim="800000"/>
            <a:headEnd/>
            <a:tailEnd/>
          </a:ln>
          <a:effectLst/>
        </p:spPr>
        <p:txBody>
          <a:bodyPr wrap="none">
            <a:spAutoFit/>
          </a:bodyPr>
          <a:lstStyle/>
          <a:p>
            <a:r>
              <a:rPr lang="en-GB" sz="4800"/>
              <a:t>fine</a:t>
            </a:r>
            <a:endParaRPr lang="en-GB" sz="4800" dirty="0"/>
          </a:p>
        </p:txBody>
      </p:sp>
      <p:sp>
        <p:nvSpPr>
          <p:cNvPr id="9" name="CasellaDiTesto 8">
            <a:extLst>
              <a:ext uri="{FF2B5EF4-FFF2-40B4-BE49-F238E27FC236}">
                <a16:creationId xmlns:a16="http://schemas.microsoft.com/office/drawing/2014/main" id="{A8AE5E7C-4CB5-43E9-9E93-823F53952EFA}"/>
              </a:ext>
            </a:extLst>
          </p:cNvPr>
          <p:cNvSpPr txBox="1"/>
          <p:nvPr/>
        </p:nvSpPr>
        <p:spPr>
          <a:xfrm>
            <a:off x="213811" y="1290636"/>
            <a:ext cx="6027822" cy="3046988"/>
          </a:xfrm>
          <a:prstGeom prst="rect">
            <a:avLst/>
          </a:prstGeom>
          <a:noFill/>
        </p:spPr>
        <p:txBody>
          <a:bodyPr wrap="square" rtlCol="0">
            <a:spAutoFit/>
          </a:bodyPr>
          <a:lstStyle/>
          <a:p>
            <a:r>
              <a:rPr lang="it-IT" sz="3200">
                <a:latin typeface="Chewy" panose="020B0604020202020204" charset="0"/>
                <a:ea typeface="Chewy" panose="020B0604020202020204" charset="0"/>
              </a:rPr>
              <a:t>VERBO AL MODO INDICATIVO</a:t>
            </a:r>
          </a:p>
          <a:p>
            <a:r>
              <a:rPr lang="it-IT" sz="3200">
                <a:latin typeface="Chewy" panose="020B0604020202020204" charset="0"/>
                <a:ea typeface="Chewy" panose="020B0604020202020204" charset="0"/>
              </a:rPr>
              <a:t>VERBO AL MODO CONGIUNTIVO</a:t>
            </a:r>
          </a:p>
          <a:p>
            <a:r>
              <a:rPr lang="it-IT" sz="3200">
                <a:latin typeface="Chewy" panose="020B0604020202020204" charset="0"/>
                <a:ea typeface="Chewy" panose="020B0604020202020204" charset="0"/>
              </a:rPr>
              <a:t>VERBO AL MODO CONDIZIONALE</a:t>
            </a:r>
          </a:p>
          <a:p>
            <a:r>
              <a:rPr lang="it-IT" sz="3200">
                <a:latin typeface="Chewy" panose="020B0604020202020204" charset="0"/>
                <a:ea typeface="Chewy" panose="020B0604020202020204" charset="0"/>
              </a:rPr>
              <a:t>NOME COMUNE</a:t>
            </a:r>
          </a:p>
          <a:p>
            <a:r>
              <a:rPr lang="it-IT" sz="3200">
                <a:latin typeface="Chewy" panose="020B0604020202020204" charset="0"/>
                <a:ea typeface="Chewy" panose="020B0604020202020204" charset="0"/>
              </a:rPr>
              <a:t>AGGETTIVO QUALIFICATIVO</a:t>
            </a:r>
          </a:p>
          <a:p>
            <a:r>
              <a:rPr lang="it-IT" sz="3200">
                <a:latin typeface="Chewy" panose="020B0604020202020204" charset="0"/>
                <a:ea typeface="Chewy" panose="020B0604020202020204" charset="0"/>
              </a:rPr>
              <a:t>AVVERBIO</a:t>
            </a:r>
          </a:p>
        </p:txBody>
      </p:sp>
      <p:sp>
        <p:nvSpPr>
          <p:cNvPr id="10" name="Freeform 9">
            <a:extLst>
              <a:ext uri="{FF2B5EF4-FFF2-40B4-BE49-F238E27FC236}">
                <a16:creationId xmlns:a16="http://schemas.microsoft.com/office/drawing/2014/main" id="{A0E7E62E-7EEC-4B6E-AA59-40DD949C5078}"/>
              </a:ext>
            </a:extLst>
          </p:cNvPr>
          <p:cNvSpPr>
            <a:spLocks/>
          </p:cNvSpPr>
          <p:nvPr/>
        </p:nvSpPr>
        <p:spPr bwMode="auto">
          <a:xfrm>
            <a:off x="2247077" y="3706295"/>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figure_blue_marker">
            <a:extLst>
              <a:ext uri="{FF2B5EF4-FFF2-40B4-BE49-F238E27FC236}">
                <a16:creationId xmlns:a16="http://schemas.microsoft.com/office/drawing/2014/main" id="{F122FE06-3903-46AA-A470-673767920F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4065" y="787992"/>
            <a:ext cx="1899104" cy="3667799"/>
          </a:xfrm>
          <a:prstGeom prst="rect">
            <a:avLst/>
          </a:prstGeom>
        </p:spPr>
      </p:pic>
      <p:sp>
        <p:nvSpPr>
          <p:cNvPr id="12" name="TextBox 7">
            <a:extLst>
              <a:ext uri="{FF2B5EF4-FFF2-40B4-BE49-F238E27FC236}">
                <a16:creationId xmlns:a16="http://schemas.microsoft.com/office/drawing/2014/main" id="{AFCFE266-0C6B-4630-840E-83F5342A6C6E}"/>
              </a:ext>
            </a:extLst>
          </p:cNvPr>
          <p:cNvSpPr txBox="1"/>
          <p:nvPr/>
        </p:nvSpPr>
        <p:spPr>
          <a:xfrm>
            <a:off x="4302136" y="-89399"/>
            <a:ext cx="6828505" cy="1323439"/>
          </a:xfrm>
          <a:prstGeom prst="rect">
            <a:avLst/>
          </a:prstGeom>
          <a:noFill/>
        </p:spPr>
        <p:txBody>
          <a:bodyPr wrap="square" rtlCol="0">
            <a:spAutoFit/>
          </a:bodyPr>
          <a:lstStyle/>
          <a:p>
            <a:pPr algn="ctr"/>
            <a:r>
              <a:rPr lang="en-US" sz="8000">
                <a:solidFill>
                  <a:schemeClr val="accent3"/>
                </a:solidFill>
                <a:latin typeface="Chewy" panose="02000000000000000000" pitchFamily="2" charset="0"/>
                <a:ea typeface="Chewy" panose="02000000000000000000" pitchFamily="2" charset="0"/>
              </a:rPr>
              <a:t>L.</a:t>
            </a:r>
          </a:p>
        </p:txBody>
      </p:sp>
      <p:pic>
        <p:nvPicPr>
          <p:cNvPr id="13" name="hand_blue_pen">
            <a:extLst>
              <a:ext uri="{FF2B5EF4-FFF2-40B4-BE49-F238E27FC236}">
                <a16:creationId xmlns:a16="http://schemas.microsoft.com/office/drawing/2014/main" id="{9A7DC78E-6161-4EE5-8B8A-12C6F9D2A4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81480" y="4430317"/>
            <a:ext cx="2004945" cy="2551749"/>
          </a:xfrm>
          <a:prstGeom prst="rect">
            <a:avLst/>
          </a:prstGeom>
        </p:spPr>
      </p:pic>
      <p:sp>
        <p:nvSpPr>
          <p:cNvPr id="14" name="CasellaDiTesto 13">
            <a:extLst>
              <a:ext uri="{FF2B5EF4-FFF2-40B4-BE49-F238E27FC236}">
                <a16:creationId xmlns:a16="http://schemas.microsoft.com/office/drawing/2014/main" id="{B69B9BA0-C7A8-4A09-BB5C-703BD65E56BD}"/>
              </a:ext>
            </a:extLst>
          </p:cNvPr>
          <p:cNvSpPr txBox="1"/>
          <p:nvPr/>
        </p:nvSpPr>
        <p:spPr>
          <a:xfrm>
            <a:off x="3223958" y="4188191"/>
            <a:ext cx="5260226" cy="2554545"/>
          </a:xfrm>
          <a:prstGeom prst="rect">
            <a:avLst/>
          </a:prstGeom>
          <a:noFill/>
          <a:ln>
            <a:noFill/>
          </a:ln>
        </p:spPr>
        <p:txBody>
          <a:bodyPr wrap="square" rtlCol="0">
            <a:spAutoFit/>
          </a:bodyPr>
          <a:lstStyle/>
          <a:p>
            <a:r>
              <a:rPr lang="it-IT" sz="2000">
                <a:latin typeface="Chewy" panose="020B0604020202020204" charset="0"/>
                <a:ea typeface="Chewy" panose="020B0604020202020204" charset="0"/>
              </a:rPr>
              <a:t>VERBI: (Qualsiasi modo e tempo)</a:t>
            </a:r>
          </a:p>
          <a:p>
            <a:r>
              <a:rPr lang="it-IT" sz="2000">
                <a:solidFill>
                  <a:schemeClr val="accent3"/>
                </a:solidFill>
                <a:latin typeface="Lobster" panose="020B0604020202020204" charset="0"/>
                <a:ea typeface="Chewy" panose="020B0604020202020204" charset="0"/>
              </a:rPr>
              <a:t>Liberare, lottare, lacrimare, legare.</a:t>
            </a:r>
          </a:p>
          <a:p>
            <a:r>
              <a:rPr lang="it-IT" sz="2000">
                <a:latin typeface="Chewy" panose="020B0604020202020204" charset="0"/>
                <a:ea typeface="Chewy" panose="020B0604020202020204" charset="0"/>
              </a:rPr>
              <a:t>NOME:</a:t>
            </a:r>
          </a:p>
          <a:p>
            <a:r>
              <a:rPr lang="it-IT" sz="2000">
                <a:solidFill>
                  <a:schemeClr val="accent3"/>
                </a:solidFill>
                <a:latin typeface="Lobster" panose="020B0604020202020204" charset="0"/>
                <a:ea typeface="Chewy" panose="020B0604020202020204" charset="0"/>
              </a:rPr>
              <a:t>Labrador, lattaio, lattante, lampione.</a:t>
            </a:r>
          </a:p>
          <a:p>
            <a:r>
              <a:rPr lang="it-IT" sz="2000">
                <a:latin typeface="Chewy" panose="020B0604020202020204" charset="0"/>
                <a:ea typeface="Chewy" panose="020B0604020202020204" charset="0"/>
              </a:rPr>
              <a:t>AGGETTIVO QUALIFICATIVO:</a:t>
            </a:r>
          </a:p>
          <a:p>
            <a:r>
              <a:rPr lang="it-IT" sz="2000">
                <a:solidFill>
                  <a:schemeClr val="accent3"/>
                </a:solidFill>
                <a:latin typeface="Lobster" panose="020B0604020202020204" charset="0"/>
                <a:ea typeface="Chewy" panose="020B0604020202020204" charset="0"/>
              </a:rPr>
              <a:t>Levigato, lucido, laureato, lesso, lieto-</a:t>
            </a:r>
            <a:br>
              <a:rPr lang="it-IT" sz="2000">
                <a:latin typeface="Chewy" panose="020B0604020202020204" charset="0"/>
                <a:ea typeface="Chewy" panose="020B0604020202020204" charset="0"/>
              </a:rPr>
            </a:br>
            <a:r>
              <a:rPr lang="it-IT" sz="2000">
                <a:latin typeface="Chewy" panose="020B0604020202020204" charset="0"/>
                <a:ea typeface="Chewy" panose="020B0604020202020204" charset="0"/>
              </a:rPr>
              <a:t>AVVERBIO:</a:t>
            </a:r>
          </a:p>
          <a:p>
            <a:r>
              <a:rPr lang="it-IT" sz="2000">
                <a:solidFill>
                  <a:schemeClr val="accent3"/>
                </a:solidFill>
                <a:latin typeface="Lobster" panose="020B0604020202020204" charset="0"/>
                <a:ea typeface="Chewy" panose="020B0604020202020204" charset="0"/>
              </a:rPr>
              <a:t>Largamente, là, leggermente, lestamente.</a:t>
            </a:r>
          </a:p>
        </p:txBody>
      </p:sp>
      <p:grpSp>
        <p:nvGrpSpPr>
          <p:cNvPr id="15" name="lightbulb">
            <a:extLst>
              <a:ext uri="{FF2B5EF4-FFF2-40B4-BE49-F238E27FC236}">
                <a16:creationId xmlns:a16="http://schemas.microsoft.com/office/drawing/2014/main" id="{4BE69245-7661-43F6-865F-423D9D72574B}"/>
              </a:ext>
            </a:extLst>
          </p:cNvPr>
          <p:cNvGrpSpPr>
            <a:grpSpLocks noChangeAspect="1"/>
          </p:cNvGrpSpPr>
          <p:nvPr/>
        </p:nvGrpSpPr>
        <p:grpSpPr bwMode="auto">
          <a:xfrm>
            <a:off x="8374607" y="4327077"/>
            <a:ext cx="1692306" cy="1857299"/>
            <a:chOff x="1577" y="540"/>
            <a:chExt cx="2277" cy="2499"/>
          </a:xfrm>
        </p:grpSpPr>
        <p:sp>
          <p:nvSpPr>
            <p:cNvPr id="16" name="Freeform 26">
              <a:extLst>
                <a:ext uri="{FF2B5EF4-FFF2-40B4-BE49-F238E27FC236}">
                  <a16:creationId xmlns:a16="http://schemas.microsoft.com/office/drawing/2014/main" id="{B5D60749-86AA-4B19-A0CA-BF8F395ACD2F}"/>
                </a:ext>
              </a:extLst>
            </p:cNvPr>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
              <a:extLst>
                <a:ext uri="{FF2B5EF4-FFF2-40B4-BE49-F238E27FC236}">
                  <a16:creationId xmlns:a16="http://schemas.microsoft.com/office/drawing/2014/main" id="{47EC96F7-814B-4A3A-8EA7-0CE099E56FD9}"/>
                </a:ext>
              </a:extLst>
            </p:cNvPr>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8">
              <a:extLst>
                <a:ext uri="{FF2B5EF4-FFF2-40B4-BE49-F238E27FC236}">
                  <a16:creationId xmlns:a16="http://schemas.microsoft.com/office/drawing/2014/main" id="{8A064A83-6068-4CE2-B10D-BC2198E1BB94}"/>
                </a:ext>
              </a:extLst>
            </p:cNvPr>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9">
              <a:extLst>
                <a:ext uri="{FF2B5EF4-FFF2-40B4-BE49-F238E27FC236}">
                  <a16:creationId xmlns:a16="http://schemas.microsoft.com/office/drawing/2014/main" id="{B202C6B9-5051-4C77-83D5-3F1FF88C08AF}"/>
                </a:ext>
              </a:extLst>
            </p:cNvPr>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CasellaDiTesto 19">
            <a:extLst>
              <a:ext uri="{FF2B5EF4-FFF2-40B4-BE49-F238E27FC236}">
                <a16:creationId xmlns:a16="http://schemas.microsoft.com/office/drawing/2014/main" id="{7615754D-31C5-48CD-B250-ECB176707A2F}"/>
              </a:ext>
            </a:extLst>
          </p:cNvPr>
          <p:cNvSpPr txBox="1"/>
          <p:nvPr/>
        </p:nvSpPr>
        <p:spPr>
          <a:xfrm>
            <a:off x="8484184" y="6094101"/>
            <a:ext cx="2033677" cy="369332"/>
          </a:xfrm>
          <a:prstGeom prst="rect">
            <a:avLst/>
          </a:prstGeom>
          <a:noFill/>
        </p:spPr>
        <p:txBody>
          <a:bodyPr wrap="square" rtlCol="0">
            <a:spAutoFit/>
          </a:bodyPr>
          <a:lstStyle/>
          <a:p>
            <a:r>
              <a:rPr lang="it-IT" b="1">
                <a:solidFill>
                  <a:schemeClr val="accent1"/>
                </a:solidFill>
              </a:rPr>
              <a:t>SUGGERIMENTO</a:t>
            </a:r>
          </a:p>
        </p:txBody>
      </p:sp>
      <p:pic>
        <p:nvPicPr>
          <p:cNvPr id="22" name="Immagine 21">
            <a:extLst>
              <a:ext uri="{FF2B5EF4-FFF2-40B4-BE49-F238E27FC236}">
                <a16:creationId xmlns:a16="http://schemas.microsoft.com/office/drawing/2014/main" id="{37C1EFEA-5E4F-4ABF-8957-71FACE068F10}"/>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18823" y="164546"/>
            <a:ext cx="2045834" cy="1237660"/>
          </a:xfrm>
          <a:prstGeom prst="rect">
            <a:avLst/>
          </a:prstGeom>
        </p:spPr>
      </p:pic>
    </p:spTree>
    <p:custDataLst>
      <p:tags r:id="rId1"/>
    </p:custDataLst>
    <p:extLst>
      <p:ext uri="{BB962C8B-B14F-4D97-AF65-F5344CB8AC3E}">
        <p14:creationId xmlns:p14="http://schemas.microsoft.com/office/powerpoint/2010/main" val="26862656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0000"/>
                                        <p:tgtEl>
                                          <p:spTgt spid="4"/>
                                        </p:tgtEl>
                                      </p:cBhvr>
                                    </p:animEffect>
                                  </p:childTnLst>
                                </p:cTn>
                              </p:par>
                            </p:childTnLst>
                          </p:cTn>
                        </p:par>
                        <p:par>
                          <p:cTn id="8" fill="hold">
                            <p:stCondLst>
                              <p:cond delay="120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subTnLst>
                                    <p:audio>
                                      <p:cMediaNode vol="100000">
                                        <p:cTn display="0" masterRel="sameClick">
                                          <p:stCondLst>
                                            <p:cond evt="begin" delay="0">
                                              <p:tn val="9"/>
                                            </p:cond>
                                          </p:stCondLst>
                                          <p:endCondLst>
                                            <p:cond evt="onStopAudio" delay="0">
                                              <p:tgtEl>
                                                <p:sldTgt/>
                                              </p:tgtEl>
                                            </p:cond>
                                          </p:endCondLst>
                                        </p:cTn>
                                        <p:tgtEl>
                                          <p:sndTgt r:embed="rId6" name="laser.wav"/>
                                        </p:tgtEl>
                                      </p:cMediaNode>
                                    </p:audio>
                                  </p:subTnLst>
                                </p:cTn>
                              </p:par>
                              <p:par>
                                <p:cTn id="11" presetID="1" presetClass="mediacall" presetSubtype="0" fill="hold" nodeType="withEffect">
                                  <p:stCondLst>
                                    <p:cond delay="0"/>
                                  </p:stCondLst>
                                  <p:childTnLst>
                                    <p:cmd type="call" cmd="playFrom(0.0)">
                                      <p:cBhvr>
                                        <p:cTn id="12" dur="7048" fill="hold"/>
                                        <p:tgtEl>
                                          <p:spTgt spid="8"/>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2000"/>
                                  </p:stCondLst>
                                  <p:childTnLst>
                                    <p:set>
                                      <p:cBhvr>
                                        <p:cTn id="16"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7" name="push.wav"/>
                                        </p:tgtEl>
                                      </p:cMediaNode>
                                    </p:audio>
                                  </p:subTnLst>
                                </p:cTn>
                              </p:par>
                              <p:par>
                                <p:cTn id="17" presetID="42" presetClass="entr" presetSubtype="0"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P spid="6" grpId="0"/>
      <p:bldP spid="14"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S900388269[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3846277" y="895919"/>
            <a:ext cx="144016" cy="144016"/>
          </a:xfrm>
          <a:prstGeom prst="rect">
            <a:avLst/>
          </a:prstGeom>
        </p:spPr>
      </p:pic>
      <p:sp>
        <p:nvSpPr>
          <p:cNvPr id="4" name="Rectangle 3"/>
          <p:cNvSpPr>
            <a:spLocks noChangeArrowheads="1"/>
          </p:cNvSpPr>
          <p:nvPr/>
        </p:nvSpPr>
        <p:spPr bwMode="auto">
          <a:xfrm>
            <a:off x="354347" y="855377"/>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r>
              <a:rPr lang="en-GB"/>
              <a:t>                                                                                IL TEMPO STA FINENDO…  </a:t>
            </a:r>
          </a:p>
        </p:txBody>
      </p:sp>
      <p:sp>
        <p:nvSpPr>
          <p:cNvPr id="5" name="Rectangle 4"/>
          <p:cNvSpPr>
            <a:spLocks noChangeArrowheads="1"/>
          </p:cNvSpPr>
          <p:nvPr/>
        </p:nvSpPr>
        <p:spPr bwMode="auto">
          <a:xfrm>
            <a:off x="354347" y="855377"/>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6" name="Text Box 5"/>
          <p:cNvSpPr txBox="1">
            <a:spLocks noChangeArrowheads="1"/>
          </p:cNvSpPr>
          <p:nvPr/>
        </p:nvSpPr>
        <p:spPr bwMode="auto">
          <a:xfrm>
            <a:off x="3227722" y="0"/>
            <a:ext cx="1178528" cy="830997"/>
          </a:xfrm>
          <a:prstGeom prst="rect">
            <a:avLst/>
          </a:prstGeom>
          <a:noFill/>
          <a:ln w="9525">
            <a:noFill/>
            <a:miter lim="800000"/>
            <a:headEnd/>
            <a:tailEnd/>
          </a:ln>
          <a:effectLst/>
        </p:spPr>
        <p:txBody>
          <a:bodyPr wrap="none">
            <a:spAutoFit/>
          </a:bodyPr>
          <a:lstStyle/>
          <a:p>
            <a:r>
              <a:rPr lang="en-GB" sz="4800"/>
              <a:t>fine</a:t>
            </a:r>
            <a:endParaRPr lang="en-GB" sz="4800" dirty="0"/>
          </a:p>
        </p:txBody>
      </p:sp>
      <p:sp>
        <p:nvSpPr>
          <p:cNvPr id="9" name="CasellaDiTesto 8">
            <a:extLst>
              <a:ext uri="{FF2B5EF4-FFF2-40B4-BE49-F238E27FC236}">
                <a16:creationId xmlns:a16="http://schemas.microsoft.com/office/drawing/2014/main" id="{A8AE5E7C-4CB5-43E9-9E93-823F53952EFA}"/>
              </a:ext>
            </a:extLst>
          </p:cNvPr>
          <p:cNvSpPr txBox="1"/>
          <p:nvPr/>
        </p:nvSpPr>
        <p:spPr>
          <a:xfrm>
            <a:off x="213811" y="1290636"/>
            <a:ext cx="6027822" cy="3046988"/>
          </a:xfrm>
          <a:prstGeom prst="rect">
            <a:avLst/>
          </a:prstGeom>
          <a:noFill/>
        </p:spPr>
        <p:txBody>
          <a:bodyPr wrap="square" rtlCol="0">
            <a:spAutoFit/>
          </a:bodyPr>
          <a:lstStyle/>
          <a:p>
            <a:r>
              <a:rPr lang="it-IT" sz="3200">
                <a:latin typeface="Chewy" panose="020B0604020202020204" charset="0"/>
                <a:ea typeface="Chewy" panose="020B0604020202020204" charset="0"/>
              </a:rPr>
              <a:t>VERBO AL MODO INDICATIVO</a:t>
            </a:r>
          </a:p>
          <a:p>
            <a:r>
              <a:rPr lang="it-IT" sz="3200">
                <a:latin typeface="Chewy" panose="020B0604020202020204" charset="0"/>
                <a:ea typeface="Chewy" panose="020B0604020202020204" charset="0"/>
              </a:rPr>
              <a:t>VERBO AL MODO CONGIUNTIVO</a:t>
            </a:r>
          </a:p>
          <a:p>
            <a:r>
              <a:rPr lang="it-IT" sz="3200">
                <a:latin typeface="Chewy" panose="020B0604020202020204" charset="0"/>
                <a:ea typeface="Chewy" panose="020B0604020202020204" charset="0"/>
              </a:rPr>
              <a:t>VERBO AL MODO CONDIZIONALE</a:t>
            </a:r>
          </a:p>
          <a:p>
            <a:r>
              <a:rPr lang="it-IT" sz="3200">
                <a:latin typeface="Chewy" panose="020B0604020202020204" charset="0"/>
                <a:ea typeface="Chewy" panose="020B0604020202020204" charset="0"/>
              </a:rPr>
              <a:t>NOME COMUNE</a:t>
            </a:r>
          </a:p>
          <a:p>
            <a:r>
              <a:rPr lang="it-IT" sz="3200">
                <a:latin typeface="Chewy" panose="020B0604020202020204" charset="0"/>
                <a:ea typeface="Chewy" panose="020B0604020202020204" charset="0"/>
              </a:rPr>
              <a:t>AGGETTIVO QUALIFICATIVO</a:t>
            </a:r>
          </a:p>
          <a:p>
            <a:r>
              <a:rPr lang="it-IT" sz="3200">
                <a:latin typeface="Chewy" panose="020B0604020202020204" charset="0"/>
                <a:ea typeface="Chewy" panose="020B0604020202020204" charset="0"/>
              </a:rPr>
              <a:t>AVVERBIO</a:t>
            </a:r>
          </a:p>
        </p:txBody>
      </p:sp>
      <p:sp>
        <p:nvSpPr>
          <p:cNvPr id="10" name="Freeform 9">
            <a:extLst>
              <a:ext uri="{FF2B5EF4-FFF2-40B4-BE49-F238E27FC236}">
                <a16:creationId xmlns:a16="http://schemas.microsoft.com/office/drawing/2014/main" id="{A0E7E62E-7EEC-4B6E-AA59-40DD949C5078}"/>
              </a:ext>
            </a:extLst>
          </p:cNvPr>
          <p:cNvSpPr>
            <a:spLocks/>
          </p:cNvSpPr>
          <p:nvPr/>
        </p:nvSpPr>
        <p:spPr bwMode="auto">
          <a:xfrm>
            <a:off x="2247077" y="3706295"/>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figure_blue_marker">
            <a:extLst>
              <a:ext uri="{FF2B5EF4-FFF2-40B4-BE49-F238E27FC236}">
                <a16:creationId xmlns:a16="http://schemas.microsoft.com/office/drawing/2014/main" id="{F122FE06-3903-46AA-A470-673767920F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4065" y="787992"/>
            <a:ext cx="1899104" cy="3667799"/>
          </a:xfrm>
          <a:prstGeom prst="rect">
            <a:avLst/>
          </a:prstGeom>
        </p:spPr>
      </p:pic>
      <p:sp>
        <p:nvSpPr>
          <p:cNvPr id="12" name="TextBox 7">
            <a:extLst>
              <a:ext uri="{FF2B5EF4-FFF2-40B4-BE49-F238E27FC236}">
                <a16:creationId xmlns:a16="http://schemas.microsoft.com/office/drawing/2014/main" id="{AFCFE266-0C6B-4630-840E-83F5342A6C6E}"/>
              </a:ext>
            </a:extLst>
          </p:cNvPr>
          <p:cNvSpPr txBox="1"/>
          <p:nvPr/>
        </p:nvSpPr>
        <p:spPr>
          <a:xfrm>
            <a:off x="4302136" y="-89399"/>
            <a:ext cx="6828505" cy="1323439"/>
          </a:xfrm>
          <a:prstGeom prst="rect">
            <a:avLst/>
          </a:prstGeom>
          <a:noFill/>
        </p:spPr>
        <p:txBody>
          <a:bodyPr wrap="square" rtlCol="0">
            <a:spAutoFit/>
          </a:bodyPr>
          <a:lstStyle/>
          <a:p>
            <a:pPr algn="ctr"/>
            <a:r>
              <a:rPr lang="en-US" sz="8000">
                <a:solidFill>
                  <a:schemeClr val="accent3"/>
                </a:solidFill>
                <a:latin typeface="Chewy" panose="02000000000000000000" pitchFamily="2" charset="0"/>
                <a:ea typeface="Chewy" panose="02000000000000000000" pitchFamily="2" charset="0"/>
              </a:rPr>
              <a:t>M.</a:t>
            </a:r>
          </a:p>
        </p:txBody>
      </p:sp>
      <p:pic>
        <p:nvPicPr>
          <p:cNvPr id="13" name="hand_blue_pen">
            <a:extLst>
              <a:ext uri="{FF2B5EF4-FFF2-40B4-BE49-F238E27FC236}">
                <a16:creationId xmlns:a16="http://schemas.microsoft.com/office/drawing/2014/main" id="{9A7DC78E-6161-4EE5-8B8A-12C6F9D2A4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81480" y="4430317"/>
            <a:ext cx="2004945" cy="2551749"/>
          </a:xfrm>
          <a:prstGeom prst="rect">
            <a:avLst/>
          </a:prstGeom>
        </p:spPr>
      </p:pic>
      <p:sp>
        <p:nvSpPr>
          <p:cNvPr id="14" name="CasellaDiTesto 13">
            <a:extLst>
              <a:ext uri="{FF2B5EF4-FFF2-40B4-BE49-F238E27FC236}">
                <a16:creationId xmlns:a16="http://schemas.microsoft.com/office/drawing/2014/main" id="{B69B9BA0-C7A8-4A09-BB5C-703BD65E56BD}"/>
              </a:ext>
            </a:extLst>
          </p:cNvPr>
          <p:cNvSpPr txBox="1"/>
          <p:nvPr/>
        </p:nvSpPr>
        <p:spPr>
          <a:xfrm>
            <a:off x="3223958" y="4188191"/>
            <a:ext cx="5260226" cy="2554545"/>
          </a:xfrm>
          <a:prstGeom prst="rect">
            <a:avLst/>
          </a:prstGeom>
          <a:noFill/>
          <a:ln>
            <a:noFill/>
          </a:ln>
        </p:spPr>
        <p:txBody>
          <a:bodyPr wrap="square" rtlCol="0">
            <a:spAutoFit/>
          </a:bodyPr>
          <a:lstStyle/>
          <a:p>
            <a:r>
              <a:rPr lang="it-IT" sz="2000">
                <a:latin typeface="Chewy" panose="020B0604020202020204" charset="0"/>
                <a:ea typeface="Chewy" panose="020B0604020202020204" charset="0"/>
              </a:rPr>
              <a:t>VERBI: (Qualsiasi modo e tempo)</a:t>
            </a:r>
          </a:p>
          <a:p>
            <a:r>
              <a:rPr lang="it-IT" sz="2000">
                <a:solidFill>
                  <a:schemeClr val="accent3"/>
                </a:solidFill>
                <a:latin typeface="Lobster" panose="020B0604020202020204" charset="0"/>
                <a:ea typeface="Chewy" panose="020B0604020202020204" charset="0"/>
              </a:rPr>
              <a:t>Mungere, musicare, mordere, mescolare.</a:t>
            </a:r>
          </a:p>
          <a:p>
            <a:r>
              <a:rPr lang="it-IT" sz="2000">
                <a:latin typeface="Chewy" panose="020B0604020202020204" charset="0"/>
                <a:ea typeface="Chewy" panose="020B0604020202020204" charset="0"/>
              </a:rPr>
              <a:t>NOME:</a:t>
            </a:r>
          </a:p>
          <a:p>
            <a:r>
              <a:rPr lang="it-IT" sz="2000">
                <a:solidFill>
                  <a:schemeClr val="accent3"/>
                </a:solidFill>
                <a:latin typeface="Lobster" panose="020B0604020202020204" charset="0"/>
                <a:ea typeface="Chewy" panose="020B0604020202020204" charset="0"/>
              </a:rPr>
              <a:t>Mummia, macedonia, macellaio, manichino.</a:t>
            </a:r>
          </a:p>
          <a:p>
            <a:r>
              <a:rPr lang="it-IT" sz="2000">
                <a:latin typeface="Chewy" panose="020B0604020202020204" charset="0"/>
                <a:ea typeface="Chewy" panose="020B0604020202020204" charset="0"/>
              </a:rPr>
              <a:t>AGGETTIVO QUALIFICATIVO:</a:t>
            </a:r>
          </a:p>
          <a:p>
            <a:r>
              <a:rPr lang="it-IT" sz="2000">
                <a:solidFill>
                  <a:schemeClr val="accent3"/>
                </a:solidFill>
                <a:latin typeface="Lobster" panose="020B0604020202020204" charset="0"/>
                <a:ea typeface="Chewy" panose="020B0604020202020204" charset="0"/>
              </a:rPr>
              <a:t>Mostruoso, musicale, maleducato, minuscolo.</a:t>
            </a:r>
            <a:br>
              <a:rPr lang="it-IT" sz="2000">
                <a:latin typeface="Chewy" panose="020B0604020202020204" charset="0"/>
                <a:ea typeface="Chewy" panose="020B0604020202020204" charset="0"/>
              </a:rPr>
            </a:br>
            <a:r>
              <a:rPr lang="it-IT" sz="2000">
                <a:latin typeface="Chewy" panose="020B0604020202020204" charset="0"/>
                <a:ea typeface="Chewy" panose="020B0604020202020204" charset="0"/>
              </a:rPr>
              <a:t>AVVERBIO:</a:t>
            </a:r>
          </a:p>
          <a:p>
            <a:r>
              <a:rPr lang="it-IT" sz="2000">
                <a:solidFill>
                  <a:schemeClr val="accent3"/>
                </a:solidFill>
                <a:latin typeface="Lobster" panose="020B0604020202020204" charset="0"/>
                <a:ea typeface="Chewy" panose="020B0604020202020204" charset="0"/>
              </a:rPr>
              <a:t>Magari, mai, mensilmente, meglio.</a:t>
            </a:r>
          </a:p>
        </p:txBody>
      </p:sp>
      <p:grpSp>
        <p:nvGrpSpPr>
          <p:cNvPr id="15" name="lightbulb">
            <a:extLst>
              <a:ext uri="{FF2B5EF4-FFF2-40B4-BE49-F238E27FC236}">
                <a16:creationId xmlns:a16="http://schemas.microsoft.com/office/drawing/2014/main" id="{4BE69245-7661-43F6-865F-423D9D72574B}"/>
              </a:ext>
            </a:extLst>
          </p:cNvPr>
          <p:cNvGrpSpPr>
            <a:grpSpLocks noChangeAspect="1"/>
          </p:cNvGrpSpPr>
          <p:nvPr/>
        </p:nvGrpSpPr>
        <p:grpSpPr bwMode="auto">
          <a:xfrm>
            <a:off x="8374607" y="4327077"/>
            <a:ext cx="1692306" cy="1857299"/>
            <a:chOff x="1577" y="540"/>
            <a:chExt cx="2277" cy="2499"/>
          </a:xfrm>
        </p:grpSpPr>
        <p:sp>
          <p:nvSpPr>
            <p:cNvPr id="16" name="Freeform 26">
              <a:extLst>
                <a:ext uri="{FF2B5EF4-FFF2-40B4-BE49-F238E27FC236}">
                  <a16:creationId xmlns:a16="http://schemas.microsoft.com/office/drawing/2014/main" id="{B5D60749-86AA-4B19-A0CA-BF8F395ACD2F}"/>
                </a:ext>
              </a:extLst>
            </p:cNvPr>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
              <a:extLst>
                <a:ext uri="{FF2B5EF4-FFF2-40B4-BE49-F238E27FC236}">
                  <a16:creationId xmlns:a16="http://schemas.microsoft.com/office/drawing/2014/main" id="{47EC96F7-814B-4A3A-8EA7-0CE099E56FD9}"/>
                </a:ext>
              </a:extLst>
            </p:cNvPr>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8">
              <a:extLst>
                <a:ext uri="{FF2B5EF4-FFF2-40B4-BE49-F238E27FC236}">
                  <a16:creationId xmlns:a16="http://schemas.microsoft.com/office/drawing/2014/main" id="{8A064A83-6068-4CE2-B10D-BC2198E1BB94}"/>
                </a:ext>
              </a:extLst>
            </p:cNvPr>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9">
              <a:extLst>
                <a:ext uri="{FF2B5EF4-FFF2-40B4-BE49-F238E27FC236}">
                  <a16:creationId xmlns:a16="http://schemas.microsoft.com/office/drawing/2014/main" id="{B202C6B9-5051-4C77-83D5-3F1FF88C08AF}"/>
                </a:ext>
              </a:extLst>
            </p:cNvPr>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CasellaDiTesto 19">
            <a:extLst>
              <a:ext uri="{FF2B5EF4-FFF2-40B4-BE49-F238E27FC236}">
                <a16:creationId xmlns:a16="http://schemas.microsoft.com/office/drawing/2014/main" id="{7615754D-31C5-48CD-B250-ECB176707A2F}"/>
              </a:ext>
            </a:extLst>
          </p:cNvPr>
          <p:cNvSpPr txBox="1"/>
          <p:nvPr/>
        </p:nvSpPr>
        <p:spPr>
          <a:xfrm>
            <a:off x="8484184" y="6094101"/>
            <a:ext cx="2033677" cy="369332"/>
          </a:xfrm>
          <a:prstGeom prst="rect">
            <a:avLst/>
          </a:prstGeom>
          <a:noFill/>
        </p:spPr>
        <p:txBody>
          <a:bodyPr wrap="square" rtlCol="0">
            <a:spAutoFit/>
          </a:bodyPr>
          <a:lstStyle/>
          <a:p>
            <a:r>
              <a:rPr lang="it-IT" b="1">
                <a:solidFill>
                  <a:schemeClr val="accent1"/>
                </a:solidFill>
              </a:rPr>
              <a:t>SUGGERIMENTO</a:t>
            </a:r>
          </a:p>
        </p:txBody>
      </p:sp>
      <p:pic>
        <p:nvPicPr>
          <p:cNvPr id="22" name="Immagine 21">
            <a:extLst>
              <a:ext uri="{FF2B5EF4-FFF2-40B4-BE49-F238E27FC236}">
                <a16:creationId xmlns:a16="http://schemas.microsoft.com/office/drawing/2014/main" id="{37C1EFEA-5E4F-4ABF-8957-71FACE068F10}"/>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18823" y="164546"/>
            <a:ext cx="2045834" cy="1237660"/>
          </a:xfrm>
          <a:prstGeom prst="rect">
            <a:avLst/>
          </a:prstGeom>
        </p:spPr>
      </p:pic>
    </p:spTree>
    <p:custDataLst>
      <p:tags r:id="rId1"/>
    </p:custDataLst>
    <p:extLst>
      <p:ext uri="{BB962C8B-B14F-4D97-AF65-F5344CB8AC3E}">
        <p14:creationId xmlns:p14="http://schemas.microsoft.com/office/powerpoint/2010/main" val="17429203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0000"/>
                                        <p:tgtEl>
                                          <p:spTgt spid="4"/>
                                        </p:tgtEl>
                                      </p:cBhvr>
                                    </p:animEffect>
                                  </p:childTnLst>
                                </p:cTn>
                              </p:par>
                            </p:childTnLst>
                          </p:cTn>
                        </p:par>
                        <p:par>
                          <p:cTn id="8" fill="hold">
                            <p:stCondLst>
                              <p:cond delay="120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subTnLst>
                                    <p:audio>
                                      <p:cMediaNode vol="100000">
                                        <p:cTn display="0" masterRel="sameClick">
                                          <p:stCondLst>
                                            <p:cond evt="begin" delay="0">
                                              <p:tn val="9"/>
                                            </p:cond>
                                          </p:stCondLst>
                                          <p:endCondLst>
                                            <p:cond evt="onStopAudio" delay="0">
                                              <p:tgtEl>
                                                <p:sldTgt/>
                                              </p:tgtEl>
                                            </p:cond>
                                          </p:endCondLst>
                                        </p:cTn>
                                        <p:tgtEl>
                                          <p:sndTgt r:embed="rId6" name="laser.wav"/>
                                        </p:tgtEl>
                                      </p:cMediaNode>
                                    </p:audio>
                                  </p:subTnLst>
                                </p:cTn>
                              </p:par>
                              <p:par>
                                <p:cTn id="11" presetID="1" presetClass="mediacall" presetSubtype="0" fill="hold" nodeType="withEffect">
                                  <p:stCondLst>
                                    <p:cond delay="0"/>
                                  </p:stCondLst>
                                  <p:childTnLst>
                                    <p:cmd type="call" cmd="playFrom(0.0)">
                                      <p:cBhvr>
                                        <p:cTn id="12" dur="7048" fill="hold"/>
                                        <p:tgtEl>
                                          <p:spTgt spid="8"/>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2000"/>
                                  </p:stCondLst>
                                  <p:childTnLst>
                                    <p:set>
                                      <p:cBhvr>
                                        <p:cTn id="16"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7" name="push.wav"/>
                                        </p:tgtEl>
                                      </p:cMediaNode>
                                    </p:audio>
                                  </p:subTnLst>
                                </p:cTn>
                              </p:par>
                              <p:par>
                                <p:cTn id="17" presetID="42" presetClass="entr" presetSubtype="0"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P spid="6" grpId="0"/>
      <p:bldP spid="14"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S900388269[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3846277" y="895919"/>
            <a:ext cx="144016" cy="144016"/>
          </a:xfrm>
          <a:prstGeom prst="rect">
            <a:avLst/>
          </a:prstGeom>
        </p:spPr>
      </p:pic>
      <p:sp>
        <p:nvSpPr>
          <p:cNvPr id="4" name="Rectangle 3"/>
          <p:cNvSpPr>
            <a:spLocks noChangeArrowheads="1"/>
          </p:cNvSpPr>
          <p:nvPr/>
        </p:nvSpPr>
        <p:spPr bwMode="auto">
          <a:xfrm>
            <a:off x="354347" y="855377"/>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r>
              <a:rPr lang="en-GB"/>
              <a:t>                                                                                IL TEMPO STA FINENDO…  </a:t>
            </a:r>
          </a:p>
        </p:txBody>
      </p:sp>
      <p:sp>
        <p:nvSpPr>
          <p:cNvPr id="5" name="Rectangle 4"/>
          <p:cNvSpPr>
            <a:spLocks noChangeArrowheads="1"/>
          </p:cNvSpPr>
          <p:nvPr/>
        </p:nvSpPr>
        <p:spPr bwMode="auto">
          <a:xfrm>
            <a:off x="354347" y="855377"/>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6" name="Text Box 5"/>
          <p:cNvSpPr txBox="1">
            <a:spLocks noChangeArrowheads="1"/>
          </p:cNvSpPr>
          <p:nvPr/>
        </p:nvSpPr>
        <p:spPr bwMode="auto">
          <a:xfrm>
            <a:off x="3227722" y="0"/>
            <a:ext cx="1178528" cy="830997"/>
          </a:xfrm>
          <a:prstGeom prst="rect">
            <a:avLst/>
          </a:prstGeom>
          <a:noFill/>
          <a:ln w="9525">
            <a:noFill/>
            <a:miter lim="800000"/>
            <a:headEnd/>
            <a:tailEnd/>
          </a:ln>
          <a:effectLst/>
        </p:spPr>
        <p:txBody>
          <a:bodyPr wrap="none">
            <a:spAutoFit/>
          </a:bodyPr>
          <a:lstStyle/>
          <a:p>
            <a:r>
              <a:rPr lang="en-GB" sz="4800"/>
              <a:t>fine</a:t>
            </a:r>
            <a:endParaRPr lang="en-GB" sz="4800" dirty="0"/>
          </a:p>
        </p:txBody>
      </p:sp>
      <p:sp>
        <p:nvSpPr>
          <p:cNvPr id="9" name="CasellaDiTesto 8">
            <a:extLst>
              <a:ext uri="{FF2B5EF4-FFF2-40B4-BE49-F238E27FC236}">
                <a16:creationId xmlns:a16="http://schemas.microsoft.com/office/drawing/2014/main" id="{A8AE5E7C-4CB5-43E9-9E93-823F53952EFA}"/>
              </a:ext>
            </a:extLst>
          </p:cNvPr>
          <p:cNvSpPr txBox="1"/>
          <p:nvPr/>
        </p:nvSpPr>
        <p:spPr>
          <a:xfrm>
            <a:off x="213811" y="1290636"/>
            <a:ext cx="6027822" cy="3046988"/>
          </a:xfrm>
          <a:prstGeom prst="rect">
            <a:avLst/>
          </a:prstGeom>
          <a:noFill/>
        </p:spPr>
        <p:txBody>
          <a:bodyPr wrap="square" rtlCol="0">
            <a:spAutoFit/>
          </a:bodyPr>
          <a:lstStyle/>
          <a:p>
            <a:r>
              <a:rPr lang="it-IT" sz="3200">
                <a:latin typeface="Chewy" panose="020B0604020202020204" charset="0"/>
                <a:ea typeface="Chewy" panose="020B0604020202020204" charset="0"/>
              </a:rPr>
              <a:t>VERBO AL MODO INDICATIVO</a:t>
            </a:r>
          </a:p>
          <a:p>
            <a:r>
              <a:rPr lang="it-IT" sz="3200">
                <a:latin typeface="Chewy" panose="020B0604020202020204" charset="0"/>
                <a:ea typeface="Chewy" panose="020B0604020202020204" charset="0"/>
              </a:rPr>
              <a:t>VERBO AL MODO CONGIUNTIVO</a:t>
            </a:r>
          </a:p>
          <a:p>
            <a:r>
              <a:rPr lang="it-IT" sz="3200">
                <a:latin typeface="Chewy" panose="020B0604020202020204" charset="0"/>
                <a:ea typeface="Chewy" panose="020B0604020202020204" charset="0"/>
              </a:rPr>
              <a:t>VERBO AL MODO CONDIZIONALE</a:t>
            </a:r>
          </a:p>
          <a:p>
            <a:r>
              <a:rPr lang="it-IT" sz="3200">
                <a:latin typeface="Chewy" panose="020B0604020202020204" charset="0"/>
                <a:ea typeface="Chewy" panose="020B0604020202020204" charset="0"/>
              </a:rPr>
              <a:t>NOME COMUNE</a:t>
            </a:r>
          </a:p>
          <a:p>
            <a:r>
              <a:rPr lang="it-IT" sz="3200">
                <a:latin typeface="Chewy" panose="020B0604020202020204" charset="0"/>
                <a:ea typeface="Chewy" panose="020B0604020202020204" charset="0"/>
              </a:rPr>
              <a:t>AGGETTIVO QUALIFICATIVO</a:t>
            </a:r>
          </a:p>
          <a:p>
            <a:r>
              <a:rPr lang="it-IT" sz="3200">
                <a:latin typeface="Chewy" panose="020B0604020202020204" charset="0"/>
                <a:ea typeface="Chewy" panose="020B0604020202020204" charset="0"/>
              </a:rPr>
              <a:t>AVVERBIO</a:t>
            </a:r>
          </a:p>
        </p:txBody>
      </p:sp>
      <p:sp>
        <p:nvSpPr>
          <p:cNvPr id="10" name="Freeform 9">
            <a:extLst>
              <a:ext uri="{FF2B5EF4-FFF2-40B4-BE49-F238E27FC236}">
                <a16:creationId xmlns:a16="http://schemas.microsoft.com/office/drawing/2014/main" id="{A0E7E62E-7EEC-4B6E-AA59-40DD949C5078}"/>
              </a:ext>
            </a:extLst>
          </p:cNvPr>
          <p:cNvSpPr>
            <a:spLocks/>
          </p:cNvSpPr>
          <p:nvPr/>
        </p:nvSpPr>
        <p:spPr bwMode="auto">
          <a:xfrm>
            <a:off x="2247077" y="3706295"/>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figure_blue_marker">
            <a:extLst>
              <a:ext uri="{FF2B5EF4-FFF2-40B4-BE49-F238E27FC236}">
                <a16:creationId xmlns:a16="http://schemas.microsoft.com/office/drawing/2014/main" id="{F122FE06-3903-46AA-A470-673767920F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4065" y="787992"/>
            <a:ext cx="1899104" cy="3667799"/>
          </a:xfrm>
          <a:prstGeom prst="rect">
            <a:avLst/>
          </a:prstGeom>
        </p:spPr>
      </p:pic>
      <p:sp>
        <p:nvSpPr>
          <p:cNvPr id="12" name="TextBox 7">
            <a:extLst>
              <a:ext uri="{FF2B5EF4-FFF2-40B4-BE49-F238E27FC236}">
                <a16:creationId xmlns:a16="http://schemas.microsoft.com/office/drawing/2014/main" id="{AFCFE266-0C6B-4630-840E-83F5342A6C6E}"/>
              </a:ext>
            </a:extLst>
          </p:cNvPr>
          <p:cNvSpPr txBox="1"/>
          <p:nvPr/>
        </p:nvSpPr>
        <p:spPr>
          <a:xfrm>
            <a:off x="4302136" y="-89399"/>
            <a:ext cx="6828505" cy="1323439"/>
          </a:xfrm>
          <a:prstGeom prst="rect">
            <a:avLst/>
          </a:prstGeom>
          <a:noFill/>
        </p:spPr>
        <p:txBody>
          <a:bodyPr wrap="square" rtlCol="0">
            <a:spAutoFit/>
          </a:bodyPr>
          <a:lstStyle/>
          <a:p>
            <a:pPr algn="ctr"/>
            <a:r>
              <a:rPr lang="en-US" sz="8000">
                <a:solidFill>
                  <a:schemeClr val="accent3"/>
                </a:solidFill>
                <a:latin typeface="Chewy" panose="02000000000000000000" pitchFamily="2" charset="0"/>
                <a:ea typeface="Chewy" panose="02000000000000000000" pitchFamily="2" charset="0"/>
              </a:rPr>
              <a:t>N.</a:t>
            </a:r>
          </a:p>
        </p:txBody>
      </p:sp>
      <p:pic>
        <p:nvPicPr>
          <p:cNvPr id="13" name="hand_blue_pen">
            <a:extLst>
              <a:ext uri="{FF2B5EF4-FFF2-40B4-BE49-F238E27FC236}">
                <a16:creationId xmlns:a16="http://schemas.microsoft.com/office/drawing/2014/main" id="{9A7DC78E-6161-4EE5-8B8A-12C6F9D2A4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81480" y="4430317"/>
            <a:ext cx="2004945" cy="2551749"/>
          </a:xfrm>
          <a:prstGeom prst="rect">
            <a:avLst/>
          </a:prstGeom>
        </p:spPr>
      </p:pic>
      <p:sp>
        <p:nvSpPr>
          <p:cNvPr id="14" name="CasellaDiTesto 13">
            <a:extLst>
              <a:ext uri="{FF2B5EF4-FFF2-40B4-BE49-F238E27FC236}">
                <a16:creationId xmlns:a16="http://schemas.microsoft.com/office/drawing/2014/main" id="{B69B9BA0-C7A8-4A09-BB5C-703BD65E56BD}"/>
              </a:ext>
            </a:extLst>
          </p:cNvPr>
          <p:cNvSpPr txBox="1"/>
          <p:nvPr/>
        </p:nvSpPr>
        <p:spPr>
          <a:xfrm>
            <a:off x="3223958" y="4188191"/>
            <a:ext cx="5260226" cy="2554545"/>
          </a:xfrm>
          <a:prstGeom prst="rect">
            <a:avLst/>
          </a:prstGeom>
          <a:noFill/>
          <a:ln>
            <a:noFill/>
          </a:ln>
        </p:spPr>
        <p:txBody>
          <a:bodyPr wrap="square" rtlCol="0">
            <a:spAutoFit/>
          </a:bodyPr>
          <a:lstStyle/>
          <a:p>
            <a:r>
              <a:rPr lang="it-IT" sz="2000">
                <a:latin typeface="Chewy" panose="020B0604020202020204" charset="0"/>
                <a:ea typeface="Chewy" panose="020B0604020202020204" charset="0"/>
              </a:rPr>
              <a:t>VERBI: (Qualsiasi modo e tempo)</a:t>
            </a:r>
          </a:p>
          <a:p>
            <a:r>
              <a:rPr lang="it-IT" sz="2000">
                <a:solidFill>
                  <a:schemeClr val="accent3"/>
                </a:solidFill>
                <a:latin typeface="Lobster" panose="020B0604020202020204" charset="0"/>
                <a:ea typeface="Chewy" panose="020B0604020202020204" charset="0"/>
              </a:rPr>
              <a:t>Nutrire, nominare, narrare, nascondere.</a:t>
            </a:r>
          </a:p>
          <a:p>
            <a:r>
              <a:rPr lang="it-IT" sz="2000">
                <a:latin typeface="Chewy" panose="020B0604020202020204" charset="0"/>
                <a:ea typeface="Chewy" panose="020B0604020202020204" charset="0"/>
              </a:rPr>
              <a:t>NOME:</a:t>
            </a:r>
          </a:p>
          <a:p>
            <a:r>
              <a:rPr lang="it-IT" sz="2000">
                <a:solidFill>
                  <a:schemeClr val="accent3"/>
                </a:solidFill>
                <a:latin typeface="Lobster" panose="020B0604020202020204" charset="0"/>
                <a:ea typeface="Chewy" panose="020B0604020202020204" charset="0"/>
              </a:rPr>
              <a:t>Nocciolo, nasello, nastro, notaio.</a:t>
            </a:r>
          </a:p>
          <a:p>
            <a:r>
              <a:rPr lang="it-IT" sz="2000">
                <a:latin typeface="Chewy" panose="020B0604020202020204" charset="0"/>
                <a:ea typeface="Chewy" panose="020B0604020202020204" charset="0"/>
              </a:rPr>
              <a:t>AGGETTIVO QUALIFICATIVO:</a:t>
            </a:r>
          </a:p>
          <a:p>
            <a:r>
              <a:rPr lang="it-IT" sz="2000">
                <a:solidFill>
                  <a:schemeClr val="accent3"/>
                </a:solidFill>
                <a:latin typeface="Lobster" panose="020B0604020202020204" charset="0"/>
                <a:ea typeface="Chewy" panose="020B0604020202020204" charset="0"/>
              </a:rPr>
              <a:t>Neutrale, nobile, nauseato, notturno.</a:t>
            </a:r>
            <a:br>
              <a:rPr lang="it-IT" sz="2000">
                <a:latin typeface="Chewy" panose="020B0604020202020204" charset="0"/>
                <a:ea typeface="Chewy" panose="020B0604020202020204" charset="0"/>
              </a:rPr>
            </a:br>
            <a:r>
              <a:rPr lang="it-IT" sz="2000">
                <a:latin typeface="Chewy" panose="020B0604020202020204" charset="0"/>
                <a:ea typeface="Chewy" panose="020B0604020202020204" charset="0"/>
              </a:rPr>
              <a:t>AVVERBIO:</a:t>
            </a:r>
          </a:p>
          <a:p>
            <a:r>
              <a:rPr lang="it-IT" sz="2000">
                <a:solidFill>
                  <a:schemeClr val="accent3"/>
                </a:solidFill>
                <a:latin typeface="Lobster" panose="020B0604020202020204" charset="0"/>
                <a:ea typeface="Chewy" panose="020B0604020202020204" charset="0"/>
              </a:rPr>
              <a:t>Neppure, nuovamente, noiosamente</a:t>
            </a:r>
          </a:p>
        </p:txBody>
      </p:sp>
      <p:grpSp>
        <p:nvGrpSpPr>
          <p:cNvPr id="15" name="lightbulb">
            <a:extLst>
              <a:ext uri="{FF2B5EF4-FFF2-40B4-BE49-F238E27FC236}">
                <a16:creationId xmlns:a16="http://schemas.microsoft.com/office/drawing/2014/main" id="{4BE69245-7661-43F6-865F-423D9D72574B}"/>
              </a:ext>
            </a:extLst>
          </p:cNvPr>
          <p:cNvGrpSpPr>
            <a:grpSpLocks noChangeAspect="1"/>
          </p:cNvGrpSpPr>
          <p:nvPr/>
        </p:nvGrpSpPr>
        <p:grpSpPr bwMode="auto">
          <a:xfrm>
            <a:off x="8374607" y="4327077"/>
            <a:ext cx="1692306" cy="1857299"/>
            <a:chOff x="1577" y="540"/>
            <a:chExt cx="2277" cy="2499"/>
          </a:xfrm>
        </p:grpSpPr>
        <p:sp>
          <p:nvSpPr>
            <p:cNvPr id="16" name="Freeform 26">
              <a:extLst>
                <a:ext uri="{FF2B5EF4-FFF2-40B4-BE49-F238E27FC236}">
                  <a16:creationId xmlns:a16="http://schemas.microsoft.com/office/drawing/2014/main" id="{B5D60749-86AA-4B19-A0CA-BF8F395ACD2F}"/>
                </a:ext>
              </a:extLst>
            </p:cNvPr>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
              <a:extLst>
                <a:ext uri="{FF2B5EF4-FFF2-40B4-BE49-F238E27FC236}">
                  <a16:creationId xmlns:a16="http://schemas.microsoft.com/office/drawing/2014/main" id="{47EC96F7-814B-4A3A-8EA7-0CE099E56FD9}"/>
                </a:ext>
              </a:extLst>
            </p:cNvPr>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8">
              <a:extLst>
                <a:ext uri="{FF2B5EF4-FFF2-40B4-BE49-F238E27FC236}">
                  <a16:creationId xmlns:a16="http://schemas.microsoft.com/office/drawing/2014/main" id="{8A064A83-6068-4CE2-B10D-BC2198E1BB94}"/>
                </a:ext>
              </a:extLst>
            </p:cNvPr>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9">
              <a:extLst>
                <a:ext uri="{FF2B5EF4-FFF2-40B4-BE49-F238E27FC236}">
                  <a16:creationId xmlns:a16="http://schemas.microsoft.com/office/drawing/2014/main" id="{B202C6B9-5051-4C77-83D5-3F1FF88C08AF}"/>
                </a:ext>
              </a:extLst>
            </p:cNvPr>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CasellaDiTesto 19">
            <a:extLst>
              <a:ext uri="{FF2B5EF4-FFF2-40B4-BE49-F238E27FC236}">
                <a16:creationId xmlns:a16="http://schemas.microsoft.com/office/drawing/2014/main" id="{7615754D-31C5-48CD-B250-ECB176707A2F}"/>
              </a:ext>
            </a:extLst>
          </p:cNvPr>
          <p:cNvSpPr txBox="1"/>
          <p:nvPr/>
        </p:nvSpPr>
        <p:spPr>
          <a:xfrm>
            <a:off x="8484184" y="6094101"/>
            <a:ext cx="2033677" cy="369332"/>
          </a:xfrm>
          <a:prstGeom prst="rect">
            <a:avLst/>
          </a:prstGeom>
          <a:noFill/>
        </p:spPr>
        <p:txBody>
          <a:bodyPr wrap="square" rtlCol="0">
            <a:spAutoFit/>
          </a:bodyPr>
          <a:lstStyle/>
          <a:p>
            <a:r>
              <a:rPr lang="it-IT" b="1">
                <a:solidFill>
                  <a:schemeClr val="accent1"/>
                </a:solidFill>
              </a:rPr>
              <a:t>SUGGERIMENTO</a:t>
            </a:r>
          </a:p>
        </p:txBody>
      </p:sp>
      <p:pic>
        <p:nvPicPr>
          <p:cNvPr id="22" name="Immagine 21">
            <a:extLst>
              <a:ext uri="{FF2B5EF4-FFF2-40B4-BE49-F238E27FC236}">
                <a16:creationId xmlns:a16="http://schemas.microsoft.com/office/drawing/2014/main" id="{37C1EFEA-5E4F-4ABF-8957-71FACE068F10}"/>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18823" y="164546"/>
            <a:ext cx="2045834" cy="1237660"/>
          </a:xfrm>
          <a:prstGeom prst="rect">
            <a:avLst/>
          </a:prstGeom>
        </p:spPr>
      </p:pic>
    </p:spTree>
    <p:custDataLst>
      <p:tags r:id="rId1"/>
    </p:custDataLst>
    <p:extLst>
      <p:ext uri="{BB962C8B-B14F-4D97-AF65-F5344CB8AC3E}">
        <p14:creationId xmlns:p14="http://schemas.microsoft.com/office/powerpoint/2010/main" val="7835718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0000"/>
                                        <p:tgtEl>
                                          <p:spTgt spid="4"/>
                                        </p:tgtEl>
                                      </p:cBhvr>
                                    </p:animEffect>
                                  </p:childTnLst>
                                </p:cTn>
                              </p:par>
                            </p:childTnLst>
                          </p:cTn>
                        </p:par>
                        <p:par>
                          <p:cTn id="8" fill="hold">
                            <p:stCondLst>
                              <p:cond delay="120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subTnLst>
                                    <p:audio>
                                      <p:cMediaNode vol="100000">
                                        <p:cTn display="0" masterRel="sameClick">
                                          <p:stCondLst>
                                            <p:cond evt="begin" delay="0">
                                              <p:tn val="9"/>
                                            </p:cond>
                                          </p:stCondLst>
                                          <p:endCondLst>
                                            <p:cond evt="onStopAudio" delay="0">
                                              <p:tgtEl>
                                                <p:sldTgt/>
                                              </p:tgtEl>
                                            </p:cond>
                                          </p:endCondLst>
                                        </p:cTn>
                                        <p:tgtEl>
                                          <p:sndTgt r:embed="rId6" name="laser.wav"/>
                                        </p:tgtEl>
                                      </p:cMediaNode>
                                    </p:audio>
                                  </p:subTnLst>
                                </p:cTn>
                              </p:par>
                              <p:par>
                                <p:cTn id="11" presetID="1" presetClass="mediacall" presetSubtype="0" fill="hold" nodeType="withEffect">
                                  <p:stCondLst>
                                    <p:cond delay="0"/>
                                  </p:stCondLst>
                                  <p:childTnLst>
                                    <p:cmd type="call" cmd="playFrom(0.0)">
                                      <p:cBhvr>
                                        <p:cTn id="12" dur="7048" fill="hold"/>
                                        <p:tgtEl>
                                          <p:spTgt spid="8"/>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2000"/>
                                  </p:stCondLst>
                                  <p:childTnLst>
                                    <p:set>
                                      <p:cBhvr>
                                        <p:cTn id="16"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7" name="push.wav"/>
                                        </p:tgtEl>
                                      </p:cMediaNode>
                                    </p:audio>
                                  </p:subTnLst>
                                </p:cTn>
                              </p:par>
                              <p:par>
                                <p:cTn id="17" presetID="42" presetClass="entr" presetSubtype="0"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P spid="6" grpId="0"/>
      <p:bldP spid="14"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S900388269[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3846277" y="895919"/>
            <a:ext cx="144016" cy="144016"/>
          </a:xfrm>
          <a:prstGeom prst="rect">
            <a:avLst/>
          </a:prstGeom>
        </p:spPr>
      </p:pic>
      <p:sp>
        <p:nvSpPr>
          <p:cNvPr id="4" name="Rectangle 3"/>
          <p:cNvSpPr>
            <a:spLocks noChangeArrowheads="1"/>
          </p:cNvSpPr>
          <p:nvPr/>
        </p:nvSpPr>
        <p:spPr bwMode="auto">
          <a:xfrm>
            <a:off x="354347" y="855377"/>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r>
              <a:rPr lang="en-GB"/>
              <a:t>                                                                                IL TEMPO STA FINENDO…  </a:t>
            </a:r>
          </a:p>
        </p:txBody>
      </p:sp>
      <p:sp>
        <p:nvSpPr>
          <p:cNvPr id="5" name="Rectangle 4"/>
          <p:cNvSpPr>
            <a:spLocks noChangeArrowheads="1"/>
          </p:cNvSpPr>
          <p:nvPr/>
        </p:nvSpPr>
        <p:spPr bwMode="auto">
          <a:xfrm>
            <a:off x="354347" y="855377"/>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6" name="Text Box 5"/>
          <p:cNvSpPr txBox="1">
            <a:spLocks noChangeArrowheads="1"/>
          </p:cNvSpPr>
          <p:nvPr/>
        </p:nvSpPr>
        <p:spPr bwMode="auto">
          <a:xfrm>
            <a:off x="3227722" y="0"/>
            <a:ext cx="1178528" cy="830997"/>
          </a:xfrm>
          <a:prstGeom prst="rect">
            <a:avLst/>
          </a:prstGeom>
          <a:noFill/>
          <a:ln w="9525">
            <a:noFill/>
            <a:miter lim="800000"/>
            <a:headEnd/>
            <a:tailEnd/>
          </a:ln>
          <a:effectLst/>
        </p:spPr>
        <p:txBody>
          <a:bodyPr wrap="none">
            <a:spAutoFit/>
          </a:bodyPr>
          <a:lstStyle/>
          <a:p>
            <a:r>
              <a:rPr lang="en-GB" sz="4800"/>
              <a:t>fine</a:t>
            </a:r>
            <a:endParaRPr lang="en-GB" sz="4800" dirty="0"/>
          </a:p>
        </p:txBody>
      </p:sp>
      <p:sp>
        <p:nvSpPr>
          <p:cNvPr id="9" name="CasellaDiTesto 8">
            <a:extLst>
              <a:ext uri="{FF2B5EF4-FFF2-40B4-BE49-F238E27FC236}">
                <a16:creationId xmlns:a16="http://schemas.microsoft.com/office/drawing/2014/main" id="{A8AE5E7C-4CB5-43E9-9E93-823F53952EFA}"/>
              </a:ext>
            </a:extLst>
          </p:cNvPr>
          <p:cNvSpPr txBox="1"/>
          <p:nvPr/>
        </p:nvSpPr>
        <p:spPr>
          <a:xfrm>
            <a:off x="213811" y="1290636"/>
            <a:ext cx="6027822" cy="3046988"/>
          </a:xfrm>
          <a:prstGeom prst="rect">
            <a:avLst/>
          </a:prstGeom>
          <a:noFill/>
        </p:spPr>
        <p:txBody>
          <a:bodyPr wrap="square" rtlCol="0">
            <a:spAutoFit/>
          </a:bodyPr>
          <a:lstStyle/>
          <a:p>
            <a:r>
              <a:rPr lang="it-IT" sz="3200">
                <a:latin typeface="Chewy" panose="020B0604020202020204" charset="0"/>
                <a:ea typeface="Chewy" panose="020B0604020202020204" charset="0"/>
              </a:rPr>
              <a:t>VERBO AL MODO INDICATIVO</a:t>
            </a:r>
          </a:p>
          <a:p>
            <a:r>
              <a:rPr lang="it-IT" sz="3200">
                <a:latin typeface="Chewy" panose="020B0604020202020204" charset="0"/>
                <a:ea typeface="Chewy" panose="020B0604020202020204" charset="0"/>
              </a:rPr>
              <a:t>VERBO AL MODO CONGIUNTIVO</a:t>
            </a:r>
          </a:p>
          <a:p>
            <a:r>
              <a:rPr lang="it-IT" sz="3200">
                <a:latin typeface="Chewy" panose="020B0604020202020204" charset="0"/>
                <a:ea typeface="Chewy" panose="020B0604020202020204" charset="0"/>
              </a:rPr>
              <a:t>VERBO AL MODO CONDIZIONALE</a:t>
            </a:r>
          </a:p>
          <a:p>
            <a:r>
              <a:rPr lang="it-IT" sz="3200">
                <a:latin typeface="Chewy" panose="020B0604020202020204" charset="0"/>
                <a:ea typeface="Chewy" panose="020B0604020202020204" charset="0"/>
              </a:rPr>
              <a:t>NOME COMUNE</a:t>
            </a:r>
          </a:p>
          <a:p>
            <a:r>
              <a:rPr lang="it-IT" sz="3200">
                <a:latin typeface="Chewy" panose="020B0604020202020204" charset="0"/>
                <a:ea typeface="Chewy" panose="020B0604020202020204" charset="0"/>
              </a:rPr>
              <a:t>AGGETTIVO QUALIFICATIVO</a:t>
            </a:r>
          </a:p>
          <a:p>
            <a:r>
              <a:rPr lang="it-IT" sz="3200">
                <a:latin typeface="Chewy" panose="020B0604020202020204" charset="0"/>
                <a:ea typeface="Chewy" panose="020B0604020202020204" charset="0"/>
              </a:rPr>
              <a:t>AVVERBIO</a:t>
            </a:r>
          </a:p>
        </p:txBody>
      </p:sp>
      <p:sp>
        <p:nvSpPr>
          <p:cNvPr id="10" name="Freeform 9">
            <a:extLst>
              <a:ext uri="{FF2B5EF4-FFF2-40B4-BE49-F238E27FC236}">
                <a16:creationId xmlns:a16="http://schemas.microsoft.com/office/drawing/2014/main" id="{A0E7E62E-7EEC-4B6E-AA59-40DD949C5078}"/>
              </a:ext>
            </a:extLst>
          </p:cNvPr>
          <p:cNvSpPr>
            <a:spLocks/>
          </p:cNvSpPr>
          <p:nvPr/>
        </p:nvSpPr>
        <p:spPr bwMode="auto">
          <a:xfrm>
            <a:off x="2247077" y="3706295"/>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figure_blue_marker">
            <a:extLst>
              <a:ext uri="{FF2B5EF4-FFF2-40B4-BE49-F238E27FC236}">
                <a16:creationId xmlns:a16="http://schemas.microsoft.com/office/drawing/2014/main" id="{F122FE06-3903-46AA-A470-673767920F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4065" y="787992"/>
            <a:ext cx="1899104" cy="3667799"/>
          </a:xfrm>
          <a:prstGeom prst="rect">
            <a:avLst/>
          </a:prstGeom>
        </p:spPr>
      </p:pic>
      <p:sp>
        <p:nvSpPr>
          <p:cNvPr id="12" name="TextBox 7">
            <a:extLst>
              <a:ext uri="{FF2B5EF4-FFF2-40B4-BE49-F238E27FC236}">
                <a16:creationId xmlns:a16="http://schemas.microsoft.com/office/drawing/2014/main" id="{AFCFE266-0C6B-4630-840E-83F5342A6C6E}"/>
              </a:ext>
            </a:extLst>
          </p:cNvPr>
          <p:cNvSpPr txBox="1"/>
          <p:nvPr/>
        </p:nvSpPr>
        <p:spPr>
          <a:xfrm>
            <a:off x="4302136" y="-89399"/>
            <a:ext cx="6828505" cy="1323439"/>
          </a:xfrm>
          <a:prstGeom prst="rect">
            <a:avLst/>
          </a:prstGeom>
          <a:noFill/>
        </p:spPr>
        <p:txBody>
          <a:bodyPr wrap="square" rtlCol="0">
            <a:spAutoFit/>
          </a:bodyPr>
          <a:lstStyle/>
          <a:p>
            <a:pPr algn="ctr"/>
            <a:r>
              <a:rPr lang="en-US" sz="8000">
                <a:solidFill>
                  <a:schemeClr val="accent3"/>
                </a:solidFill>
                <a:latin typeface="Chewy" panose="02000000000000000000" pitchFamily="2" charset="0"/>
                <a:ea typeface="Chewy" panose="02000000000000000000" pitchFamily="2" charset="0"/>
              </a:rPr>
              <a:t>O.</a:t>
            </a:r>
          </a:p>
        </p:txBody>
      </p:sp>
      <p:pic>
        <p:nvPicPr>
          <p:cNvPr id="13" name="hand_blue_pen">
            <a:extLst>
              <a:ext uri="{FF2B5EF4-FFF2-40B4-BE49-F238E27FC236}">
                <a16:creationId xmlns:a16="http://schemas.microsoft.com/office/drawing/2014/main" id="{9A7DC78E-6161-4EE5-8B8A-12C6F9D2A4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81480" y="4430317"/>
            <a:ext cx="2004945" cy="2551749"/>
          </a:xfrm>
          <a:prstGeom prst="rect">
            <a:avLst/>
          </a:prstGeom>
        </p:spPr>
      </p:pic>
      <p:sp>
        <p:nvSpPr>
          <p:cNvPr id="14" name="CasellaDiTesto 13">
            <a:extLst>
              <a:ext uri="{FF2B5EF4-FFF2-40B4-BE49-F238E27FC236}">
                <a16:creationId xmlns:a16="http://schemas.microsoft.com/office/drawing/2014/main" id="{B69B9BA0-C7A8-4A09-BB5C-703BD65E56BD}"/>
              </a:ext>
            </a:extLst>
          </p:cNvPr>
          <p:cNvSpPr txBox="1"/>
          <p:nvPr/>
        </p:nvSpPr>
        <p:spPr>
          <a:xfrm>
            <a:off x="3223958" y="4188191"/>
            <a:ext cx="5260226" cy="2554545"/>
          </a:xfrm>
          <a:prstGeom prst="rect">
            <a:avLst/>
          </a:prstGeom>
          <a:noFill/>
          <a:ln>
            <a:noFill/>
          </a:ln>
        </p:spPr>
        <p:txBody>
          <a:bodyPr wrap="square" rtlCol="0">
            <a:spAutoFit/>
          </a:bodyPr>
          <a:lstStyle/>
          <a:p>
            <a:r>
              <a:rPr lang="it-IT" sz="2000">
                <a:latin typeface="Chewy" panose="020B0604020202020204" charset="0"/>
                <a:ea typeface="Chewy" panose="020B0604020202020204" charset="0"/>
              </a:rPr>
              <a:t>VERBI: (Qualsiasi modo e tempo)</a:t>
            </a:r>
          </a:p>
          <a:p>
            <a:r>
              <a:rPr lang="it-IT" sz="2000">
                <a:solidFill>
                  <a:schemeClr val="accent3"/>
                </a:solidFill>
                <a:latin typeface="Lobster" panose="020B0604020202020204" charset="0"/>
                <a:ea typeface="Chewy" panose="020B0604020202020204" charset="0"/>
              </a:rPr>
              <a:t>Origliare, operare, ostacolare, oscurare.</a:t>
            </a:r>
          </a:p>
          <a:p>
            <a:r>
              <a:rPr lang="it-IT" sz="2000">
                <a:latin typeface="Chewy" panose="020B0604020202020204" charset="0"/>
                <a:ea typeface="Chewy" panose="020B0604020202020204" charset="0"/>
              </a:rPr>
              <a:t>NOME:</a:t>
            </a:r>
          </a:p>
          <a:p>
            <a:r>
              <a:rPr lang="it-IT" sz="2000">
                <a:solidFill>
                  <a:schemeClr val="accent3"/>
                </a:solidFill>
                <a:latin typeface="Lobster" panose="020B0604020202020204" charset="0"/>
                <a:ea typeface="Chewy" panose="020B0604020202020204" charset="0"/>
              </a:rPr>
              <a:t>Orbettino,oggeto , operaio, oliera.</a:t>
            </a:r>
          </a:p>
          <a:p>
            <a:r>
              <a:rPr lang="it-IT" sz="2000">
                <a:latin typeface="Chewy" panose="020B0604020202020204" charset="0"/>
                <a:ea typeface="Chewy" panose="020B0604020202020204" charset="0"/>
              </a:rPr>
              <a:t>AGGETTIVO QUALIFICATIVO:</a:t>
            </a:r>
          </a:p>
          <a:p>
            <a:r>
              <a:rPr lang="it-IT" sz="2000">
                <a:solidFill>
                  <a:schemeClr val="accent3"/>
                </a:solidFill>
                <a:latin typeface="Lobster" panose="020B0604020202020204" charset="0"/>
                <a:ea typeface="Chewy" panose="020B0604020202020204" charset="0"/>
              </a:rPr>
              <a:t>Ondulato, opaco, offensivo, odiato.</a:t>
            </a:r>
            <a:br>
              <a:rPr lang="it-IT" sz="2000">
                <a:latin typeface="Chewy" panose="020B0604020202020204" charset="0"/>
                <a:ea typeface="Chewy" panose="020B0604020202020204" charset="0"/>
              </a:rPr>
            </a:br>
            <a:r>
              <a:rPr lang="it-IT" sz="2000">
                <a:latin typeface="Chewy" panose="020B0604020202020204" charset="0"/>
                <a:ea typeface="Chewy" panose="020B0604020202020204" charset="0"/>
              </a:rPr>
              <a:t>AVVERBIO:</a:t>
            </a:r>
          </a:p>
          <a:p>
            <a:r>
              <a:rPr lang="it-IT" sz="2000">
                <a:solidFill>
                  <a:schemeClr val="accent3"/>
                </a:solidFill>
                <a:latin typeface="Lobster" panose="020B0604020202020204" charset="0"/>
                <a:ea typeface="Chewy" panose="020B0604020202020204" charset="0"/>
              </a:rPr>
              <a:t>Ostinatamente, oggi, ormai, orribilmente</a:t>
            </a:r>
          </a:p>
        </p:txBody>
      </p:sp>
      <p:grpSp>
        <p:nvGrpSpPr>
          <p:cNvPr id="15" name="lightbulb">
            <a:extLst>
              <a:ext uri="{FF2B5EF4-FFF2-40B4-BE49-F238E27FC236}">
                <a16:creationId xmlns:a16="http://schemas.microsoft.com/office/drawing/2014/main" id="{4BE69245-7661-43F6-865F-423D9D72574B}"/>
              </a:ext>
            </a:extLst>
          </p:cNvPr>
          <p:cNvGrpSpPr>
            <a:grpSpLocks noChangeAspect="1"/>
          </p:cNvGrpSpPr>
          <p:nvPr/>
        </p:nvGrpSpPr>
        <p:grpSpPr bwMode="auto">
          <a:xfrm>
            <a:off x="8374607" y="4327077"/>
            <a:ext cx="1692306" cy="1857299"/>
            <a:chOff x="1577" y="540"/>
            <a:chExt cx="2277" cy="2499"/>
          </a:xfrm>
        </p:grpSpPr>
        <p:sp>
          <p:nvSpPr>
            <p:cNvPr id="16" name="Freeform 26">
              <a:extLst>
                <a:ext uri="{FF2B5EF4-FFF2-40B4-BE49-F238E27FC236}">
                  <a16:creationId xmlns:a16="http://schemas.microsoft.com/office/drawing/2014/main" id="{B5D60749-86AA-4B19-A0CA-BF8F395ACD2F}"/>
                </a:ext>
              </a:extLst>
            </p:cNvPr>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
              <a:extLst>
                <a:ext uri="{FF2B5EF4-FFF2-40B4-BE49-F238E27FC236}">
                  <a16:creationId xmlns:a16="http://schemas.microsoft.com/office/drawing/2014/main" id="{47EC96F7-814B-4A3A-8EA7-0CE099E56FD9}"/>
                </a:ext>
              </a:extLst>
            </p:cNvPr>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8">
              <a:extLst>
                <a:ext uri="{FF2B5EF4-FFF2-40B4-BE49-F238E27FC236}">
                  <a16:creationId xmlns:a16="http://schemas.microsoft.com/office/drawing/2014/main" id="{8A064A83-6068-4CE2-B10D-BC2198E1BB94}"/>
                </a:ext>
              </a:extLst>
            </p:cNvPr>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9">
              <a:extLst>
                <a:ext uri="{FF2B5EF4-FFF2-40B4-BE49-F238E27FC236}">
                  <a16:creationId xmlns:a16="http://schemas.microsoft.com/office/drawing/2014/main" id="{B202C6B9-5051-4C77-83D5-3F1FF88C08AF}"/>
                </a:ext>
              </a:extLst>
            </p:cNvPr>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CasellaDiTesto 19">
            <a:extLst>
              <a:ext uri="{FF2B5EF4-FFF2-40B4-BE49-F238E27FC236}">
                <a16:creationId xmlns:a16="http://schemas.microsoft.com/office/drawing/2014/main" id="{7615754D-31C5-48CD-B250-ECB176707A2F}"/>
              </a:ext>
            </a:extLst>
          </p:cNvPr>
          <p:cNvSpPr txBox="1"/>
          <p:nvPr/>
        </p:nvSpPr>
        <p:spPr>
          <a:xfrm>
            <a:off x="8484184" y="6094101"/>
            <a:ext cx="2033677" cy="369332"/>
          </a:xfrm>
          <a:prstGeom prst="rect">
            <a:avLst/>
          </a:prstGeom>
          <a:noFill/>
        </p:spPr>
        <p:txBody>
          <a:bodyPr wrap="square" rtlCol="0">
            <a:spAutoFit/>
          </a:bodyPr>
          <a:lstStyle/>
          <a:p>
            <a:r>
              <a:rPr lang="it-IT" b="1">
                <a:solidFill>
                  <a:schemeClr val="accent1"/>
                </a:solidFill>
              </a:rPr>
              <a:t>SUGGERIMENTO</a:t>
            </a:r>
          </a:p>
        </p:txBody>
      </p:sp>
      <p:pic>
        <p:nvPicPr>
          <p:cNvPr id="22" name="Immagine 21">
            <a:extLst>
              <a:ext uri="{FF2B5EF4-FFF2-40B4-BE49-F238E27FC236}">
                <a16:creationId xmlns:a16="http://schemas.microsoft.com/office/drawing/2014/main" id="{37C1EFEA-5E4F-4ABF-8957-71FACE068F10}"/>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18823" y="164546"/>
            <a:ext cx="2045834" cy="1237660"/>
          </a:xfrm>
          <a:prstGeom prst="rect">
            <a:avLst/>
          </a:prstGeom>
        </p:spPr>
      </p:pic>
    </p:spTree>
    <p:custDataLst>
      <p:tags r:id="rId1"/>
    </p:custDataLst>
    <p:extLst>
      <p:ext uri="{BB962C8B-B14F-4D97-AF65-F5344CB8AC3E}">
        <p14:creationId xmlns:p14="http://schemas.microsoft.com/office/powerpoint/2010/main" val="21935112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0000"/>
                                        <p:tgtEl>
                                          <p:spTgt spid="4"/>
                                        </p:tgtEl>
                                      </p:cBhvr>
                                    </p:animEffect>
                                  </p:childTnLst>
                                </p:cTn>
                              </p:par>
                            </p:childTnLst>
                          </p:cTn>
                        </p:par>
                        <p:par>
                          <p:cTn id="8" fill="hold">
                            <p:stCondLst>
                              <p:cond delay="120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subTnLst>
                                    <p:audio>
                                      <p:cMediaNode vol="100000">
                                        <p:cTn display="0" masterRel="sameClick">
                                          <p:stCondLst>
                                            <p:cond evt="begin" delay="0">
                                              <p:tn val="9"/>
                                            </p:cond>
                                          </p:stCondLst>
                                          <p:endCondLst>
                                            <p:cond evt="onStopAudio" delay="0">
                                              <p:tgtEl>
                                                <p:sldTgt/>
                                              </p:tgtEl>
                                            </p:cond>
                                          </p:endCondLst>
                                        </p:cTn>
                                        <p:tgtEl>
                                          <p:sndTgt r:embed="rId6" name="laser.wav"/>
                                        </p:tgtEl>
                                      </p:cMediaNode>
                                    </p:audio>
                                  </p:subTnLst>
                                </p:cTn>
                              </p:par>
                              <p:par>
                                <p:cTn id="11" presetID="1" presetClass="mediacall" presetSubtype="0" fill="hold" nodeType="withEffect">
                                  <p:stCondLst>
                                    <p:cond delay="0"/>
                                  </p:stCondLst>
                                  <p:childTnLst>
                                    <p:cmd type="call" cmd="playFrom(0.0)">
                                      <p:cBhvr>
                                        <p:cTn id="12" dur="7048" fill="hold"/>
                                        <p:tgtEl>
                                          <p:spTgt spid="8"/>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2000"/>
                                  </p:stCondLst>
                                  <p:childTnLst>
                                    <p:set>
                                      <p:cBhvr>
                                        <p:cTn id="16"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7" name="push.wav"/>
                                        </p:tgtEl>
                                      </p:cMediaNode>
                                    </p:audio>
                                  </p:subTnLst>
                                </p:cTn>
                              </p:par>
                              <p:par>
                                <p:cTn id="17" presetID="42" presetClass="entr" presetSubtype="0"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P spid="6" grpId="0"/>
      <p:bldP spid="14" grpId="0" animBg="1"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S900388269[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3846277" y="895919"/>
            <a:ext cx="144016" cy="144016"/>
          </a:xfrm>
          <a:prstGeom prst="rect">
            <a:avLst/>
          </a:prstGeom>
        </p:spPr>
      </p:pic>
      <p:sp>
        <p:nvSpPr>
          <p:cNvPr id="4" name="Rectangle 3"/>
          <p:cNvSpPr>
            <a:spLocks noChangeArrowheads="1"/>
          </p:cNvSpPr>
          <p:nvPr/>
        </p:nvSpPr>
        <p:spPr bwMode="auto">
          <a:xfrm>
            <a:off x="354347" y="855377"/>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r>
              <a:rPr lang="en-GB"/>
              <a:t>                                                                                IL TEMPO STA FINENDO…  </a:t>
            </a:r>
          </a:p>
        </p:txBody>
      </p:sp>
      <p:sp>
        <p:nvSpPr>
          <p:cNvPr id="5" name="Rectangle 4"/>
          <p:cNvSpPr>
            <a:spLocks noChangeArrowheads="1"/>
          </p:cNvSpPr>
          <p:nvPr/>
        </p:nvSpPr>
        <p:spPr bwMode="auto">
          <a:xfrm>
            <a:off x="354347" y="855377"/>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6" name="Text Box 5"/>
          <p:cNvSpPr txBox="1">
            <a:spLocks noChangeArrowheads="1"/>
          </p:cNvSpPr>
          <p:nvPr/>
        </p:nvSpPr>
        <p:spPr bwMode="auto">
          <a:xfrm>
            <a:off x="3227722" y="0"/>
            <a:ext cx="1178528" cy="830997"/>
          </a:xfrm>
          <a:prstGeom prst="rect">
            <a:avLst/>
          </a:prstGeom>
          <a:noFill/>
          <a:ln w="9525">
            <a:noFill/>
            <a:miter lim="800000"/>
            <a:headEnd/>
            <a:tailEnd/>
          </a:ln>
          <a:effectLst/>
        </p:spPr>
        <p:txBody>
          <a:bodyPr wrap="none">
            <a:spAutoFit/>
          </a:bodyPr>
          <a:lstStyle/>
          <a:p>
            <a:r>
              <a:rPr lang="en-GB" sz="4800"/>
              <a:t>fine</a:t>
            </a:r>
            <a:endParaRPr lang="en-GB" sz="4800" dirty="0"/>
          </a:p>
        </p:txBody>
      </p:sp>
      <p:sp>
        <p:nvSpPr>
          <p:cNvPr id="9" name="CasellaDiTesto 8">
            <a:extLst>
              <a:ext uri="{FF2B5EF4-FFF2-40B4-BE49-F238E27FC236}">
                <a16:creationId xmlns:a16="http://schemas.microsoft.com/office/drawing/2014/main" id="{A8AE5E7C-4CB5-43E9-9E93-823F53952EFA}"/>
              </a:ext>
            </a:extLst>
          </p:cNvPr>
          <p:cNvSpPr txBox="1"/>
          <p:nvPr/>
        </p:nvSpPr>
        <p:spPr>
          <a:xfrm>
            <a:off x="213811" y="1290636"/>
            <a:ext cx="6027822" cy="3046988"/>
          </a:xfrm>
          <a:prstGeom prst="rect">
            <a:avLst/>
          </a:prstGeom>
          <a:noFill/>
        </p:spPr>
        <p:txBody>
          <a:bodyPr wrap="square" rtlCol="0">
            <a:spAutoFit/>
          </a:bodyPr>
          <a:lstStyle/>
          <a:p>
            <a:r>
              <a:rPr lang="it-IT" sz="3200">
                <a:latin typeface="Chewy" panose="020B0604020202020204" charset="0"/>
                <a:ea typeface="Chewy" panose="020B0604020202020204" charset="0"/>
              </a:rPr>
              <a:t>VERBO AL MODO INDICATIVO</a:t>
            </a:r>
          </a:p>
          <a:p>
            <a:r>
              <a:rPr lang="it-IT" sz="3200">
                <a:latin typeface="Chewy" panose="020B0604020202020204" charset="0"/>
                <a:ea typeface="Chewy" panose="020B0604020202020204" charset="0"/>
              </a:rPr>
              <a:t>VERBO AL MODO CONGIUNTIVO</a:t>
            </a:r>
          </a:p>
          <a:p>
            <a:r>
              <a:rPr lang="it-IT" sz="3200">
                <a:latin typeface="Chewy" panose="020B0604020202020204" charset="0"/>
                <a:ea typeface="Chewy" panose="020B0604020202020204" charset="0"/>
              </a:rPr>
              <a:t>VERBO AL MODO CONDIZIONALE</a:t>
            </a:r>
          </a:p>
          <a:p>
            <a:r>
              <a:rPr lang="it-IT" sz="3200">
                <a:latin typeface="Chewy" panose="020B0604020202020204" charset="0"/>
                <a:ea typeface="Chewy" panose="020B0604020202020204" charset="0"/>
              </a:rPr>
              <a:t>NOME COMUNE</a:t>
            </a:r>
          </a:p>
          <a:p>
            <a:r>
              <a:rPr lang="it-IT" sz="3200">
                <a:latin typeface="Chewy" panose="020B0604020202020204" charset="0"/>
                <a:ea typeface="Chewy" panose="020B0604020202020204" charset="0"/>
              </a:rPr>
              <a:t>AGGETTIVO QUALIFICATIVO</a:t>
            </a:r>
          </a:p>
          <a:p>
            <a:r>
              <a:rPr lang="it-IT" sz="3200">
                <a:latin typeface="Chewy" panose="020B0604020202020204" charset="0"/>
                <a:ea typeface="Chewy" panose="020B0604020202020204" charset="0"/>
              </a:rPr>
              <a:t>AVVERBIO</a:t>
            </a:r>
          </a:p>
        </p:txBody>
      </p:sp>
      <p:sp>
        <p:nvSpPr>
          <p:cNvPr id="10" name="Freeform 9">
            <a:extLst>
              <a:ext uri="{FF2B5EF4-FFF2-40B4-BE49-F238E27FC236}">
                <a16:creationId xmlns:a16="http://schemas.microsoft.com/office/drawing/2014/main" id="{A0E7E62E-7EEC-4B6E-AA59-40DD949C5078}"/>
              </a:ext>
            </a:extLst>
          </p:cNvPr>
          <p:cNvSpPr>
            <a:spLocks/>
          </p:cNvSpPr>
          <p:nvPr/>
        </p:nvSpPr>
        <p:spPr bwMode="auto">
          <a:xfrm>
            <a:off x="2247077" y="3706295"/>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figure_blue_marker">
            <a:extLst>
              <a:ext uri="{FF2B5EF4-FFF2-40B4-BE49-F238E27FC236}">
                <a16:creationId xmlns:a16="http://schemas.microsoft.com/office/drawing/2014/main" id="{F122FE06-3903-46AA-A470-673767920F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4065" y="787992"/>
            <a:ext cx="1899104" cy="3667799"/>
          </a:xfrm>
          <a:prstGeom prst="rect">
            <a:avLst/>
          </a:prstGeom>
        </p:spPr>
      </p:pic>
      <p:sp>
        <p:nvSpPr>
          <p:cNvPr id="12" name="TextBox 7">
            <a:extLst>
              <a:ext uri="{FF2B5EF4-FFF2-40B4-BE49-F238E27FC236}">
                <a16:creationId xmlns:a16="http://schemas.microsoft.com/office/drawing/2014/main" id="{AFCFE266-0C6B-4630-840E-83F5342A6C6E}"/>
              </a:ext>
            </a:extLst>
          </p:cNvPr>
          <p:cNvSpPr txBox="1"/>
          <p:nvPr/>
        </p:nvSpPr>
        <p:spPr>
          <a:xfrm>
            <a:off x="4302136" y="-89399"/>
            <a:ext cx="6828505" cy="1323439"/>
          </a:xfrm>
          <a:prstGeom prst="rect">
            <a:avLst/>
          </a:prstGeom>
          <a:noFill/>
        </p:spPr>
        <p:txBody>
          <a:bodyPr wrap="square" rtlCol="0">
            <a:spAutoFit/>
          </a:bodyPr>
          <a:lstStyle/>
          <a:p>
            <a:pPr algn="ctr"/>
            <a:r>
              <a:rPr lang="en-US" sz="8000">
                <a:solidFill>
                  <a:schemeClr val="accent3"/>
                </a:solidFill>
                <a:latin typeface="Chewy" panose="02000000000000000000" pitchFamily="2" charset="0"/>
                <a:ea typeface="Chewy" panose="02000000000000000000" pitchFamily="2" charset="0"/>
              </a:rPr>
              <a:t>P.</a:t>
            </a:r>
          </a:p>
        </p:txBody>
      </p:sp>
      <p:pic>
        <p:nvPicPr>
          <p:cNvPr id="13" name="hand_blue_pen">
            <a:extLst>
              <a:ext uri="{FF2B5EF4-FFF2-40B4-BE49-F238E27FC236}">
                <a16:creationId xmlns:a16="http://schemas.microsoft.com/office/drawing/2014/main" id="{9A7DC78E-6161-4EE5-8B8A-12C6F9D2A4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81480" y="4430317"/>
            <a:ext cx="2004945" cy="2551749"/>
          </a:xfrm>
          <a:prstGeom prst="rect">
            <a:avLst/>
          </a:prstGeom>
        </p:spPr>
      </p:pic>
      <p:sp>
        <p:nvSpPr>
          <p:cNvPr id="14" name="CasellaDiTesto 13">
            <a:extLst>
              <a:ext uri="{FF2B5EF4-FFF2-40B4-BE49-F238E27FC236}">
                <a16:creationId xmlns:a16="http://schemas.microsoft.com/office/drawing/2014/main" id="{B69B9BA0-C7A8-4A09-BB5C-703BD65E56BD}"/>
              </a:ext>
            </a:extLst>
          </p:cNvPr>
          <p:cNvSpPr txBox="1"/>
          <p:nvPr/>
        </p:nvSpPr>
        <p:spPr>
          <a:xfrm>
            <a:off x="3223958" y="4188191"/>
            <a:ext cx="5260226" cy="2554545"/>
          </a:xfrm>
          <a:prstGeom prst="rect">
            <a:avLst/>
          </a:prstGeom>
          <a:noFill/>
          <a:ln>
            <a:noFill/>
          </a:ln>
        </p:spPr>
        <p:txBody>
          <a:bodyPr wrap="square" rtlCol="0">
            <a:spAutoFit/>
          </a:bodyPr>
          <a:lstStyle/>
          <a:p>
            <a:r>
              <a:rPr lang="it-IT" sz="2000">
                <a:latin typeface="Chewy" panose="020B0604020202020204" charset="0"/>
                <a:ea typeface="Chewy" panose="020B0604020202020204" charset="0"/>
              </a:rPr>
              <a:t>VERBI: (Qualsiasi modo e tempo)</a:t>
            </a:r>
          </a:p>
          <a:p>
            <a:r>
              <a:rPr lang="it-IT" sz="2000">
                <a:solidFill>
                  <a:schemeClr val="accent3"/>
                </a:solidFill>
                <a:latin typeface="Lobster" panose="020B0604020202020204" charset="0"/>
                <a:ea typeface="Chewy" panose="020B0604020202020204" charset="0"/>
              </a:rPr>
              <a:t>Passeggiare, pranzare, pettinare,pattinare.</a:t>
            </a:r>
          </a:p>
          <a:p>
            <a:r>
              <a:rPr lang="it-IT" sz="2000">
                <a:latin typeface="Chewy" panose="020B0604020202020204" charset="0"/>
                <a:ea typeface="Chewy" panose="020B0604020202020204" charset="0"/>
              </a:rPr>
              <a:t>NOME:</a:t>
            </a:r>
          </a:p>
          <a:p>
            <a:r>
              <a:rPr lang="it-IT" sz="2000">
                <a:solidFill>
                  <a:schemeClr val="accent3"/>
                </a:solidFill>
                <a:latin typeface="Lobster" panose="020B0604020202020204" charset="0"/>
                <a:ea typeface="Chewy" panose="020B0604020202020204" charset="0"/>
              </a:rPr>
              <a:t>Peperone, paniere, pannolino, parafulmine.</a:t>
            </a:r>
          </a:p>
          <a:p>
            <a:r>
              <a:rPr lang="it-IT" sz="2000">
                <a:latin typeface="Chewy" panose="020B0604020202020204" charset="0"/>
                <a:ea typeface="Chewy" panose="020B0604020202020204" charset="0"/>
              </a:rPr>
              <a:t>AGGETTIVO QUALIFICATIVO:</a:t>
            </a:r>
          </a:p>
          <a:p>
            <a:r>
              <a:rPr lang="it-IT" sz="2000">
                <a:solidFill>
                  <a:schemeClr val="accent3"/>
                </a:solidFill>
                <a:latin typeface="Lobster" panose="020B0604020202020204" charset="0"/>
                <a:ea typeface="Chewy" panose="020B0604020202020204" charset="0"/>
              </a:rPr>
              <a:t>Premuroso, pigro, paffuto, panciuto.</a:t>
            </a:r>
            <a:br>
              <a:rPr lang="it-IT" sz="2000">
                <a:latin typeface="Chewy" panose="020B0604020202020204" charset="0"/>
                <a:ea typeface="Chewy" panose="020B0604020202020204" charset="0"/>
              </a:rPr>
            </a:br>
            <a:r>
              <a:rPr lang="it-IT" sz="2000">
                <a:latin typeface="Chewy" panose="020B0604020202020204" charset="0"/>
                <a:ea typeface="Chewy" panose="020B0604020202020204" charset="0"/>
              </a:rPr>
              <a:t>AVVERBIO:</a:t>
            </a:r>
          </a:p>
          <a:p>
            <a:r>
              <a:rPr lang="it-IT" sz="2000">
                <a:solidFill>
                  <a:schemeClr val="accent3"/>
                </a:solidFill>
                <a:latin typeface="Lobster" panose="020B0604020202020204" charset="0"/>
                <a:ea typeface="Chewy" panose="020B0604020202020204" charset="0"/>
              </a:rPr>
              <a:t>Particolarmente, pazientemente, prima</a:t>
            </a:r>
          </a:p>
        </p:txBody>
      </p:sp>
      <p:grpSp>
        <p:nvGrpSpPr>
          <p:cNvPr id="15" name="lightbulb">
            <a:extLst>
              <a:ext uri="{FF2B5EF4-FFF2-40B4-BE49-F238E27FC236}">
                <a16:creationId xmlns:a16="http://schemas.microsoft.com/office/drawing/2014/main" id="{4BE69245-7661-43F6-865F-423D9D72574B}"/>
              </a:ext>
            </a:extLst>
          </p:cNvPr>
          <p:cNvGrpSpPr>
            <a:grpSpLocks noChangeAspect="1"/>
          </p:cNvGrpSpPr>
          <p:nvPr/>
        </p:nvGrpSpPr>
        <p:grpSpPr bwMode="auto">
          <a:xfrm>
            <a:off x="8374607" y="4327077"/>
            <a:ext cx="1692306" cy="1857299"/>
            <a:chOff x="1577" y="540"/>
            <a:chExt cx="2277" cy="2499"/>
          </a:xfrm>
        </p:grpSpPr>
        <p:sp>
          <p:nvSpPr>
            <p:cNvPr id="16" name="Freeform 26">
              <a:extLst>
                <a:ext uri="{FF2B5EF4-FFF2-40B4-BE49-F238E27FC236}">
                  <a16:creationId xmlns:a16="http://schemas.microsoft.com/office/drawing/2014/main" id="{B5D60749-86AA-4B19-A0CA-BF8F395ACD2F}"/>
                </a:ext>
              </a:extLst>
            </p:cNvPr>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
              <a:extLst>
                <a:ext uri="{FF2B5EF4-FFF2-40B4-BE49-F238E27FC236}">
                  <a16:creationId xmlns:a16="http://schemas.microsoft.com/office/drawing/2014/main" id="{47EC96F7-814B-4A3A-8EA7-0CE099E56FD9}"/>
                </a:ext>
              </a:extLst>
            </p:cNvPr>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8">
              <a:extLst>
                <a:ext uri="{FF2B5EF4-FFF2-40B4-BE49-F238E27FC236}">
                  <a16:creationId xmlns:a16="http://schemas.microsoft.com/office/drawing/2014/main" id="{8A064A83-6068-4CE2-B10D-BC2198E1BB94}"/>
                </a:ext>
              </a:extLst>
            </p:cNvPr>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9">
              <a:extLst>
                <a:ext uri="{FF2B5EF4-FFF2-40B4-BE49-F238E27FC236}">
                  <a16:creationId xmlns:a16="http://schemas.microsoft.com/office/drawing/2014/main" id="{B202C6B9-5051-4C77-83D5-3F1FF88C08AF}"/>
                </a:ext>
              </a:extLst>
            </p:cNvPr>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CasellaDiTesto 19">
            <a:extLst>
              <a:ext uri="{FF2B5EF4-FFF2-40B4-BE49-F238E27FC236}">
                <a16:creationId xmlns:a16="http://schemas.microsoft.com/office/drawing/2014/main" id="{7615754D-31C5-48CD-B250-ECB176707A2F}"/>
              </a:ext>
            </a:extLst>
          </p:cNvPr>
          <p:cNvSpPr txBox="1"/>
          <p:nvPr/>
        </p:nvSpPr>
        <p:spPr>
          <a:xfrm>
            <a:off x="8484184" y="6094101"/>
            <a:ext cx="2033677" cy="369332"/>
          </a:xfrm>
          <a:prstGeom prst="rect">
            <a:avLst/>
          </a:prstGeom>
          <a:noFill/>
        </p:spPr>
        <p:txBody>
          <a:bodyPr wrap="square" rtlCol="0">
            <a:spAutoFit/>
          </a:bodyPr>
          <a:lstStyle/>
          <a:p>
            <a:r>
              <a:rPr lang="it-IT" b="1">
                <a:solidFill>
                  <a:schemeClr val="accent1"/>
                </a:solidFill>
              </a:rPr>
              <a:t>SUGGERIMENTO</a:t>
            </a:r>
          </a:p>
        </p:txBody>
      </p:sp>
      <p:pic>
        <p:nvPicPr>
          <p:cNvPr id="22" name="Immagine 21">
            <a:extLst>
              <a:ext uri="{FF2B5EF4-FFF2-40B4-BE49-F238E27FC236}">
                <a16:creationId xmlns:a16="http://schemas.microsoft.com/office/drawing/2014/main" id="{37C1EFEA-5E4F-4ABF-8957-71FACE068F10}"/>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18823" y="164546"/>
            <a:ext cx="2045834" cy="1237660"/>
          </a:xfrm>
          <a:prstGeom prst="rect">
            <a:avLst/>
          </a:prstGeom>
        </p:spPr>
      </p:pic>
    </p:spTree>
    <p:custDataLst>
      <p:tags r:id="rId1"/>
    </p:custDataLst>
    <p:extLst>
      <p:ext uri="{BB962C8B-B14F-4D97-AF65-F5344CB8AC3E}">
        <p14:creationId xmlns:p14="http://schemas.microsoft.com/office/powerpoint/2010/main" val="31231720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0000"/>
                                        <p:tgtEl>
                                          <p:spTgt spid="4"/>
                                        </p:tgtEl>
                                      </p:cBhvr>
                                    </p:animEffect>
                                  </p:childTnLst>
                                </p:cTn>
                              </p:par>
                            </p:childTnLst>
                          </p:cTn>
                        </p:par>
                        <p:par>
                          <p:cTn id="8" fill="hold">
                            <p:stCondLst>
                              <p:cond delay="120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subTnLst>
                                    <p:audio>
                                      <p:cMediaNode vol="100000">
                                        <p:cTn display="0" masterRel="sameClick">
                                          <p:stCondLst>
                                            <p:cond evt="begin" delay="0">
                                              <p:tn val="9"/>
                                            </p:cond>
                                          </p:stCondLst>
                                          <p:endCondLst>
                                            <p:cond evt="onStopAudio" delay="0">
                                              <p:tgtEl>
                                                <p:sldTgt/>
                                              </p:tgtEl>
                                            </p:cond>
                                          </p:endCondLst>
                                        </p:cTn>
                                        <p:tgtEl>
                                          <p:sndTgt r:embed="rId6" name="laser.wav"/>
                                        </p:tgtEl>
                                      </p:cMediaNode>
                                    </p:audio>
                                  </p:subTnLst>
                                </p:cTn>
                              </p:par>
                              <p:par>
                                <p:cTn id="11" presetID="1" presetClass="mediacall" presetSubtype="0" fill="hold" nodeType="withEffect">
                                  <p:stCondLst>
                                    <p:cond delay="0"/>
                                  </p:stCondLst>
                                  <p:childTnLst>
                                    <p:cmd type="call" cmd="playFrom(0.0)">
                                      <p:cBhvr>
                                        <p:cTn id="12" dur="7048" fill="hold"/>
                                        <p:tgtEl>
                                          <p:spTgt spid="8"/>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2000"/>
                                  </p:stCondLst>
                                  <p:childTnLst>
                                    <p:set>
                                      <p:cBhvr>
                                        <p:cTn id="16"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7" name="push.wav"/>
                                        </p:tgtEl>
                                      </p:cMediaNode>
                                    </p:audio>
                                  </p:subTnLst>
                                </p:cTn>
                              </p:par>
                              <p:par>
                                <p:cTn id="17" presetID="42" presetClass="entr" presetSubtype="0"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P spid="6" grpId="0"/>
      <p:bldP spid="14"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S900388269[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3846277" y="895919"/>
            <a:ext cx="144016" cy="144016"/>
          </a:xfrm>
          <a:prstGeom prst="rect">
            <a:avLst/>
          </a:prstGeom>
        </p:spPr>
      </p:pic>
      <p:sp>
        <p:nvSpPr>
          <p:cNvPr id="4" name="Rectangle 3"/>
          <p:cNvSpPr>
            <a:spLocks noChangeArrowheads="1"/>
          </p:cNvSpPr>
          <p:nvPr/>
        </p:nvSpPr>
        <p:spPr bwMode="auto">
          <a:xfrm>
            <a:off x="354347" y="855377"/>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r>
              <a:rPr lang="en-GB"/>
              <a:t>                                                                                IL TEMPO STA FINENDO…  </a:t>
            </a:r>
          </a:p>
        </p:txBody>
      </p:sp>
      <p:sp>
        <p:nvSpPr>
          <p:cNvPr id="5" name="Rectangle 4"/>
          <p:cNvSpPr>
            <a:spLocks noChangeArrowheads="1"/>
          </p:cNvSpPr>
          <p:nvPr/>
        </p:nvSpPr>
        <p:spPr bwMode="auto">
          <a:xfrm>
            <a:off x="354347" y="855377"/>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6" name="Text Box 5"/>
          <p:cNvSpPr txBox="1">
            <a:spLocks noChangeArrowheads="1"/>
          </p:cNvSpPr>
          <p:nvPr/>
        </p:nvSpPr>
        <p:spPr bwMode="auto">
          <a:xfrm>
            <a:off x="3227722" y="0"/>
            <a:ext cx="1178528" cy="830997"/>
          </a:xfrm>
          <a:prstGeom prst="rect">
            <a:avLst/>
          </a:prstGeom>
          <a:noFill/>
          <a:ln w="9525">
            <a:noFill/>
            <a:miter lim="800000"/>
            <a:headEnd/>
            <a:tailEnd/>
          </a:ln>
          <a:effectLst/>
        </p:spPr>
        <p:txBody>
          <a:bodyPr wrap="none">
            <a:spAutoFit/>
          </a:bodyPr>
          <a:lstStyle/>
          <a:p>
            <a:r>
              <a:rPr lang="en-GB" sz="4800"/>
              <a:t>fine</a:t>
            </a:r>
            <a:endParaRPr lang="en-GB" sz="4800" dirty="0"/>
          </a:p>
        </p:txBody>
      </p:sp>
      <p:sp>
        <p:nvSpPr>
          <p:cNvPr id="9" name="CasellaDiTesto 8">
            <a:extLst>
              <a:ext uri="{FF2B5EF4-FFF2-40B4-BE49-F238E27FC236}">
                <a16:creationId xmlns:a16="http://schemas.microsoft.com/office/drawing/2014/main" id="{A8AE5E7C-4CB5-43E9-9E93-823F53952EFA}"/>
              </a:ext>
            </a:extLst>
          </p:cNvPr>
          <p:cNvSpPr txBox="1"/>
          <p:nvPr/>
        </p:nvSpPr>
        <p:spPr>
          <a:xfrm>
            <a:off x="213811" y="1290636"/>
            <a:ext cx="6027822" cy="3046988"/>
          </a:xfrm>
          <a:prstGeom prst="rect">
            <a:avLst/>
          </a:prstGeom>
          <a:noFill/>
        </p:spPr>
        <p:txBody>
          <a:bodyPr wrap="square" rtlCol="0">
            <a:spAutoFit/>
          </a:bodyPr>
          <a:lstStyle/>
          <a:p>
            <a:r>
              <a:rPr lang="it-IT" sz="3200">
                <a:latin typeface="Chewy" panose="020B0604020202020204" charset="0"/>
                <a:ea typeface="Chewy" panose="020B0604020202020204" charset="0"/>
              </a:rPr>
              <a:t>VERBO AL MODO INDICATIVO</a:t>
            </a:r>
          </a:p>
          <a:p>
            <a:r>
              <a:rPr lang="it-IT" sz="3200">
                <a:latin typeface="Chewy" panose="020B0604020202020204" charset="0"/>
                <a:ea typeface="Chewy" panose="020B0604020202020204" charset="0"/>
              </a:rPr>
              <a:t>VERBO AL MODO CONGIUNTIVO</a:t>
            </a:r>
          </a:p>
          <a:p>
            <a:r>
              <a:rPr lang="it-IT" sz="3200">
                <a:latin typeface="Chewy" panose="020B0604020202020204" charset="0"/>
                <a:ea typeface="Chewy" panose="020B0604020202020204" charset="0"/>
              </a:rPr>
              <a:t>VERBO AL MODO CONDIZIONALE</a:t>
            </a:r>
          </a:p>
          <a:p>
            <a:r>
              <a:rPr lang="it-IT" sz="3200">
                <a:latin typeface="Chewy" panose="020B0604020202020204" charset="0"/>
                <a:ea typeface="Chewy" panose="020B0604020202020204" charset="0"/>
              </a:rPr>
              <a:t>NOME COMUNE</a:t>
            </a:r>
          </a:p>
          <a:p>
            <a:r>
              <a:rPr lang="it-IT" sz="3200">
                <a:latin typeface="Chewy" panose="020B0604020202020204" charset="0"/>
                <a:ea typeface="Chewy" panose="020B0604020202020204" charset="0"/>
              </a:rPr>
              <a:t>AGGETTIVO QUALIFICATIVO</a:t>
            </a:r>
          </a:p>
          <a:p>
            <a:r>
              <a:rPr lang="it-IT" sz="3200">
                <a:latin typeface="Chewy" panose="020B0604020202020204" charset="0"/>
                <a:ea typeface="Chewy" panose="020B0604020202020204" charset="0"/>
              </a:rPr>
              <a:t>AVVERBIO</a:t>
            </a:r>
          </a:p>
        </p:txBody>
      </p:sp>
      <p:sp>
        <p:nvSpPr>
          <p:cNvPr id="10" name="Freeform 9">
            <a:extLst>
              <a:ext uri="{FF2B5EF4-FFF2-40B4-BE49-F238E27FC236}">
                <a16:creationId xmlns:a16="http://schemas.microsoft.com/office/drawing/2014/main" id="{A0E7E62E-7EEC-4B6E-AA59-40DD949C5078}"/>
              </a:ext>
            </a:extLst>
          </p:cNvPr>
          <p:cNvSpPr>
            <a:spLocks/>
          </p:cNvSpPr>
          <p:nvPr/>
        </p:nvSpPr>
        <p:spPr bwMode="auto">
          <a:xfrm>
            <a:off x="2247077" y="3706295"/>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figure_blue_marker">
            <a:extLst>
              <a:ext uri="{FF2B5EF4-FFF2-40B4-BE49-F238E27FC236}">
                <a16:creationId xmlns:a16="http://schemas.microsoft.com/office/drawing/2014/main" id="{F122FE06-3903-46AA-A470-673767920F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4065" y="787992"/>
            <a:ext cx="1899104" cy="3667799"/>
          </a:xfrm>
          <a:prstGeom prst="rect">
            <a:avLst/>
          </a:prstGeom>
        </p:spPr>
      </p:pic>
      <p:sp>
        <p:nvSpPr>
          <p:cNvPr id="12" name="TextBox 7">
            <a:extLst>
              <a:ext uri="{FF2B5EF4-FFF2-40B4-BE49-F238E27FC236}">
                <a16:creationId xmlns:a16="http://schemas.microsoft.com/office/drawing/2014/main" id="{AFCFE266-0C6B-4630-840E-83F5342A6C6E}"/>
              </a:ext>
            </a:extLst>
          </p:cNvPr>
          <p:cNvSpPr txBox="1"/>
          <p:nvPr/>
        </p:nvSpPr>
        <p:spPr>
          <a:xfrm>
            <a:off x="4302136" y="-89399"/>
            <a:ext cx="6828505" cy="1323439"/>
          </a:xfrm>
          <a:prstGeom prst="rect">
            <a:avLst/>
          </a:prstGeom>
          <a:noFill/>
        </p:spPr>
        <p:txBody>
          <a:bodyPr wrap="square" rtlCol="0">
            <a:spAutoFit/>
          </a:bodyPr>
          <a:lstStyle/>
          <a:p>
            <a:pPr algn="ctr"/>
            <a:r>
              <a:rPr lang="en-US" sz="8000">
                <a:solidFill>
                  <a:schemeClr val="accent3"/>
                </a:solidFill>
                <a:latin typeface="Chewy" panose="02000000000000000000" pitchFamily="2" charset="0"/>
                <a:ea typeface="Chewy" panose="02000000000000000000" pitchFamily="2" charset="0"/>
              </a:rPr>
              <a:t>Q.</a:t>
            </a:r>
          </a:p>
        </p:txBody>
      </p:sp>
      <p:pic>
        <p:nvPicPr>
          <p:cNvPr id="13" name="hand_blue_pen">
            <a:extLst>
              <a:ext uri="{FF2B5EF4-FFF2-40B4-BE49-F238E27FC236}">
                <a16:creationId xmlns:a16="http://schemas.microsoft.com/office/drawing/2014/main" id="{9A7DC78E-6161-4EE5-8B8A-12C6F9D2A4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81480" y="4430317"/>
            <a:ext cx="2004945" cy="2551749"/>
          </a:xfrm>
          <a:prstGeom prst="rect">
            <a:avLst/>
          </a:prstGeom>
        </p:spPr>
      </p:pic>
      <p:sp>
        <p:nvSpPr>
          <p:cNvPr id="14" name="CasellaDiTesto 13">
            <a:extLst>
              <a:ext uri="{FF2B5EF4-FFF2-40B4-BE49-F238E27FC236}">
                <a16:creationId xmlns:a16="http://schemas.microsoft.com/office/drawing/2014/main" id="{B69B9BA0-C7A8-4A09-BB5C-703BD65E56BD}"/>
              </a:ext>
            </a:extLst>
          </p:cNvPr>
          <p:cNvSpPr txBox="1"/>
          <p:nvPr/>
        </p:nvSpPr>
        <p:spPr>
          <a:xfrm>
            <a:off x="3223958" y="4188191"/>
            <a:ext cx="5260226" cy="2554545"/>
          </a:xfrm>
          <a:prstGeom prst="rect">
            <a:avLst/>
          </a:prstGeom>
          <a:noFill/>
          <a:ln>
            <a:noFill/>
          </a:ln>
        </p:spPr>
        <p:txBody>
          <a:bodyPr wrap="square" rtlCol="0">
            <a:spAutoFit/>
          </a:bodyPr>
          <a:lstStyle/>
          <a:p>
            <a:r>
              <a:rPr lang="it-IT" sz="2000">
                <a:latin typeface="Chewy" panose="020B0604020202020204" charset="0"/>
                <a:ea typeface="Chewy" panose="020B0604020202020204" charset="0"/>
              </a:rPr>
              <a:t>VERBI: (Qualsiasi modo e tempo)</a:t>
            </a:r>
          </a:p>
          <a:p>
            <a:r>
              <a:rPr lang="it-IT" sz="2000">
                <a:solidFill>
                  <a:schemeClr val="accent3"/>
                </a:solidFill>
                <a:latin typeface="Lobster" panose="020B0604020202020204" charset="0"/>
                <a:ea typeface="Chewy" panose="020B0604020202020204" charset="0"/>
              </a:rPr>
              <a:t>Querelare, quadrettare, quotare, quietare.</a:t>
            </a:r>
          </a:p>
          <a:p>
            <a:r>
              <a:rPr lang="it-IT" sz="2000">
                <a:latin typeface="Chewy" panose="020B0604020202020204" charset="0"/>
                <a:ea typeface="Chewy" panose="020B0604020202020204" charset="0"/>
              </a:rPr>
              <a:t>NOME:</a:t>
            </a:r>
          </a:p>
          <a:p>
            <a:r>
              <a:rPr lang="it-IT" sz="2000">
                <a:solidFill>
                  <a:schemeClr val="accent3"/>
                </a:solidFill>
                <a:latin typeface="Lobster" panose="020B0604020202020204" charset="0"/>
                <a:ea typeface="Chewy" panose="020B0604020202020204" charset="0"/>
              </a:rPr>
              <a:t>Quaglia, quadrato, quadrante, quarzo.</a:t>
            </a:r>
          </a:p>
          <a:p>
            <a:r>
              <a:rPr lang="it-IT" sz="2000">
                <a:latin typeface="Chewy" panose="020B0604020202020204" charset="0"/>
                <a:ea typeface="Chewy" panose="020B0604020202020204" charset="0"/>
              </a:rPr>
              <a:t>AGGETTIVO QUALIFICATIVO:</a:t>
            </a:r>
          </a:p>
          <a:p>
            <a:r>
              <a:rPr lang="it-IT" sz="2000">
                <a:solidFill>
                  <a:schemeClr val="accent3"/>
                </a:solidFill>
                <a:latin typeface="Lobster" panose="020B0604020202020204" charset="0"/>
                <a:ea typeface="Chewy" panose="020B0604020202020204" charset="0"/>
              </a:rPr>
              <a:t>Quarto, quieto, qualificato, quotidiano.</a:t>
            </a:r>
            <a:br>
              <a:rPr lang="it-IT" sz="2000">
                <a:latin typeface="Chewy" panose="020B0604020202020204" charset="0"/>
                <a:ea typeface="Chewy" panose="020B0604020202020204" charset="0"/>
              </a:rPr>
            </a:br>
            <a:r>
              <a:rPr lang="it-IT" sz="2000">
                <a:latin typeface="Chewy" panose="020B0604020202020204" charset="0"/>
                <a:ea typeface="Chewy" panose="020B0604020202020204" charset="0"/>
              </a:rPr>
              <a:t>AVVERBIO:</a:t>
            </a:r>
          </a:p>
          <a:p>
            <a:r>
              <a:rPr lang="it-IT" sz="2000">
                <a:solidFill>
                  <a:schemeClr val="accent3"/>
                </a:solidFill>
                <a:latin typeface="Lobster" panose="020B0604020202020204" charset="0"/>
                <a:ea typeface="Chewy" panose="020B0604020202020204" charset="0"/>
              </a:rPr>
              <a:t>Quando, quasi, qualitativamente</a:t>
            </a:r>
          </a:p>
        </p:txBody>
      </p:sp>
      <p:grpSp>
        <p:nvGrpSpPr>
          <p:cNvPr id="15" name="lightbulb">
            <a:extLst>
              <a:ext uri="{FF2B5EF4-FFF2-40B4-BE49-F238E27FC236}">
                <a16:creationId xmlns:a16="http://schemas.microsoft.com/office/drawing/2014/main" id="{4BE69245-7661-43F6-865F-423D9D72574B}"/>
              </a:ext>
            </a:extLst>
          </p:cNvPr>
          <p:cNvGrpSpPr>
            <a:grpSpLocks noChangeAspect="1"/>
          </p:cNvGrpSpPr>
          <p:nvPr/>
        </p:nvGrpSpPr>
        <p:grpSpPr bwMode="auto">
          <a:xfrm>
            <a:off x="8374607" y="4327077"/>
            <a:ext cx="1692306" cy="1857299"/>
            <a:chOff x="1577" y="540"/>
            <a:chExt cx="2277" cy="2499"/>
          </a:xfrm>
        </p:grpSpPr>
        <p:sp>
          <p:nvSpPr>
            <p:cNvPr id="16" name="Freeform 26">
              <a:extLst>
                <a:ext uri="{FF2B5EF4-FFF2-40B4-BE49-F238E27FC236}">
                  <a16:creationId xmlns:a16="http://schemas.microsoft.com/office/drawing/2014/main" id="{B5D60749-86AA-4B19-A0CA-BF8F395ACD2F}"/>
                </a:ext>
              </a:extLst>
            </p:cNvPr>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
              <a:extLst>
                <a:ext uri="{FF2B5EF4-FFF2-40B4-BE49-F238E27FC236}">
                  <a16:creationId xmlns:a16="http://schemas.microsoft.com/office/drawing/2014/main" id="{47EC96F7-814B-4A3A-8EA7-0CE099E56FD9}"/>
                </a:ext>
              </a:extLst>
            </p:cNvPr>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8">
              <a:extLst>
                <a:ext uri="{FF2B5EF4-FFF2-40B4-BE49-F238E27FC236}">
                  <a16:creationId xmlns:a16="http://schemas.microsoft.com/office/drawing/2014/main" id="{8A064A83-6068-4CE2-B10D-BC2198E1BB94}"/>
                </a:ext>
              </a:extLst>
            </p:cNvPr>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9">
              <a:extLst>
                <a:ext uri="{FF2B5EF4-FFF2-40B4-BE49-F238E27FC236}">
                  <a16:creationId xmlns:a16="http://schemas.microsoft.com/office/drawing/2014/main" id="{B202C6B9-5051-4C77-83D5-3F1FF88C08AF}"/>
                </a:ext>
              </a:extLst>
            </p:cNvPr>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CasellaDiTesto 19">
            <a:extLst>
              <a:ext uri="{FF2B5EF4-FFF2-40B4-BE49-F238E27FC236}">
                <a16:creationId xmlns:a16="http://schemas.microsoft.com/office/drawing/2014/main" id="{7615754D-31C5-48CD-B250-ECB176707A2F}"/>
              </a:ext>
            </a:extLst>
          </p:cNvPr>
          <p:cNvSpPr txBox="1"/>
          <p:nvPr/>
        </p:nvSpPr>
        <p:spPr>
          <a:xfrm>
            <a:off x="8484184" y="6094101"/>
            <a:ext cx="2033677" cy="369332"/>
          </a:xfrm>
          <a:prstGeom prst="rect">
            <a:avLst/>
          </a:prstGeom>
          <a:noFill/>
        </p:spPr>
        <p:txBody>
          <a:bodyPr wrap="square" rtlCol="0">
            <a:spAutoFit/>
          </a:bodyPr>
          <a:lstStyle/>
          <a:p>
            <a:r>
              <a:rPr lang="it-IT" b="1">
                <a:solidFill>
                  <a:schemeClr val="accent1"/>
                </a:solidFill>
              </a:rPr>
              <a:t>SUGGERIMENTO</a:t>
            </a:r>
          </a:p>
        </p:txBody>
      </p:sp>
      <p:pic>
        <p:nvPicPr>
          <p:cNvPr id="22" name="Immagine 21">
            <a:extLst>
              <a:ext uri="{FF2B5EF4-FFF2-40B4-BE49-F238E27FC236}">
                <a16:creationId xmlns:a16="http://schemas.microsoft.com/office/drawing/2014/main" id="{37C1EFEA-5E4F-4ABF-8957-71FACE068F10}"/>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18823" y="164546"/>
            <a:ext cx="2045834" cy="1237660"/>
          </a:xfrm>
          <a:prstGeom prst="rect">
            <a:avLst/>
          </a:prstGeom>
        </p:spPr>
      </p:pic>
    </p:spTree>
    <p:custDataLst>
      <p:tags r:id="rId1"/>
    </p:custDataLst>
    <p:extLst>
      <p:ext uri="{BB962C8B-B14F-4D97-AF65-F5344CB8AC3E}">
        <p14:creationId xmlns:p14="http://schemas.microsoft.com/office/powerpoint/2010/main" val="4998407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0000"/>
                                        <p:tgtEl>
                                          <p:spTgt spid="4"/>
                                        </p:tgtEl>
                                      </p:cBhvr>
                                    </p:animEffect>
                                  </p:childTnLst>
                                </p:cTn>
                              </p:par>
                            </p:childTnLst>
                          </p:cTn>
                        </p:par>
                        <p:par>
                          <p:cTn id="8" fill="hold">
                            <p:stCondLst>
                              <p:cond delay="120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subTnLst>
                                    <p:audio>
                                      <p:cMediaNode vol="100000">
                                        <p:cTn display="0" masterRel="sameClick">
                                          <p:stCondLst>
                                            <p:cond evt="begin" delay="0">
                                              <p:tn val="9"/>
                                            </p:cond>
                                          </p:stCondLst>
                                          <p:endCondLst>
                                            <p:cond evt="onStopAudio" delay="0">
                                              <p:tgtEl>
                                                <p:sldTgt/>
                                              </p:tgtEl>
                                            </p:cond>
                                          </p:endCondLst>
                                        </p:cTn>
                                        <p:tgtEl>
                                          <p:sndTgt r:embed="rId6" name="laser.wav"/>
                                        </p:tgtEl>
                                      </p:cMediaNode>
                                    </p:audio>
                                  </p:subTnLst>
                                </p:cTn>
                              </p:par>
                              <p:par>
                                <p:cTn id="11" presetID="1" presetClass="mediacall" presetSubtype="0" fill="hold" nodeType="withEffect">
                                  <p:stCondLst>
                                    <p:cond delay="0"/>
                                  </p:stCondLst>
                                  <p:childTnLst>
                                    <p:cmd type="call" cmd="playFrom(0.0)">
                                      <p:cBhvr>
                                        <p:cTn id="12" dur="7048" fill="hold"/>
                                        <p:tgtEl>
                                          <p:spTgt spid="8"/>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2000"/>
                                  </p:stCondLst>
                                  <p:childTnLst>
                                    <p:set>
                                      <p:cBhvr>
                                        <p:cTn id="16"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7" name="push.wav"/>
                                        </p:tgtEl>
                                      </p:cMediaNode>
                                    </p:audio>
                                  </p:subTnLst>
                                </p:cTn>
                              </p:par>
                              <p:par>
                                <p:cTn id="17" presetID="42" presetClass="entr" presetSubtype="0"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P spid="6" grpId="0"/>
      <p:bldP spid="14"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S900388269[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3846277" y="895919"/>
            <a:ext cx="144016" cy="144016"/>
          </a:xfrm>
          <a:prstGeom prst="rect">
            <a:avLst/>
          </a:prstGeom>
        </p:spPr>
      </p:pic>
      <p:sp>
        <p:nvSpPr>
          <p:cNvPr id="4" name="Rectangle 3"/>
          <p:cNvSpPr>
            <a:spLocks noChangeArrowheads="1"/>
          </p:cNvSpPr>
          <p:nvPr/>
        </p:nvSpPr>
        <p:spPr bwMode="auto">
          <a:xfrm>
            <a:off x="354347" y="855377"/>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r>
              <a:rPr lang="en-GB"/>
              <a:t>                                                                                IL TEMPO STA FINENDO…  </a:t>
            </a:r>
          </a:p>
        </p:txBody>
      </p:sp>
      <p:sp>
        <p:nvSpPr>
          <p:cNvPr id="5" name="Rectangle 4"/>
          <p:cNvSpPr>
            <a:spLocks noChangeArrowheads="1"/>
          </p:cNvSpPr>
          <p:nvPr/>
        </p:nvSpPr>
        <p:spPr bwMode="auto">
          <a:xfrm>
            <a:off x="354347" y="855377"/>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6" name="Text Box 5"/>
          <p:cNvSpPr txBox="1">
            <a:spLocks noChangeArrowheads="1"/>
          </p:cNvSpPr>
          <p:nvPr/>
        </p:nvSpPr>
        <p:spPr bwMode="auto">
          <a:xfrm>
            <a:off x="3227722" y="0"/>
            <a:ext cx="1178528" cy="830997"/>
          </a:xfrm>
          <a:prstGeom prst="rect">
            <a:avLst/>
          </a:prstGeom>
          <a:noFill/>
          <a:ln w="9525">
            <a:noFill/>
            <a:miter lim="800000"/>
            <a:headEnd/>
            <a:tailEnd/>
          </a:ln>
          <a:effectLst/>
        </p:spPr>
        <p:txBody>
          <a:bodyPr wrap="none">
            <a:spAutoFit/>
          </a:bodyPr>
          <a:lstStyle/>
          <a:p>
            <a:r>
              <a:rPr lang="en-GB" sz="4800"/>
              <a:t>fine</a:t>
            </a:r>
            <a:endParaRPr lang="en-GB" sz="4800" dirty="0"/>
          </a:p>
        </p:txBody>
      </p:sp>
      <p:sp>
        <p:nvSpPr>
          <p:cNvPr id="9" name="CasellaDiTesto 8">
            <a:extLst>
              <a:ext uri="{FF2B5EF4-FFF2-40B4-BE49-F238E27FC236}">
                <a16:creationId xmlns:a16="http://schemas.microsoft.com/office/drawing/2014/main" id="{A8AE5E7C-4CB5-43E9-9E93-823F53952EFA}"/>
              </a:ext>
            </a:extLst>
          </p:cNvPr>
          <p:cNvSpPr txBox="1"/>
          <p:nvPr/>
        </p:nvSpPr>
        <p:spPr>
          <a:xfrm>
            <a:off x="213811" y="1290636"/>
            <a:ext cx="6027822" cy="3046988"/>
          </a:xfrm>
          <a:prstGeom prst="rect">
            <a:avLst/>
          </a:prstGeom>
          <a:noFill/>
        </p:spPr>
        <p:txBody>
          <a:bodyPr wrap="square" rtlCol="0">
            <a:spAutoFit/>
          </a:bodyPr>
          <a:lstStyle/>
          <a:p>
            <a:r>
              <a:rPr lang="it-IT" sz="3200">
                <a:latin typeface="Chewy" panose="020B0604020202020204" charset="0"/>
                <a:ea typeface="Chewy" panose="020B0604020202020204" charset="0"/>
              </a:rPr>
              <a:t>VERBO AL MODO INDICATIVO</a:t>
            </a:r>
          </a:p>
          <a:p>
            <a:r>
              <a:rPr lang="it-IT" sz="3200">
                <a:latin typeface="Chewy" panose="020B0604020202020204" charset="0"/>
                <a:ea typeface="Chewy" panose="020B0604020202020204" charset="0"/>
              </a:rPr>
              <a:t>VERBO AL MODO CONGIUNTIVO</a:t>
            </a:r>
          </a:p>
          <a:p>
            <a:r>
              <a:rPr lang="it-IT" sz="3200">
                <a:latin typeface="Chewy" panose="020B0604020202020204" charset="0"/>
                <a:ea typeface="Chewy" panose="020B0604020202020204" charset="0"/>
              </a:rPr>
              <a:t>VERBO AL MODO CONDIZIONALE</a:t>
            </a:r>
          </a:p>
          <a:p>
            <a:r>
              <a:rPr lang="it-IT" sz="3200">
                <a:latin typeface="Chewy" panose="020B0604020202020204" charset="0"/>
                <a:ea typeface="Chewy" panose="020B0604020202020204" charset="0"/>
              </a:rPr>
              <a:t>NOME COMUNE</a:t>
            </a:r>
          </a:p>
          <a:p>
            <a:r>
              <a:rPr lang="it-IT" sz="3200">
                <a:latin typeface="Chewy" panose="020B0604020202020204" charset="0"/>
                <a:ea typeface="Chewy" panose="020B0604020202020204" charset="0"/>
              </a:rPr>
              <a:t>AGGETTIVO QUALIFICATIVO</a:t>
            </a:r>
          </a:p>
          <a:p>
            <a:r>
              <a:rPr lang="it-IT" sz="3200">
                <a:latin typeface="Chewy" panose="020B0604020202020204" charset="0"/>
                <a:ea typeface="Chewy" panose="020B0604020202020204" charset="0"/>
              </a:rPr>
              <a:t>AVVERBIO</a:t>
            </a:r>
          </a:p>
        </p:txBody>
      </p:sp>
      <p:sp>
        <p:nvSpPr>
          <p:cNvPr id="10" name="Freeform 9">
            <a:extLst>
              <a:ext uri="{FF2B5EF4-FFF2-40B4-BE49-F238E27FC236}">
                <a16:creationId xmlns:a16="http://schemas.microsoft.com/office/drawing/2014/main" id="{A0E7E62E-7EEC-4B6E-AA59-40DD949C5078}"/>
              </a:ext>
            </a:extLst>
          </p:cNvPr>
          <p:cNvSpPr>
            <a:spLocks/>
          </p:cNvSpPr>
          <p:nvPr/>
        </p:nvSpPr>
        <p:spPr bwMode="auto">
          <a:xfrm>
            <a:off x="2247077" y="3706295"/>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figure_blue_marker">
            <a:extLst>
              <a:ext uri="{FF2B5EF4-FFF2-40B4-BE49-F238E27FC236}">
                <a16:creationId xmlns:a16="http://schemas.microsoft.com/office/drawing/2014/main" id="{F122FE06-3903-46AA-A470-673767920F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4065" y="787992"/>
            <a:ext cx="1899104" cy="3667799"/>
          </a:xfrm>
          <a:prstGeom prst="rect">
            <a:avLst/>
          </a:prstGeom>
        </p:spPr>
      </p:pic>
      <p:sp>
        <p:nvSpPr>
          <p:cNvPr id="12" name="TextBox 7">
            <a:extLst>
              <a:ext uri="{FF2B5EF4-FFF2-40B4-BE49-F238E27FC236}">
                <a16:creationId xmlns:a16="http://schemas.microsoft.com/office/drawing/2014/main" id="{AFCFE266-0C6B-4630-840E-83F5342A6C6E}"/>
              </a:ext>
            </a:extLst>
          </p:cNvPr>
          <p:cNvSpPr txBox="1"/>
          <p:nvPr/>
        </p:nvSpPr>
        <p:spPr>
          <a:xfrm>
            <a:off x="4302136" y="-89399"/>
            <a:ext cx="6828505" cy="1323439"/>
          </a:xfrm>
          <a:prstGeom prst="rect">
            <a:avLst/>
          </a:prstGeom>
          <a:noFill/>
        </p:spPr>
        <p:txBody>
          <a:bodyPr wrap="square" rtlCol="0">
            <a:spAutoFit/>
          </a:bodyPr>
          <a:lstStyle/>
          <a:p>
            <a:pPr algn="ctr"/>
            <a:r>
              <a:rPr lang="en-US" sz="8000">
                <a:solidFill>
                  <a:schemeClr val="accent3"/>
                </a:solidFill>
                <a:latin typeface="Chewy" panose="02000000000000000000" pitchFamily="2" charset="0"/>
                <a:ea typeface="Chewy" panose="02000000000000000000" pitchFamily="2" charset="0"/>
              </a:rPr>
              <a:t>R.</a:t>
            </a:r>
          </a:p>
        </p:txBody>
      </p:sp>
      <p:pic>
        <p:nvPicPr>
          <p:cNvPr id="13" name="hand_blue_pen">
            <a:extLst>
              <a:ext uri="{FF2B5EF4-FFF2-40B4-BE49-F238E27FC236}">
                <a16:creationId xmlns:a16="http://schemas.microsoft.com/office/drawing/2014/main" id="{9A7DC78E-6161-4EE5-8B8A-12C6F9D2A4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81480" y="4430317"/>
            <a:ext cx="2004945" cy="2551749"/>
          </a:xfrm>
          <a:prstGeom prst="rect">
            <a:avLst/>
          </a:prstGeom>
        </p:spPr>
      </p:pic>
      <p:sp>
        <p:nvSpPr>
          <p:cNvPr id="14" name="CasellaDiTesto 13">
            <a:extLst>
              <a:ext uri="{FF2B5EF4-FFF2-40B4-BE49-F238E27FC236}">
                <a16:creationId xmlns:a16="http://schemas.microsoft.com/office/drawing/2014/main" id="{B69B9BA0-C7A8-4A09-BB5C-703BD65E56BD}"/>
              </a:ext>
            </a:extLst>
          </p:cNvPr>
          <p:cNvSpPr txBox="1"/>
          <p:nvPr/>
        </p:nvSpPr>
        <p:spPr>
          <a:xfrm>
            <a:off x="3223958" y="4188191"/>
            <a:ext cx="5260226" cy="2554545"/>
          </a:xfrm>
          <a:prstGeom prst="rect">
            <a:avLst/>
          </a:prstGeom>
          <a:noFill/>
          <a:ln>
            <a:noFill/>
          </a:ln>
        </p:spPr>
        <p:txBody>
          <a:bodyPr wrap="square" rtlCol="0">
            <a:spAutoFit/>
          </a:bodyPr>
          <a:lstStyle/>
          <a:p>
            <a:r>
              <a:rPr lang="it-IT" sz="2000">
                <a:latin typeface="Chewy" panose="020B0604020202020204" charset="0"/>
                <a:ea typeface="Chewy" panose="020B0604020202020204" charset="0"/>
              </a:rPr>
              <a:t>VERBI: (Qualsiasi modo e tempo)</a:t>
            </a:r>
          </a:p>
          <a:p>
            <a:r>
              <a:rPr lang="it-IT" sz="2000">
                <a:solidFill>
                  <a:schemeClr val="accent3"/>
                </a:solidFill>
                <a:latin typeface="Lobster" panose="020B0604020202020204" charset="0"/>
                <a:ea typeface="Chewy" panose="020B0604020202020204" charset="0"/>
              </a:rPr>
              <a:t>Respirare, retribuire, rovinare, rotolare.</a:t>
            </a:r>
          </a:p>
          <a:p>
            <a:r>
              <a:rPr lang="it-IT" sz="2000">
                <a:latin typeface="Chewy" panose="020B0604020202020204" charset="0"/>
                <a:ea typeface="Chewy" panose="020B0604020202020204" charset="0"/>
              </a:rPr>
              <a:t>NOME:</a:t>
            </a:r>
          </a:p>
          <a:p>
            <a:r>
              <a:rPr lang="it-IT" sz="2000">
                <a:solidFill>
                  <a:schemeClr val="accent3"/>
                </a:solidFill>
                <a:latin typeface="Lobster" panose="020B0604020202020204" charset="0"/>
                <a:ea typeface="Chewy" panose="020B0604020202020204" charset="0"/>
              </a:rPr>
              <a:t>Ramarro, rapanello, rugby, radiologo.</a:t>
            </a:r>
          </a:p>
          <a:p>
            <a:r>
              <a:rPr lang="it-IT" sz="2000">
                <a:latin typeface="Chewy" panose="020B0604020202020204" charset="0"/>
                <a:ea typeface="Chewy" panose="020B0604020202020204" charset="0"/>
              </a:rPr>
              <a:t>AGGETTIVO QUALIFICATIVO:</a:t>
            </a:r>
          </a:p>
          <a:p>
            <a:r>
              <a:rPr lang="it-IT" sz="2000">
                <a:solidFill>
                  <a:schemeClr val="accent3"/>
                </a:solidFill>
                <a:latin typeface="Lobster" panose="020B0604020202020204" charset="0"/>
                <a:ea typeface="Chewy" panose="020B0604020202020204" charset="0"/>
              </a:rPr>
              <a:t>Robusto, rasato, rapace, riciclabile.</a:t>
            </a:r>
            <a:br>
              <a:rPr lang="it-IT" sz="2000">
                <a:latin typeface="Chewy" panose="020B0604020202020204" charset="0"/>
                <a:ea typeface="Chewy" panose="020B0604020202020204" charset="0"/>
              </a:rPr>
            </a:br>
            <a:r>
              <a:rPr lang="it-IT" sz="2000">
                <a:latin typeface="Chewy" panose="020B0604020202020204" charset="0"/>
                <a:ea typeface="Chewy" panose="020B0604020202020204" charset="0"/>
              </a:rPr>
              <a:t>AVVERBIO:</a:t>
            </a:r>
          </a:p>
          <a:p>
            <a:r>
              <a:rPr lang="it-IT" sz="2000">
                <a:solidFill>
                  <a:schemeClr val="accent3"/>
                </a:solidFill>
                <a:latin typeface="Lobster" panose="020B0604020202020204" charset="0"/>
                <a:ea typeface="Chewy" panose="020B0604020202020204" charset="0"/>
              </a:rPr>
              <a:t>Raramente, ripetutamente, ritmicamente</a:t>
            </a:r>
          </a:p>
        </p:txBody>
      </p:sp>
      <p:grpSp>
        <p:nvGrpSpPr>
          <p:cNvPr id="15" name="lightbulb">
            <a:extLst>
              <a:ext uri="{FF2B5EF4-FFF2-40B4-BE49-F238E27FC236}">
                <a16:creationId xmlns:a16="http://schemas.microsoft.com/office/drawing/2014/main" id="{4BE69245-7661-43F6-865F-423D9D72574B}"/>
              </a:ext>
            </a:extLst>
          </p:cNvPr>
          <p:cNvGrpSpPr>
            <a:grpSpLocks noChangeAspect="1"/>
          </p:cNvGrpSpPr>
          <p:nvPr/>
        </p:nvGrpSpPr>
        <p:grpSpPr bwMode="auto">
          <a:xfrm>
            <a:off x="8374607" y="4327077"/>
            <a:ext cx="1692306" cy="1857299"/>
            <a:chOff x="1577" y="540"/>
            <a:chExt cx="2277" cy="2499"/>
          </a:xfrm>
        </p:grpSpPr>
        <p:sp>
          <p:nvSpPr>
            <p:cNvPr id="16" name="Freeform 26">
              <a:extLst>
                <a:ext uri="{FF2B5EF4-FFF2-40B4-BE49-F238E27FC236}">
                  <a16:creationId xmlns:a16="http://schemas.microsoft.com/office/drawing/2014/main" id="{B5D60749-86AA-4B19-A0CA-BF8F395ACD2F}"/>
                </a:ext>
              </a:extLst>
            </p:cNvPr>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
              <a:extLst>
                <a:ext uri="{FF2B5EF4-FFF2-40B4-BE49-F238E27FC236}">
                  <a16:creationId xmlns:a16="http://schemas.microsoft.com/office/drawing/2014/main" id="{47EC96F7-814B-4A3A-8EA7-0CE099E56FD9}"/>
                </a:ext>
              </a:extLst>
            </p:cNvPr>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8">
              <a:extLst>
                <a:ext uri="{FF2B5EF4-FFF2-40B4-BE49-F238E27FC236}">
                  <a16:creationId xmlns:a16="http://schemas.microsoft.com/office/drawing/2014/main" id="{8A064A83-6068-4CE2-B10D-BC2198E1BB94}"/>
                </a:ext>
              </a:extLst>
            </p:cNvPr>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9">
              <a:extLst>
                <a:ext uri="{FF2B5EF4-FFF2-40B4-BE49-F238E27FC236}">
                  <a16:creationId xmlns:a16="http://schemas.microsoft.com/office/drawing/2014/main" id="{B202C6B9-5051-4C77-83D5-3F1FF88C08AF}"/>
                </a:ext>
              </a:extLst>
            </p:cNvPr>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CasellaDiTesto 19">
            <a:extLst>
              <a:ext uri="{FF2B5EF4-FFF2-40B4-BE49-F238E27FC236}">
                <a16:creationId xmlns:a16="http://schemas.microsoft.com/office/drawing/2014/main" id="{7615754D-31C5-48CD-B250-ECB176707A2F}"/>
              </a:ext>
            </a:extLst>
          </p:cNvPr>
          <p:cNvSpPr txBox="1"/>
          <p:nvPr/>
        </p:nvSpPr>
        <p:spPr>
          <a:xfrm>
            <a:off x="8484184" y="6094101"/>
            <a:ext cx="2033677" cy="369332"/>
          </a:xfrm>
          <a:prstGeom prst="rect">
            <a:avLst/>
          </a:prstGeom>
          <a:noFill/>
        </p:spPr>
        <p:txBody>
          <a:bodyPr wrap="square" rtlCol="0">
            <a:spAutoFit/>
          </a:bodyPr>
          <a:lstStyle/>
          <a:p>
            <a:r>
              <a:rPr lang="it-IT" b="1">
                <a:solidFill>
                  <a:schemeClr val="accent1"/>
                </a:solidFill>
              </a:rPr>
              <a:t>SUGGERIMENTO</a:t>
            </a:r>
          </a:p>
        </p:txBody>
      </p:sp>
      <p:pic>
        <p:nvPicPr>
          <p:cNvPr id="22" name="Immagine 21">
            <a:extLst>
              <a:ext uri="{FF2B5EF4-FFF2-40B4-BE49-F238E27FC236}">
                <a16:creationId xmlns:a16="http://schemas.microsoft.com/office/drawing/2014/main" id="{37C1EFEA-5E4F-4ABF-8957-71FACE068F10}"/>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18823" y="164546"/>
            <a:ext cx="2045834" cy="1237660"/>
          </a:xfrm>
          <a:prstGeom prst="rect">
            <a:avLst/>
          </a:prstGeom>
        </p:spPr>
      </p:pic>
    </p:spTree>
    <p:custDataLst>
      <p:tags r:id="rId1"/>
    </p:custDataLst>
    <p:extLst>
      <p:ext uri="{BB962C8B-B14F-4D97-AF65-F5344CB8AC3E}">
        <p14:creationId xmlns:p14="http://schemas.microsoft.com/office/powerpoint/2010/main" val="13063560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0000"/>
                                        <p:tgtEl>
                                          <p:spTgt spid="4"/>
                                        </p:tgtEl>
                                      </p:cBhvr>
                                    </p:animEffect>
                                  </p:childTnLst>
                                </p:cTn>
                              </p:par>
                            </p:childTnLst>
                          </p:cTn>
                        </p:par>
                        <p:par>
                          <p:cTn id="8" fill="hold">
                            <p:stCondLst>
                              <p:cond delay="120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subTnLst>
                                    <p:audio>
                                      <p:cMediaNode vol="100000">
                                        <p:cTn display="0" masterRel="sameClick">
                                          <p:stCondLst>
                                            <p:cond evt="begin" delay="0">
                                              <p:tn val="9"/>
                                            </p:cond>
                                          </p:stCondLst>
                                          <p:endCondLst>
                                            <p:cond evt="onStopAudio" delay="0">
                                              <p:tgtEl>
                                                <p:sldTgt/>
                                              </p:tgtEl>
                                            </p:cond>
                                          </p:endCondLst>
                                        </p:cTn>
                                        <p:tgtEl>
                                          <p:sndTgt r:embed="rId6" name="laser.wav"/>
                                        </p:tgtEl>
                                      </p:cMediaNode>
                                    </p:audio>
                                  </p:subTnLst>
                                </p:cTn>
                              </p:par>
                              <p:par>
                                <p:cTn id="11" presetID="1" presetClass="mediacall" presetSubtype="0" fill="hold" nodeType="withEffect">
                                  <p:stCondLst>
                                    <p:cond delay="0"/>
                                  </p:stCondLst>
                                  <p:childTnLst>
                                    <p:cmd type="call" cmd="playFrom(0.0)">
                                      <p:cBhvr>
                                        <p:cTn id="12" dur="7048" fill="hold"/>
                                        <p:tgtEl>
                                          <p:spTgt spid="8"/>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2000"/>
                                  </p:stCondLst>
                                  <p:childTnLst>
                                    <p:set>
                                      <p:cBhvr>
                                        <p:cTn id="16"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7" name="push.wav"/>
                                        </p:tgtEl>
                                      </p:cMediaNode>
                                    </p:audio>
                                  </p:subTnLst>
                                </p:cTn>
                              </p:par>
                              <p:par>
                                <p:cTn id="17" presetID="42" presetClass="entr" presetSubtype="0"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P spid="6" grpId="0"/>
      <p:bldP spid="14"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figure_top_body"/>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61443" y="880275"/>
            <a:ext cx="4242174" cy="6076743"/>
          </a:xfrm>
          <a:prstGeom prst="rect">
            <a:avLst/>
          </a:prstGeom>
        </p:spPr>
      </p:pic>
      <p:grpSp>
        <p:nvGrpSpPr>
          <p:cNvPr id="25" name="lightbulb"/>
          <p:cNvGrpSpPr>
            <a:grpSpLocks noChangeAspect="1"/>
          </p:cNvGrpSpPr>
          <p:nvPr/>
        </p:nvGrpSpPr>
        <p:grpSpPr bwMode="auto">
          <a:xfrm>
            <a:off x="8502347" y="2109784"/>
            <a:ext cx="2780752" cy="3051865"/>
            <a:chOff x="1577" y="540"/>
            <a:chExt cx="2277" cy="2499"/>
          </a:xfrm>
        </p:grpSpPr>
        <p:sp>
          <p:nvSpPr>
            <p:cNvPr id="26" name="Freeform 26"/>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Freeform 27"/>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Freeform 28"/>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29"/>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35" name="lightbulb"/>
          <p:cNvGrpSpPr>
            <a:grpSpLocks noChangeAspect="1"/>
          </p:cNvGrpSpPr>
          <p:nvPr/>
        </p:nvGrpSpPr>
        <p:grpSpPr bwMode="auto">
          <a:xfrm>
            <a:off x="2178629" y="2074347"/>
            <a:ext cx="992996" cy="1089810"/>
            <a:chOff x="1577" y="540"/>
            <a:chExt cx="2277" cy="2499"/>
          </a:xfrm>
        </p:grpSpPr>
        <p:sp>
          <p:nvSpPr>
            <p:cNvPr id="36" name="Freeform 26"/>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27"/>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28"/>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29"/>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0" name="lightbulb"/>
          <p:cNvGrpSpPr>
            <a:grpSpLocks noChangeAspect="1"/>
          </p:cNvGrpSpPr>
          <p:nvPr/>
        </p:nvGrpSpPr>
        <p:grpSpPr bwMode="auto">
          <a:xfrm rot="20910159">
            <a:off x="1294143" y="2456586"/>
            <a:ext cx="992996" cy="1089810"/>
            <a:chOff x="1577" y="540"/>
            <a:chExt cx="2277" cy="2499"/>
          </a:xfrm>
        </p:grpSpPr>
        <p:sp>
          <p:nvSpPr>
            <p:cNvPr id="41" name="Freeform 26"/>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27"/>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28"/>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29"/>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45" name="lightbulb"/>
          <p:cNvGrpSpPr>
            <a:grpSpLocks noChangeAspect="1"/>
          </p:cNvGrpSpPr>
          <p:nvPr/>
        </p:nvGrpSpPr>
        <p:grpSpPr bwMode="auto">
          <a:xfrm rot="915098">
            <a:off x="2107704" y="3300612"/>
            <a:ext cx="992996" cy="1089810"/>
            <a:chOff x="1577" y="540"/>
            <a:chExt cx="2277" cy="2499"/>
          </a:xfrm>
        </p:grpSpPr>
        <p:sp>
          <p:nvSpPr>
            <p:cNvPr id="46" name="Freeform 26"/>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27"/>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8"/>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9"/>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1" name="lightbulb"/>
          <p:cNvGrpSpPr>
            <a:grpSpLocks noChangeAspect="1"/>
          </p:cNvGrpSpPr>
          <p:nvPr/>
        </p:nvGrpSpPr>
        <p:grpSpPr bwMode="auto">
          <a:xfrm rot="20428983">
            <a:off x="1144030" y="3547160"/>
            <a:ext cx="992996" cy="1089810"/>
            <a:chOff x="1577" y="540"/>
            <a:chExt cx="2277" cy="2499"/>
          </a:xfrm>
        </p:grpSpPr>
        <p:sp>
          <p:nvSpPr>
            <p:cNvPr id="52" name="Freeform 26"/>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7"/>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8"/>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29"/>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6" name="lightbulb"/>
          <p:cNvGrpSpPr>
            <a:grpSpLocks noChangeAspect="1"/>
          </p:cNvGrpSpPr>
          <p:nvPr/>
        </p:nvGrpSpPr>
        <p:grpSpPr bwMode="auto">
          <a:xfrm rot="1023401">
            <a:off x="2684184" y="4173897"/>
            <a:ext cx="992996" cy="1089810"/>
            <a:chOff x="1577" y="540"/>
            <a:chExt cx="2277" cy="2499"/>
          </a:xfrm>
        </p:grpSpPr>
        <p:sp>
          <p:nvSpPr>
            <p:cNvPr id="57" name="Freeform 26"/>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7"/>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8"/>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9"/>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1" name="lightbulb"/>
          <p:cNvGrpSpPr>
            <a:grpSpLocks noChangeAspect="1"/>
          </p:cNvGrpSpPr>
          <p:nvPr/>
        </p:nvGrpSpPr>
        <p:grpSpPr bwMode="auto">
          <a:xfrm>
            <a:off x="3021932" y="2428027"/>
            <a:ext cx="992996" cy="1089810"/>
            <a:chOff x="1577" y="540"/>
            <a:chExt cx="2277" cy="2499"/>
          </a:xfrm>
        </p:grpSpPr>
        <p:sp>
          <p:nvSpPr>
            <p:cNvPr id="62" name="Freeform 26"/>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7"/>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28"/>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29"/>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pic>
        <p:nvPicPr>
          <p:cNvPr id="66" name="hand"/>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38692">
            <a:off x="7124420" y="4013672"/>
            <a:ext cx="2229662" cy="2837753"/>
          </a:xfrm>
          <a:prstGeom prst="rect">
            <a:avLst/>
          </a:prstGeom>
        </p:spPr>
      </p:pic>
      <p:sp>
        <p:nvSpPr>
          <p:cNvPr id="68" name="arrow"/>
          <p:cNvSpPr>
            <a:spLocks noEditPoints="1"/>
          </p:cNvSpPr>
          <p:nvPr/>
        </p:nvSpPr>
        <p:spPr bwMode="auto">
          <a:xfrm>
            <a:off x="3703698" y="3546389"/>
            <a:ext cx="1220642" cy="642900"/>
          </a:xfrm>
          <a:custGeom>
            <a:avLst/>
            <a:gdLst>
              <a:gd name="T0" fmla="*/ 435 w 506"/>
              <a:gd name="T1" fmla="*/ 95 h 266"/>
              <a:gd name="T2" fmla="*/ 322 w 506"/>
              <a:gd name="T3" fmla="*/ 37 h 266"/>
              <a:gd name="T4" fmla="*/ 226 w 506"/>
              <a:gd name="T5" fmla="*/ 26 h 266"/>
              <a:gd name="T6" fmla="*/ 245 w 506"/>
              <a:gd name="T7" fmla="*/ 82 h 266"/>
              <a:gd name="T8" fmla="*/ 245 w 506"/>
              <a:gd name="T9" fmla="*/ 95 h 266"/>
              <a:gd name="T10" fmla="*/ 232 w 506"/>
              <a:gd name="T11" fmla="*/ 97 h 266"/>
              <a:gd name="T12" fmla="*/ 35 w 506"/>
              <a:gd name="T13" fmla="*/ 88 h 266"/>
              <a:gd name="T14" fmla="*/ 21 w 506"/>
              <a:gd name="T15" fmla="*/ 97 h 266"/>
              <a:gd name="T16" fmla="*/ 7 w 506"/>
              <a:gd name="T17" fmla="*/ 120 h 266"/>
              <a:gd name="T18" fmla="*/ 5 w 506"/>
              <a:gd name="T19" fmla="*/ 172 h 266"/>
              <a:gd name="T20" fmla="*/ 32 w 506"/>
              <a:gd name="T21" fmla="*/ 199 h 266"/>
              <a:gd name="T22" fmla="*/ 113 w 506"/>
              <a:gd name="T23" fmla="*/ 195 h 266"/>
              <a:gd name="T24" fmla="*/ 220 w 506"/>
              <a:gd name="T25" fmla="*/ 190 h 266"/>
              <a:gd name="T26" fmla="*/ 252 w 506"/>
              <a:gd name="T27" fmla="*/ 191 h 266"/>
              <a:gd name="T28" fmla="*/ 254 w 506"/>
              <a:gd name="T29" fmla="*/ 201 h 266"/>
              <a:gd name="T30" fmla="*/ 247 w 506"/>
              <a:gd name="T31" fmla="*/ 240 h 266"/>
              <a:gd name="T32" fmla="*/ 280 w 506"/>
              <a:gd name="T33" fmla="*/ 265 h 266"/>
              <a:gd name="T34" fmla="*/ 346 w 506"/>
              <a:gd name="T35" fmla="*/ 238 h 266"/>
              <a:gd name="T36" fmla="*/ 415 w 506"/>
              <a:gd name="T37" fmla="*/ 202 h 266"/>
              <a:gd name="T38" fmla="*/ 459 w 506"/>
              <a:gd name="T39" fmla="*/ 184 h 266"/>
              <a:gd name="T40" fmla="*/ 488 w 506"/>
              <a:gd name="T41" fmla="*/ 167 h 266"/>
              <a:gd name="T42" fmla="*/ 435 w 506"/>
              <a:gd name="T43" fmla="*/ 95 h 266"/>
              <a:gd name="T44" fmla="*/ 451 w 506"/>
              <a:gd name="T45" fmla="*/ 155 h 266"/>
              <a:gd name="T46" fmla="*/ 430 w 506"/>
              <a:gd name="T47" fmla="*/ 163 h 266"/>
              <a:gd name="T48" fmla="*/ 356 w 506"/>
              <a:gd name="T49" fmla="*/ 197 h 266"/>
              <a:gd name="T50" fmla="*/ 291 w 506"/>
              <a:gd name="T51" fmla="*/ 232 h 266"/>
              <a:gd name="T52" fmla="*/ 275 w 506"/>
              <a:gd name="T53" fmla="*/ 236 h 266"/>
              <a:gd name="T54" fmla="*/ 280 w 506"/>
              <a:gd name="T55" fmla="*/ 221 h 266"/>
              <a:gd name="T56" fmla="*/ 284 w 506"/>
              <a:gd name="T57" fmla="*/ 190 h 266"/>
              <a:gd name="T58" fmla="*/ 234 w 506"/>
              <a:gd name="T59" fmla="*/ 160 h 266"/>
              <a:gd name="T60" fmla="*/ 135 w 506"/>
              <a:gd name="T61" fmla="*/ 163 h 266"/>
              <a:gd name="T62" fmla="*/ 44 w 506"/>
              <a:gd name="T63" fmla="*/ 169 h 266"/>
              <a:gd name="T64" fmla="*/ 38 w 506"/>
              <a:gd name="T65" fmla="*/ 169 h 266"/>
              <a:gd name="T66" fmla="*/ 38 w 506"/>
              <a:gd name="T67" fmla="*/ 169 h 266"/>
              <a:gd name="T68" fmla="*/ 42 w 506"/>
              <a:gd name="T69" fmla="*/ 156 h 266"/>
              <a:gd name="T70" fmla="*/ 39 w 506"/>
              <a:gd name="T71" fmla="*/ 119 h 266"/>
              <a:gd name="T72" fmla="*/ 203 w 506"/>
              <a:gd name="T73" fmla="*/ 128 h 266"/>
              <a:gd name="T74" fmla="*/ 266 w 506"/>
              <a:gd name="T75" fmla="*/ 119 h 266"/>
              <a:gd name="T76" fmla="*/ 263 w 506"/>
              <a:gd name="T77" fmla="*/ 48 h 266"/>
              <a:gd name="T78" fmla="*/ 284 w 506"/>
              <a:gd name="T79" fmla="*/ 55 h 266"/>
              <a:gd name="T80" fmla="*/ 338 w 506"/>
              <a:gd name="T81" fmla="*/ 77 h 266"/>
              <a:gd name="T82" fmla="*/ 442 w 506"/>
              <a:gd name="T83" fmla="*/ 137 h 266"/>
              <a:gd name="T84" fmla="*/ 458 w 506"/>
              <a:gd name="T85" fmla="*/ 151 h 266"/>
              <a:gd name="T86" fmla="*/ 451 w 506"/>
              <a:gd name="T87" fmla="*/ 15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6" h="266">
                <a:moveTo>
                  <a:pt x="435" y="95"/>
                </a:moveTo>
                <a:cubicBezTo>
                  <a:pt x="399" y="72"/>
                  <a:pt x="361" y="53"/>
                  <a:pt x="322" y="37"/>
                </a:cubicBezTo>
                <a:cubicBezTo>
                  <a:pt x="303" y="30"/>
                  <a:pt x="241" y="0"/>
                  <a:pt x="226" y="26"/>
                </a:cubicBezTo>
                <a:cubicBezTo>
                  <a:pt x="217" y="42"/>
                  <a:pt x="240" y="67"/>
                  <a:pt x="245" y="82"/>
                </a:cubicBezTo>
                <a:cubicBezTo>
                  <a:pt x="247" y="86"/>
                  <a:pt x="245" y="92"/>
                  <a:pt x="245" y="95"/>
                </a:cubicBezTo>
                <a:cubicBezTo>
                  <a:pt x="241" y="97"/>
                  <a:pt x="236" y="97"/>
                  <a:pt x="232" y="97"/>
                </a:cubicBezTo>
                <a:cubicBezTo>
                  <a:pt x="166" y="103"/>
                  <a:pt x="100" y="89"/>
                  <a:pt x="35" y="88"/>
                </a:cubicBezTo>
                <a:cubicBezTo>
                  <a:pt x="28" y="88"/>
                  <a:pt x="23" y="92"/>
                  <a:pt x="21" y="97"/>
                </a:cubicBezTo>
                <a:cubicBezTo>
                  <a:pt x="11" y="97"/>
                  <a:pt x="0" y="108"/>
                  <a:pt x="7" y="120"/>
                </a:cubicBezTo>
                <a:cubicBezTo>
                  <a:pt x="18" y="140"/>
                  <a:pt x="11" y="152"/>
                  <a:pt x="5" y="172"/>
                </a:cubicBezTo>
                <a:cubicBezTo>
                  <a:pt x="0" y="190"/>
                  <a:pt x="16" y="199"/>
                  <a:pt x="32" y="199"/>
                </a:cubicBezTo>
                <a:cubicBezTo>
                  <a:pt x="59" y="200"/>
                  <a:pt x="86" y="196"/>
                  <a:pt x="113" y="195"/>
                </a:cubicBezTo>
                <a:cubicBezTo>
                  <a:pt x="149" y="192"/>
                  <a:pt x="184" y="190"/>
                  <a:pt x="220" y="190"/>
                </a:cubicBezTo>
                <a:cubicBezTo>
                  <a:pt x="230" y="190"/>
                  <a:pt x="242" y="189"/>
                  <a:pt x="252" y="191"/>
                </a:cubicBezTo>
                <a:cubicBezTo>
                  <a:pt x="259" y="193"/>
                  <a:pt x="255" y="193"/>
                  <a:pt x="254" y="201"/>
                </a:cubicBezTo>
                <a:cubicBezTo>
                  <a:pt x="252" y="214"/>
                  <a:pt x="248" y="226"/>
                  <a:pt x="247" y="240"/>
                </a:cubicBezTo>
                <a:cubicBezTo>
                  <a:pt x="246" y="259"/>
                  <a:pt x="263" y="266"/>
                  <a:pt x="280" y="265"/>
                </a:cubicBezTo>
                <a:cubicBezTo>
                  <a:pt x="303" y="264"/>
                  <a:pt x="326" y="250"/>
                  <a:pt x="346" y="238"/>
                </a:cubicBezTo>
                <a:cubicBezTo>
                  <a:pt x="369" y="225"/>
                  <a:pt x="391" y="212"/>
                  <a:pt x="415" y="202"/>
                </a:cubicBezTo>
                <a:cubicBezTo>
                  <a:pt x="429" y="195"/>
                  <a:pt x="444" y="190"/>
                  <a:pt x="459" y="184"/>
                </a:cubicBezTo>
                <a:cubicBezTo>
                  <a:pt x="468" y="180"/>
                  <a:pt x="482" y="177"/>
                  <a:pt x="488" y="167"/>
                </a:cubicBezTo>
                <a:cubicBezTo>
                  <a:pt x="506" y="137"/>
                  <a:pt x="455" y="109"/>
                  <a:pt x="435" y="95"/>
                </a:cubicBezTo>
                <a:close/>
                <a:moveTo>
                  <a:pt x="451" y="155"/>
                </a:moveTo>
                <a:cubicBezTo>
                  <a:pt x="444" y="158"/>
                  <a:pt x="437" y="160"/>
                  <a:pt x="430" y="163"/>
                </a:cubicBezTo>
                <a:cubicBezTo>
                  <a:pt x="405" y="173"/>
                  <a:pt x="380" y="184"/>
                  <a:pt x="356" y="197"/>
                </a:cubicBezTo>
                <a:cubicBezTo>
                  <a:pt x="334" y="209"/>
                  <a:pt x="314" y="224"/>
                  <a:pt x="291" y="232"/>
                </a:cubicBezTo>
                <a:cubicBezTo>
                  <a:pt x="286" y="234"/>
                  <a:pt x="281" y="235"/>
                  <a:pt x="275" y="236"/>
                </a:cubicBezTo>
                <a:cubicBezTo>
                  <a:pt x="278" y="236"/>
                  <a:pt x="280" y="223"/>
                  <a:pt x="280" y="221"/>
                </a:cubicBezTo>
                <a:cubicBezTo>
                  <a:pt x="283" y="210"/>
                  <a:pt x="285" y="200"/>
                  <a:pt x="284" y="190"/>
                </a:cubicBezTo>
                <a:cubicBezTo>
                  <a:pt x="281" y="162"/>
                  <a:pt x="256" y="161"/>
                  <a:pt x="234" y="160"/>
                </a:cubicBezTo>
                <a:cubicBezTo>
                  <a:pt x="201" y="159"/>
                  <a:pt x="168" y="161"/>
                  <a:pt x="135" y="163"/>
                </a:cubicBezTo>
                <a:cubicBezTo>
                  <a:pt x="105" y="165"/>
                  <a:pt x="75" y="168"/>
                  <a:pt x="44" y="169"/>
                </a:cubicBezTo>
                <a:cubicBezTo>
                  <a:pt x="42" y="169"/>
                  <a:pt x="40" y="169"/>
                  <a:pt x="38" y="169"/>
                </a:cubicBezTo>
                <a:cubicBezTo>
                  <a:pt x="38" y="169"/>
                  <a:pt x="38" y="169"/>
                  <a:pt x="38" y="169"/>
                </a:cubicBezTo>
                <a:cubicBezTo>
                  <a:pt x="39" y="165"/>
                  <a:pt x="41" y="160"/>
                  <a:pt x="42" y="156"/>
                </a:cubicBezTo>
                <a:cubicBezTo>
                  <a:pt x="45" y="143"/>
                  <a:pt x="43" y="130"/>
                  <a:pt x="39" y="119"/>
                </a:cubicBezTo>
                <a:cubicBezTo>
                  <a:pt x="94" y="119"/>
                  <a:pt x="148" y="128"/>
                  <a:pt x="203" y="128"/>
                </a:cubicBezTo>
                <a:cubicBezTo>
                  <a:pt x="222" y="128"/>
                  <a:pt x="249" y="130"/>
                  <a:pt x="266" y="119"/>
                </a:cubicBezTo>
                <a:cubicBezTo>
                  <a:pt x="289" y="104"/>
                  <a:pt x="275" y="72"/>
                  <a:pt x="263" y="48"/>
                </a:cubicBezTo>
                <a:cubicBezTo>
                  <a:pt x="270" y="50"/>
                  <a:pt x="279" y="53"/>
                  <a:pt x="284" y="55"/>
                </a:cubicBezTo>
                <a:cubicBezTo>
                  <a:pt x="303" y="61"/>
                  <a:pt x="321" y="69"/>
                  <a:pt x="338" y="77"/>
                </a:cubicBezTo>
                <a:cubicBezTo>
                  <a:pt x="374" y="94"/>
                  <a:pt x="410" y="113"/>
                  <a:pt x="442" y="137"/>
                </a:cubicBezTo>
                <a:cubicBezTo>
                  <a:pt x="448" y="141"/>
                  <a:pt x="453" y="146"/>
                  <a:pt x="458" y="151"/>
                </a:cubicBezTo>
                <a:cubicBezTo>
                  <a:pt x="462" y="154"/>
                  <a:pt x="456" y="153"/>
                  <a:pt x="451" y="15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arrow"/>
          <p:cNvSpPr>
            <a:spLocks noEditPoints="1"/>
          </p:cNvSpPr>
          <p:nvPr/>
        </p:nvSpPr>
        <p:spPr bwMode="auto">
          <a:xfrm>
            <a:off x="7457949" y="3537867"/>
            <a:ext cx="1220642" cy="642900"/>
          </a:xfrm>
          <a:custGeom>
            <a:avLst/>
            <a:gdLst>
              <a:gd name="T0" fmla="*/ 435 w 506"/>
              <a:gd name="T1" fmla="*/ 95 h 266"/>
              <a:gd name="T2" fmla="*/ 322 w 506"/>
              <a:gd name="T3" fmla="*/ 37 h 266"/>
              <a:gd name="T4" fmla="*/ 226 w 506"/>
              <a:gd name="T5" fmla="*/ 26 h 266"/>
              <a:gd name="T6" fmla="*/ 245 w 506"/>
              <a:gd name="T7" fmla="*/ 82 h 266"/>
              <a:gd name="T8" fmla="*/ 245 w 506"/>
              <a:gd name="T9" fmla="*/ 95 h 266"/>
              <a:gd name="T10" fmla="*/ 232 w 506"/>
              <a:gd name="T11" fmla="*/ 97 h 266"/>
              <a:gd name="T12" fmla="*/ 35 w 506"/>
              <a:gd name="T13" fmla="*/ 88 h 266"/>
              <a:gd name="T14" fmla="*/ 21 w 506"/>
              <a:gd name="T15" fmla="*/ 97 h 266"/>
              <a:gd name="T16" fmla="*/ 7 w 506"/>
              <a:gd name="T17" fmla="*/ 120 h 266"/>
              <a:gd name="T18" fmla="*/ 5 w 506"/>
              <a:gd name="T19" fmla="*/ 172 h 266"/>
              <a:gd name="T20" fmla="*/ 32 w 506"/>
              <a:gd name="T21" fmla="*/ 199 h 266"/>
              <a:gd name="T22" fmla="*/ 113 w 506"/>
              <a:gd name="T23" fmla="*/ 195 h 266"/>
              <a:gd name="T24" fmla="*/ 220 w 506"/>
              <a:gd name="T25" fmla="*/ 190 h 266"/>
              <a:gd name="T26" fmla="*/ 252 w 506"/>
              <a:gd name="T27" fmla="*/ 191 h 266"/>
              <a:gd name="T28" fmla="*/ 254 w 506"/>
              <a:gd name="T29" fmla="*/ 201 h 266"/>
              <a:gd name="T30" fmla="*/ 247 w 506"/>
              <a:gd name="T31" fmla="*/ 240 h 266"/>
              <a:gd name="T32" fmla="*/ 280 w 506"/>
              <a:gd name="T33" fmla="*/ 265 h 266"/>
              <a:gd name="T34" fmla="*/ 346 w 506"/>
              <a:gd name="T35" fmla="*/ 238 h 266"/>
              <a:gd name="T36" fmla="*/ 415 w 506"/>
              <a:gd name="T37" fmla="*/ 202 h 266"/>
              <a:gd name="T38" fmla="*/ 459 w 506"/>
              <a:gd name="T39" fmla="*/ 184 h 266"/>
              <a:gd name="T40" fmla="*/ 488 w 506"/>
              <a:gd name="T41" fmla="*/ 167 h 266"/>
              <a:gd name="T42" fmla="*/ 435 w 506"/>
              <a:gd name="T43" fmla="*/ 95 h 266"/>
              <a:gd name="T44" fmla="*/ 451 w 506"/>
              <a:gd name="T45" fmla="*/ 155 h 266"/>
              <a:gd name="T46" fmla="*/ 430 w 506"/>
              <a:gd name="T47" fmla="*/ 163 h 266"/>
              <a:gd name="T48" fmla="*/ 356 w 506"/>
              <a:gd name="T49" fmla="*/ 197 h 266"/>
              <a:gd name="T50" fmla="*/ 291 w 506"/>
              <a:gd name="T51" fmla="*/ 232 h 266"/>
              <a:gd name="T52" fmla="*/ 275 w 506"/>
              <a:gd name="T53" fmla="*/ 236 h 266"/>
              <a:gd name="T54" fmla="*/ 280 w 506"/>
              <a:gd name="T55" fmla="*/ 221 h 266"/>
              <a:gd name="T56" fmla="*/ 284 w 506"/>
              <a:gd name="T57" fmla="*/ 190 h 266"/>
              <a:gd name="T58" fmla="*/ 234 w 506"/>
              <a:gd name="T59" fmla="*/ 160 h 266"/>
              <a:gd name="T60" fmla="*/ 135 w 506"/>
              <a:gd name="T61" fmla="*/ 163 h 266"/>
              <a:gd name="T62" fmla="*/ 44 w 506"/>
              <a:gd name="T63" fmla="*/ 169 h 266"/>
              <a:gd name="T64" fmla="*/ 38 w 506"/>
              <a:gd name="T65" fmla="*/ 169 h 266"/>
              <a:gd name="T66" fmla="*/ 38 w 506"/>
              <a:gd name="T67" fmla="*/ 169 h 266"/>
              <a:gd name="T68" fmla="*/ 42 w 506"/>
              <a:gd name="T69" fmla="*/ 156 h 266"/>
              <a:gd name="T70" fmla="*/ 39 w 506"/>
              <a:gd name="T71" fmla="*/ 119 h 266"/>
              <a:gd name="T72" fmla="*/ 203 w 506"/>
              <a:gd name="T73" fmla="*/ 128 h 266"/>
              <a:gd name="T74" fmla="*/ 266 w 506"/>
              <a:gd name="T75" fmla="*/ 119 h 266"/>
              <a:gd name="T76" fmla="*/ 263 w 506"/>
              <a:gd name="T77" fmla="*/ 48 h 266"/>
              <a:gd name="T78" fmla="*/ 284 w 506"/>
              <a:gd name="T79" fmla="*/ 55 h 266"/>
              <a:gd name="T80" fmla="*/ 338 w 506"/>
              <a:gd name="T81" fmla="*/ 77 h 266"/>
              <a:gd name="T82" fmla="*/ 442 w 506"/>
              <a:gd name="T83" fmla="*/ 137 h 266"/>
              <a:gd name="T84" fmla="*/ 458 w 506"/>
              <a:gd name="T85" fmla="*/ 151 h 266"/>
              <a:gd name="T86" fmla="*/ 451 w 506"/>
              <a:gd name="T87" fmla="*/ 155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6" h="266">
                <a:moveTo>
                  <a:pt x="435" y="95"/>
                </a:moveTo>
                <a:cubicBezTo>
                  <a:pt x="399" y="72"/>
                  <a:pt x="361" y="53"/>
                  <a:pt x="322" y="37"/>
                </a:cubicBezTo>
                <a:cubicBezTo>
                  <a:pt x="303" y="30"/>
                  <a:pt x="241" y="0"/>
                  <a:pt x="226" y="26"/>
                </a:cubicBezTo>
                <a:cubicBezTo>
                  <a:pt x="217" y="42"/>
                  <a:pt x="240" y="67"/>
                  <a:pt x="245" y="82"/>
                </a:cubicBezTo>
                <a:cubicBezTo>
                  <a:pt x="247" y="86"/>
                  <a:pt x="245" y="92"/>
                  <a:pt x="245" y="95"/>
                </a:cubicBezTo>
                <a:cubicBezTo>
                  <a:pt x="241" y="97"/>
                  <a:pt x="236" y="97"/>
                  <a:pt x="232" y="97"/>
                </a:cubicBezTo>
                <a:cubicBezTo>
                  <a:pt x="166" y="103"/>
                  <a:pt x="100" y="89"/>
                  <a:pt x="35" y="88"/>
                </a:cubicBezTo>
                <a:cubicBezTo>
                  <a:pt x="28" y="88"/>
                  <a:pt x="23" y="92"/>
                  <a:pt x="21" y="97"/>
                </a:cubicBezTo>
                <a:cubicBezTo>
                  <a:pt x="11" y="97"/>
                  <a:pt x="0" y="108"/>
                  <a:pt x="7" y="120"/>
                </a:cubicBezTo>
                <a:cubicBezTo>
                  <a:pt x="18" y="140"/>
                  <a:pt x="11" y="152"/>
                  <a:pt x="5" y="172"/>
                </a:cubicBezTo>
                <a:cubicBezTo>
                  <a:pt x="0" y="190"/>
                  <a:pt x="16" y="199"/>
                  <a:pt x="32" y="199"/>
                </a:cubicBezTo>
                <a:cubicBezTo>
                  <a:pt x="59" y="200"/>
                  <a:pt x="86" y="196"/>
                  <a:pt x="113" y="195"/>
                </a:cubicBezTo>
                <a:cubicBezTo>
                  <a:pt x="149" y="192"/>
                  <a:pt x="184" y="190"/>
                  <a:pt x="220" y="190"/>
                </a:cubicBezTo>
                <a:cubicBezTo>
                  <a:pt x="230" y="190"/>
                  <a:pt x="242" y="189"/>
                  <a:pt x="252" y="191"/>
                </a:cubicBezTo>
                <a:cubicBezTo>
                  <a:pt x="259" y="193"/>
                  <a:pt x="255" y="193"/>
                  <a:pt x="254" y="201"/>
                </a:cubicBezTo>
                <a:cubicBezTo>
                  <a:pt x="252" y="214"/>
                  <a:pt x="248" y="226"/>
                  <a:pt x="247" y="240"/>
                </a:cubicBezTo>
                <a:cubicBezTo>
                  <a:pt x="246" y="259"/>
                  <a:pt x="263" y="266"/>
                  <a:pt x="280" y="265"/>
                </a:cubicBezTo>
                <a:cubicBezTo>
                  <a:pt x="303" y="264"/>
                  <a:pt x="326" y="250"/>
                  <a:pt x="346" y="238"/>
                </a:cubicBezTo>
                <a:cubicBezTo>
                  <a:pt x="369" y="225"/>
                  <a:pt x="391" y="212"/>
                  <a:pt x="415" y="202"/>
                </a:cubicBezTo>
                <a:cubicBezTo>
                  <a:pt x="429" y="195"/>
                  <a:pt x="444" y="190"/>
                  <a:pt x="459" y="184"/>
                </a:cubicBezTo>
                <a:cubicBezTo>
                  <a:pt x="468" y="180"/>
                  <a:pt x="482" y="177"/>
                  <a:pt x="488" y="167"/>
                </a:cubicBezTo>
                <a:cubicBezTo>
                  <a:pt x="506" y="137"/>
                  <a:pt x="455" y="109"/>
                  <a:pt x="435" y="95"/>
                </a:cubicBezTo>
                <a:close/>
                <a:moveTo>
                  <a:pt x="451" y="155"/>
                </a:moveTo>
                <a:cubicBezTo>
                  <a:pt x="444" y="158"/>
                  <a:pt x="437" y="160"/>
                  <a:pt x="430" y="163"/>
                </a:cubicBezTo>
                <a:cubicBezTo>
                  <a:pt x="405" y="173"/>
                  <a:pt x="380" y="184"/>
                  <a:pt x="356" y="197"/>
                </a:cubicBezTo>
                <a:cubicBezTo>
                  <a:pt x="334" y="209"/>
                  <a:pt x="314" y="224"/>
                  <a:pt x="291" y="232"/>
                </a:cubicBezTo>
                <a:cubicBezTo>
                  <a:pt x="286" y="234"/>
                  <a:pt x="281" y="235"/>
                  <a:pt x="275" y="236"/>
                </a:cubicBezTo>
                <a:cubicBezTo>
                  <a:pt x="278" y="236"/>
                  <a:pt x="280" y="223"/>
                  <a:pt x="280" y="221"/>
                </a:cubicBezTo>
                <a:cubicBezTo>
                  <a:pt x="283" y="210"/>
                  <a:pt x="285" y="200"/>
                  <a:pt x="284" y="190"/>
                </a:cubicBezTo>
                <a:cubicBezTo>
                  <a:pt x="281" y="162"/>
                  <a:pt x="256" y="161"/>
                  <a:pt x="234" y="160"/>
                </a:cubicBezTo>
                <a:cubicBezTo>
                  <a:pt x="201" y="159"/>
                  <a:pt x="168" y="161"/>
                  <a:pt x="135" y="163"/>
                </a:cubicBezTo>
                <a:cubicBezTo>
                  <a:pt x="105" y="165"/>
                  <a:pt x="75" y="168"/>
                  <a:pt x="44" y="169"/>
                </a:cubicBezTo>
                <a:cubicBezTo>
                  <a:pt x="42" y="169"/>
                  <a:pt x="40" y="169"/>
                  <a:pt x="38" y="169"/>
                </a:cubicBezTo>
                <a:cubicBezTo>
                  <a:pt x="38" y="169"/>
                  <a:pt x="38" y="169"/>
                  <a:pt x="38" y="169"/>
                </a:cubicBezTo>
                <a:cubicBezTo>
                  <a:pt x="39" y="165"/>
                  <a:pt x="41" y="160"/>
                  <a:pt x="42" y="156"/>
                </a:cubicBezTo>
                <a:cubicBezTo>
                  <a:pt x="45" y="143"/>
                  <a:pt x="43" y="130"/>
                  <a:pt x="39" y="119"/>
                </a:cubicBezTo>
                <a:cubicBezTo>
                  <a:pt x="94" y="119"/>
                  <a:pt x="148" y="128"/>
                  <a:pt x="203" y="128"/>
                </a:cubicBezTo>
                <a:cubicBezTo>
                  <a:pt x="222" y="128"/>
                  <a:pt x="249" y="130"/>
                  <a:pt x="266" y="119"/>
                </a:cubicBezTo>
                <a:cubicBezTo>
                  <a:pt x="289" y="104"/>
                  <a:pt x="275" y="72"/>
                  <a:pt x="263" y="48"/>
                </a:cubicBezTo>
                <a:cubicBezTo>
                  <a:pt x="270" y="50"/>
                  <a:pt x="279" y="53"/>
                  <a:pt x="284" y="55"/>
                </a:cubicBezTo>
                <a:cubicBezTo>
                  <a:pt x="303" y="61"/>
                  <a:pt x="321" y="69"/>
                  <a:pt x="338" y="77"/>
                </a:cubicBezTo>
                <a:cubicBezTo>
                  <a:pt x="374" y="94"/>
                  <a:pt x="410" y="113"/>
                  <a:pt x="442" y="137"/>
                </a:cubicBezTo>
                <a:cubicBezTo>
                  <a:pt x="448" y="141"/>
                  <a:pt x="453" y="146"/>
                  <a:pt x="458" y="151"/>
                </a:cubicBezTo>
                <a:cubicBezTo>
                  <a:pt x="462" y="154"/>
                  <a:pt x="456" y="153"/>
                  <a:pt x="451" y="15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TextBox 69"/>
          <p:cNvSpPr txBox="1"/>
          <p:nvPr/>
        </p:nvSpPr>
        <p:spPr>
          <a:xfrm>
            <a:off x="2632236" y="447141"/>
            <a:ext cx="7413637" cy="1354217"/>
          </a:xfrm>
          <a:prstGeom prst="rect">
            <a:avLst/>
          </a:prstGeom>
          <a:noFill/>
        </p:spPr>
        <p:txBody>
          <a:bodyPr wrap="square" rtlCol="0">
            <a:spAutoFit/>
          </a:bodyPr>
          <a:lstStyle/>
          <a:p>
            <a:pPr algn="ctr"/>
            <a:r>
              <a:rPr lang="en-US" sz="5400">
                <a:latin typeface="Chewy" panose="02000000000000000000" pitchFamily="2" charset="0"/>
                <a:ea typeface="Chewy" panose="02000000000000000000" pitchFamily="2" charset="0"/>
              </a:rPr>
              <a:t>Pensa</a:t>
            </a:r>
            <a:r>
              <a:rPr lang="en-US" sz="5400">
                <a:solidFill>
                  <a:schemeClr val="accent1"/>
                </a:solidFill>
                <a:latin typeface="Chewy" panose="02000000000000000000" pitchFamily="2" charset="0"/>
                <a:ea typeface="Chewy" panose="02000000000000000000" pitchFamily="2" charset="0"/>
              </a:rPr>
              <a:t> In fretta </a:t>
            </a:r>
            <a:r>
              <a:rPr lang="en-US" sz="5400">
                <a:latin typeface="Chewy" panose="02000000000000000000" pitchFamily="2" charset="0"/>
                <a:ea typeface="Chewy" panose="02000000000000000000" pitchFamily="2" charset="0"/>
              </a:rPr>
              <a:t>e ripassa</a:t>
            </a:r>
          </a:p>
          <a:p>
            <a:pPr algn="ctr"/>
            <a:r>
              <a:rPr lang="en-US" sz="2800">
                <a:latin typeface="Chewy" panose="02000000000000000000" pitchFamily="2" charset="0"/>
                <a:ea typeface="Chewy" panose="02000000000000000000" pitchFamily="2" charset="0"/>
              </a:rPr>
              <a:t>La grammatica !</a:t>
            </a:r>
            <a:endParaRPr lang="en-US" sz="1600">
              <a:latin typeface="Chewy" panose="02000000000000000000" pitchFamily="2" charset="0"/>
              <a:ea typeface="Chewy" panose="02000000000000000000" pitchFamily="2" charset="0"/>
            </a:endParaRPr>
          </a:p>
        </p:txBody>
      </p:sp>
    </p:spTree>
    <p:extLst>
      <p:ext uri="{BB962C8B-B14F-4D97-AF65-F5344CB8AC3E}">
        <p14:creationId xmlns:p14="http://schemas.microsoft.com/office/powerpoint/2010/main" val="11137436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par>
                                <p:cTn id="8" presetID="10" presetClass="entr" presetSubtype="0" fill="hold" nodeType="withEffect">
                                  <p:stCondLst>
                                    <p:cond delay="1200"/>
                                  </p:stCondLst>
                                  <p:childTnLst>
                                    <p:set>
                                      <p:cBhvr>
                                        <p:cTn id="9" dur="1" fill="hold">
                                          <p:stCondLst>
                                            <p:cond delay="0"/>
                                          </p:stCondLst>
                                        </p:cTn>
                                        <p:tgtEl>
                                          <p:spTgt spid="56"/>
                                        </p:tgtEl>
                                        <p:attrNameLst>
                                          <p:attrName>style.visibility</p:attrName>
                                        </p:attrNameLst>
                                      </p:cBhvr>
                                      <p:to>
                                        <p:strVal val="visible"/>
                                      </p:to>
                                    </p:set>
                                    <p:animEffect transition="in" filter="fade">
                                      <p:cBhvr>
                                        <p:cTn id="10" dur="500"/>
                                        <p:tgtEl>
                                          <p:spTgt spid="56"/>
                                        </p:tgtEl>
                                      </p:cBhvr>
                                    </p:animEffect>
                                  </p:childTnLst>
                                </p:cTn>
                              </p:par>
                              <p:par>
                                <p:cTn id="11" presetID="10" presetClass="entr" presetSubtype="0" fill="hold" nodeType="withEffect">
                                  <p:stCondLst>
                                    <p:cond delay="140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par>
                                <p:cTn id="14" presetID="10" presetClass="entr" presetSubtype="0" fill="hold" nodeType="withEffect">
                                  <p:stCondLst>
                                    <p:cond delay="160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childTnLst>
                                </p:cTn>
                              </p:par>
                              <p:par>
                                <p:cTn id="17" presetID="10" presetClass="entr" presetSubtype="0" fill="hold" nodeType="withEffect">
                                  <p:stCondLst>
                                    <p:cond delay="180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par>
                                <p:cTn id="20" presetID="10" presetClass="entr" presetSubtype="0" fill="hold" nodeType="withEffect">
                                  <p:stCondLst>
                                    <p:cond delay="200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500"/>
                                        <p:tgtEl>
                                          <p:spTgt spid="45"/>
                                        </p:tgtEl>
                                      </p:cBhvr>
                                    </p:animEffect>
                                  </p:childTnLst>
                                </p:cTn>
                              </p:par>
                              <p:par>
                                <p:cTn id="23" presetID="22" presetClass="entr" presetSubtype="8" fill="hold" grpId="0" nodeType="withEffect">
                                  <p:stCondLst>
                                    <p:cond delay="2400"/>
                                  </p:stCondLst>
                                  <p:childTnLst>
                                    <p:set>
                                      <p:cBhvr>
                                        <p:cTn id="24" dur="1" fill="hold">
                                          <p:stCondLst>
                                            <p:cond delay="0"/>
                                          </p:stCondLst>
                                        </p:cTn>
                                        <p:tgtEl>
                                          <p:spTgt spid="68"/>
                                        </p:tgtEl>
                                        <p:attrNameLst>
                                          <p:attrName>style.visibility</p:attrName>
                                        </p:attrNameLst>
                                      </p:cBhvr>
                                      <p:to>
                                        <p:strVal val="visible"/>
                                      </p:to>
                                    </p:set>
                                    <p:animEffect transition="in" filter="wipe(left)">
                                      <p:cBhvr>
                                        <p:cTn id="25" dur="800"/>
                                        <p:tgtEl>
                                          <p:spTgt spid="68"/>
                                        </p:tgtEl>
                                      </p:cBhvr>
                                    </p:animEffect>
                                  </p:childTnLst>
                                </p:cTn>
                              </p:par>
                              <p:par>
                                <p:cTn id="26" presetID="10" presetClass="entr" presetSubtype="0" fill="hold" nodeType="withEffect">
                                  <p:stCondLst>
                                    <p:cond delay="300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800"/>
                                        <p:tgtEl>
                                          <p:spTgt spid="2"/>
                                        </p:tgtEl>
                                      </p:cBhvr>
                                    </p:animEffect>
                                  </p:childTnLst>
                                </p:cTn>
                              </p:par>
                              <p:par>
                                <p:cTn id="29" presetID="10" presetClass="entr" presetSubtype="0" fill="hold" nodeType="withEffect">
                                  <p:stCondLst>
                                    <p:cond delay="360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800"/>
                                        <p:tgtEl>
                                          <p:spTgt spid="66"/>
                                        </p:tgtEl>
                                      </p:cBhvr>
                                    </p:animEffect>
                                  </p:childTnLst>
                                </p:cTn>
                              </p:par>
                              <p:par>
                                <p:cTn id="32" presetID="22" presetClass="entr" presetSubtype="8" fill="hold" grpId="0" nodeType="withEffect">
                                  <p:stCondLst>
                                    <p:cond delay="4100"/>
                                  </p:stCondLst>
                                  <p:childTnLst>
                                    <p:set>
                                      <p:cBhvr>
                                        <p:cTn id="33" dur="1" fill="hold">
                                          <p:stCondLst>
                                            <p:cond delay="0"/>
                                          </p:stCondLst>
                                        </p:cTn>
                                        <p:tgtEl>
                                          <p:spTgt spid="69"/>
                                        </p:tgtEl>
                                        <p:attrNameLst>
                                          <p:attrName>style.visibility</p:attrName>
                                        </p:attrNameLst>
                                      </p:cBhvr>
                                      <p:to>
                                        <p:strVal val="visible"/>
                                      </p:to>
                                    </p:set>
                                    <p:animEffect transition="in" filter="wipe(left)">
                                      <p:cBhvr>
                                        <p:cTn id="34" dur="800"/>
                                        <p:tgtEl>
                                          <p:spTgt spid="69"/>
                                        </p:tgtEl>
                                      </p:cBhvr>
                                    </p:animEffect>
                                  </p:childTnLst>
                                </p:cTn>
                              </p:par>
                              <p:par>
                                <p:cTn id="35" presetID="10" presetClass="entr" presetSubtype="0" fill="hold" nodeType="withEffect">
                                  <p:stCondLst>
                                    <p:cond delay="470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800"/>
                                        <p:tgtEl>
                                          <p:spTgt spid="25"/>
                                        </p:tgtEl>
                                      </p:cBhvr>
                                    </p:animEffect>
                                  </p:childTnLst>
                                </p:cTn>
                              </p:par>
                              <p:par>
                                <p:cTn id="38" presetID="10" presetClass="entr" presetSubtype="0" fill="hold" grpId="0" nodeType="withEffect">
                                  <p:stCondLst>
                                    <p:cond delay="5200"/>
                                  </p:stCondLst>
                                  <p:childTnLst>
                                    <p:set>
                                      <p:cBhvr>
                                        <p:cTn id="39" dur="1" fill="hold">
                                          <p:stCondLst>
                                            <p:cond delay="0"/>
                                          </p:stCondLst>
                                        </p:cTn>
                                        <p:tgtEl>
                                          <p:spTgt spid="70"/>
                                        </p:tgtEl>
                                        <p:attrNameLst>
                                          <p:attrName>style.visibility</p:attrName>
                                        </p:attrNameLst>
                                      </p:cBhvr>
                                      <p:to>
                                        <p:strVal val="visible"/>
                                      </p:to>
                                    </p:set>
                                    <p:animEffect transition="in" filter="fade">
                                      <p:cBhvr>
                                        <p:cTn id="40" dur="7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S900388269[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3846277" y="895919"/>
            <a:ext cx="144016" cy="144016"/>
          </a:xfrm>
          <a:prstGeom prst="rect">
            <a:avLst/>
          </a:prstGeom>
        </p:spPr>
      </p:pic>
      <p:sp>
        <p:nvSpPr>
          <p:cNvPr id="4" name="Rectangle 3"/>
          <p:cNvSpPr>
            <a:spLocks noChangeArrowheads="1"/>
          </p:cNvSpPr>
          <p:nvPr/>
        </p:nvSpPr>
        <p:spPr bwMode="auto">
          <a:xfrm>
            <a:off x="354347" y="855377"/>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r>
              <a:rPr lang="en-GB"/>
              <a:t>                                                                                IL TEMPO STA FINENDO…  </a:t>
            </a:r>
          </a:p>
        </p:txBody>
      </p:sp>
      <p:sp>
        <p:nvSpPr>
          <p:cNvPr id="5" name="Rectangle 4"/>
          <p:cNvSpPr>
            <a:spLocks noChangeArrowheads="1"/>
          </p:cNvSpPr>
          <p:nvPr/>
        </p:nvSpPr>
        <p:spPr bwMode="auto">
          <a:xfrm>
            <a:off x="354347" y="855377"/>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6" name="Text Box 5"/>
          <p:cNvSpPr txBox="1">
            <a:spLocks noChangeArrowheads="1"/>
          </p:cNvSpPr>
          <p:nvPr/>
        </p:nvSpPr>
        <p:spPr bwMode="auto">
          <a:xfrm>
            <a:off x="3227722" y="0"/>
            <a:ext cx="1178528" cy="830997"/>
          </a:xfrm>
          <a:prstGeom prst="rect">
            <a:avLst/>
          </a:prstGeom>
          <a:noFill/>
          <a:ln w="9525">
            <a:noFill/>
            <a:miter lim="800000"/>
            <a:headEnd/>
            <a:tailEnd/>
          </a:ln>
          <a:effectLst/>
        </p:spPr>
        <p:txBody>
          <a:bodyPr wrap="none">
            <a:spAutoFit/>
          </a:bodyPr>
          <a:lstStyle/>
          <a:p>
            <a:r>
              <a:rPr lang="en-GB" sz="4800"/>
              <a:t>fine</a:t>
            </a:r>
            <a:endParaRPr lang="en-GB" sz="4800" dirty="0"/>
          </a:p>
        </p:txBody>
      </p:sp>
      <p:sp>
        <p:nvSpPr>
          <p:cNvPr id="9" name="CasellaDiTesto 8">
            <a:extLst>
              <a:ext uri="{FF2B5EF4-FFF2-40B4-BE49-F238E27FC236}">
                <a16:creationId xmlns:a16="http://schemas.microsoft.com/office/drawing/2014/main" id="{A8AE5E7C-4CB5-43E9-9E93-823F53952EFA}"/>
              </a:ext>
            </a:extLst>
          </p:cNvPr>
          <p:cNvSpPr txBox="1"/>
          <p:nvPr/>
        </p:nvSpPr>
        <p:spPr>
          <a:xfrm>
            <a:off x="213811" y="1290636"/>
            <a:ext cx="6027822" cy="3046988"/>
          </a:xfrm>
          <a:prstGeom prst="rect">
            <a:avLst/>
          </a:prstGeom>
          <a:noFill/>
        </p:spPr>
        <p:txBody>
          <a:bodyPr wrap="square" rtlCol="0">
            <a:spAutoFit/>
          </a:bodyPr>
          <a:lstStyle/>
          <a:p>
            <a:r>
              <a:rPr lang="it-IT" sz="3200">
                <a:latin typeface="Chewy" panose="020B0604020202020204" charset="0"/>
                <a:ea typeface="Chewy" panose="020B0604020202020204" charset="0"/>
              </a:rPr>
              <a:t>VERBO AL MODO INDICATIVO</a:t>
            </a:r>
          </a:p>
          <a:p>
            <a:r>
              <a:rPr lang="it-IT" sz="3200">
                <a:latin typeface="Chewy" panose="020B0604020202020204" charset="0"/>
                <a:ea typeface="Chewy" panose="020B0604020202020204" charset="0"/>
              </a:rPr>
              <a:t>VERBO AL MODO CONGIUNTIVO</a:t>
            </a:r>
          </a:p>
          <a:p>
            <a:r>
              <a:rPr lang="it-IT" sz="3200">
                <a:latin typeface="Chewy" panose="020B0604020202020204" charset="0"/>
                <a:ea typeface="Chewy" panose="020B0604020202020204" charset="0"/>
              </a:rPr>
              <a:t>VERBO AL MODO CONDIZIONALE</a:t>
            </a:r>
          </a:p>
          <a:p>
            <a:r>
              <a:rPr lang="it-IT" sz="3200">
                <a:latin typeface="Chewy" panose="020B0604020202020204" charset="0"/>
                <a:ea typeface="Chewy" panose="020B0604020202020204" charset="0"/>
              </a:rPr>
              <a:t>NOME COMUNE</a:t>
            </a:r>
          </a:p>
          <a:p>
            <a:r>
              <a:rPr lang="it-IT" sz="3200">
                <a:latin typeface="Chewy" panose="020B0604020202020204" charset="0"/>
                <a:ea typeface="Chewy" panose="020B0604020202020204" charset="0"/>
              </a:rPr>
              <a:t>AGGETTIVO QUALIFICATIVO</a:t>
            </a:r>
          </a:p>
          <a:p>
            <a:r>
              <a:rPr lang="it-IT" sz="3200">
                <a:latin typeface="Chewy" panose="020B0604020202020204" charset="0"/>
                <a:ea typeface="Chewy" panose="020B0604020202020204" charset="0"/>
              </a:rPr>
              <a:t>AVVERBIO</a:t>
            </a:r>
          </a:p>
        </p:txBody>
      </p:sp>
      <p:sp>
        <p:nvSpPr>
          <p:cNvPr id="10" name="Freeform 9">
            <a:extLst>
              <a:ext uri="{FF2B5EF4-FFF2-40B4-BE49-F238E27FC236}">
                <a16:creationId xmlns:a16="http://schemas.microsoft.com/office/drawing/2014/main" id="{A0E7E62E-7EEC-4B6E-AA59-40DD949C5078}"/>
              </a:ext>
            </a:extLst>
          </p:cNvPr>
          <p:cNvSpPr>
            <a:spLocks/>
          </p:cNvSpPr>
          <p:nvPr/>
        </p:nvSpPr>
        <p:spPr bwMode="auto">
          <a:xfrm>
            <a:off x="2247077" y="3706295"/>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figure_blue_marker">
            <a:extLst>
              <a:ext uri="{FF2B5EF4-FFF2-40B4-BE49-F238E27FC236}">
                <a16:creationId xmlns:a16="http://schemas.microsoft.com/office/drawing/2014/main" id="{F122FE06-3903-46AA-A470-673767920F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4065" y="787992"/>
            <a:ext cx="1899104" cy="3667799"/>
          </a:xfrm>
          <a:prstGeom prst="rect">
            <a:avLst/>
          </a:prstGeom>
        </p:spPr>
      </p:pic>
      <p:sp>
        <p:nvSpPr>
          <p:cNvPr id="12" name="TextBox 7">
            <a:extLst>
              <a:ext uri="{FF2B5EF4-FFF2-40B4-BE49-F238E27FC236}">
                <a16:creationId xmlns:a16="http://schemas.microsoft.com/office/drawing/2014/main" id="{AFCFE266-0C6B-4630-840E-83F5342A6C6E}"/>
              </a:ext>
            </a:extLst>
          </p:cNvPr>
          <p:cNvSpPr txBox="1"/>
          <p:nvPr/>
        </p:nvSpPr>
        <p:spPr>
          <a:xfrm>
            <a:off x="4302136" y="-89399"/>
            <a:ext cx="6828505" cy="1323439"/>
          </a:xfrm>
          <a:prstGeom prst="rect">
            <a:avLst/>
          </a:prstGeom>
          <a:noFill/>
        </p:spPr>
        <p:txBody>
          <a:bodyPr wrap="square" rtlCol="0">
            <a:spAutoFit/>
          </a:bodyPr>
          <a:lstStyle/>
          <a:p>
            <a:pPr algn="ctr"/>
            <a:r>
              <a:rPr lang="en-US" sz="8000">
                <a:solidFill>
                  <a:schemeClr val="accent3"/>
                </a:solidFill>
                <a:latin typeface="Chewy" panose="02000000000000000000" pitchFamily="2" charset="0"/>
                <a:ea typeface="Chewy" panose="02000000000000000000" pitchFamily="2" charset="0"/>
              </a:rPr>
              <a:t>S.</a:t>
            </a:r>
          </a:p>
        </p:txBody>
      </p:sp>
      <p:pic>
        <p:nvPicPr>
          <p:cNvPr id="13" name="hand_blue_pen">
            <a:extLst>
              <a:ext uri="{FF2B5EF4-FFF2-40B4-BE49-F238E27FC236}">
                <a16:creationId xmlns:a16="http://schemas.microsoft.com/office/drawing/2014/main" id="{9A7DC78E-6161-4EE5-8B8A-12C6F9D2A4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81480" y="4430317"/>
            <a:ext cx="2004945" cy="2551749"/>
          </a:xfrm>
          <a:prstGeom prst="rect">
            <a:avLst/>
          </a:prstGeom>
        </p:spPr>
      </p:pic>
      <p:sp>
        <p:nvSpPr>
          <p:cNvPr id="14" name="CasellaDiTesto 13">
            <a:extLst>
              <a:ext uri="{FF2B5EF4-FFF2-40B4-BE49-F238E27FC236}">
                <a16:creationId xmlns:a16="http://schemas.microsoft.com/office/drawing/2014/main" id="{B69B9BA0-C7A8-4A09-BB5C-703BD65E56BD}"/>
              </a:ext>
            </a:extLst>
          </p:cNvPr>
          <p:cNvSpPr txBox="1"/>
          <p:nvPr/>
        </p:nvSpPr>
        <p:spPr>
          <a:xfrm>
            <a:off x="3223958" y="4188191"/>
            <a:ext cx="5260226" cy="2554545"/>
          </a:xfrm>
          <a:prstGeom prst="rect">
            <a:avLst/>
          </a:prstGeom>
          <a:noFill/>
          <a:ln>
            <a:noFill/>
          </a:ln>
        </p:spPr>
        <p:txBody>
          <a:bodyPr wrap="square" rtlCol="0">
            <a:spAutoFit/>
          </a:bodyPr>
          <a:lstStyle/>
          <a:p>
            <a:r>
              <a:rPr lang="it-IT" sz="2000">
                <a:latin typeface="Chewy" panose="020B0604020202020204" charset="0"/>
                <a:ea typeface="Chewy" panose="020B0604020202020204" charset="0"/>
              </a:rPr>
              <a:t>VERBI: (Qualsiasi modo e tempo)</a:t>
            </a:r>
          </a:p>
          <a:p>
            <a:r>
              <a:rPr lang="it-IT" sz="2000">
                <a:solidFill>
                  <a:schemeClr val="accent3"/>
                </a:solidFill>
                <a:latin typeface="Lobster" panose="020B0604020202020204" charset="0"/>
                <a:ea typeface="Chewy" panose="020B0604020202020204" charset="0"/>
              </a:rPr>
              <a:t>Spezzare, scivolare, spegnere, scolpire.</a:t>
            </a:r>
          </a:p>
          <a:p>
            <a:r>
              <a:rPr lang="it-IT" sz="2000">
                <a:latin typeface="Chewy" panose="020B0604020202020204" charset="0"/>
                <a:ea typeface="Chewy" panose="020B0604020202020204" charset="0"/>
              </a:rPr>
              <a:t>NOME:</a:t>
            </a:r>
          </a:p>
          <a:p>
            <a:r>
              <a:rPr lang="it-IT" sz="2000">
                <a:solidFill>
                  <a:schemeClr val="accent3"/>
                </a:solidFill>
                <a:latin typeface="Lobster" panose="020B0604020202020204" charset="0"/>
                <a:ea typeface="Chewy" panose="020B0604020202020204" charset="0"/>
              </a:rPr>
              <a:t>Susina, serenata, stivale, scultore.</a:t>
            </a:r>
          </a:p>
          <a:p>
            <a:r>
              <a:rPr lang="it-IT" sz="2000">
                <a:latin typeface="Chewy" panose="020B0604020202020204" charset="0"/>
                <a:ea typeface="Chewy" panose="020B0604020202020204" charset="0"/>
              </a:rPr>
              <a:t>AGGETTIVO QUALIFICATIVO:</a:t>
            </a:r>
          </a:p>
          <a:p>
            <a:r>
              <a:rPr lang="it-IT" sz="2000">
                <a:solidFill>
                  <a:schemeClr val="accent3"/>
                </a:solidFill>
                <a:latin typeface="Lobster" panose="020B0604020202020204" charset="0"/>
                <a:ea typeface="Chewy" panose="020B0604020202020204" charset="0"/>
              </a:rPr>
              <a:t>Salato, saporito, sereno, sleale.</a:t>
            </a:r>
            <a:br>
              <a:rPr lang="it-IT" sz="2000">
                <a:latin typeface="Chewy" panose="020B0604020202020204" charset="0"/>
                <a:ea typeface="Chewy" panose="020B0604020202020204" charset="0"/>
              </a:rPr>
            </a:br>
            <a:r>
              <a:rPr lang="it-IT" sz="2000">
                <a:latin typeface="Chewy" panose="020B0604020202020204" charset="0"/>
                <a:ea typeface="Chewy" panose="020B0604020202020204" charset="0"/>
              </a:rPr>
              <a:t>AVVERBIO:</a:t>
            </a:r>
          </a:p>
          <a:p>
            <a:r>
              <a:rPr lang="it-IT" sz="2000">
                <a:solidFill>
                  <a:schemeClr val="accent3"/>
                </a:solidFill>
                <a:latin typeface="Lobster" panose="020B0604020202020204" charset="0"/>
                <a:ea typeface="Chewy" panose="020B0604020202020204" charset="0"/>
              </a:rPr>
              <a:t>Solamente, sotto, specialmente</a:t>
            </a:r>
          </a:p>
        </p:txBody>
      </p:sp>
      <p:grpSp>
        <p:nvGrpSpPr>
          <p:cNvPr id="15" name="lightbulb">
            <a:extLst>
              <a:ext uri="{FF2B5EF4-FFF2-40B4-BE49-F238E27FC236}">
                <a16:creationId xmlns:a16="http://schemas.microsoft.com/office/drawing/2014/main" id="{4BE69245-7661-43F6-865F-423D9D72574B}"/>
              </a:ext>
            </a:extLst>
          </p:cNvPr>
          <p:cNvGrpSpPr>
            <a:grpSpLocks noChangeAspect="1"/>
          </p:cNvGrpSpPr>
          <p:nvPr/>
        </p:nvGrpSpPr>
        <p:grpSpPr bwMode="auto">
          <a:xfrm>
            <a:off x="8374607" y="4327077"/>
            <a:ext cx="1692306" cy="1857299"/>
            <a:chOff x="1577" y="540"/>
            <a:chExt cx="2277" cy="2499"/>
          </a:xfrm>
        </p:grpSpPr>
        <p:sp>
          <p:nvSpPr>
            <p:cNvPr id="16" name="Freeform 26">
              <a:extLst>
                <a:ext uri="{FF2B5EF4-FFF2-40B4-BE49-F238E27FC236}">
                  <a16:creationId xmlns:a16="http://schemas.microsoft.com/office/drawing/2014/main" id="{B5D60749-86AA-4B19-A0CA-BF8F395ACD2F}"/>
                </a:ext>
              </a:extLst>
            </p:cNvPr>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
              <a:extLst>
                <a:ext uri="{FF2B5EF4-FFF2-40B4-BE49-F238E27FC236}">
                  <a16:creationId xmlns:a16="http://schemas.microsoft.com/office/drawing/2014/main" id="{47EC96F7-814B-4A3A-8EA7-0CE099E56FD9}"/>
                </a:ext>
              </a:extLst>
            </p:cNvPr>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8">
              <a:extLst>
                <a:ext uri="{FF2B5EF4-FFF2-40B4-BE49-F238E27FC236}">
                  <a16:creationId xmlns:a16="http://schemas.microsoft.com/office/drawing/2014/main" id="{8A064A83-6068-4CE2-B10D-BC2198E1BB94}"/>
                </a:ext>
              </a:extLst>
            </p:cNvPr>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9">
              <a:extLst>
                <a:ext uri="{FF2B5EF4-FFF2-40B4-BE49-F238E27FC236}">
                  <a16:creationId xmlns:a16="http://schemas.microsoft.com/office/drawing/2014/main" id="{B202C6B9-5051-4C77-83D5-3F1FF88C08AF}"/>
                </a:ext>
              </a:extLst>
            </p:cNvPr>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CasellaDiTesto 19">
            <a:extLst>
              <a:ext uri="{FF2B5EF4-FFF2-40B4-BE49-F238E27FC236}">
                <a16:creationId xmlns:a16="http://schemas.microsoft.com/office/drawing/2014/main" id="{7615754D-31C5-48CD-B250-ECB176707A2F}"/>
              </a:ext>
            </a:extLst>
          </p:cNvPr>
          <p:cNvSpPr txBox="1"/>
          <p:nvPr/>
        </p:nvSpPr>
        <p:spPr>
          <a:xfrm>
            <a:off x="8484184" y="6094101"/>
            <a:ext cx="2033677" cy="369332"/>
          </a:xfrm>
          <a:prstGeom prst="rect">
            <a:avLst/>
          </a:prstGeom>
          <a:noFill/>
        </p:spPr>
        <p:txBody>
          <a:bodyPr wrap="square" rtlCol="0">
            <a:spAutoFit/>
          </a:bodyPr>
          <a:lstStyle/>
          <a:p>
            <a:r>
              <a:rPr lang="it-IT" b="1">
                <a:solidFill>
                  <a:schemeClr val="accent1"/>
                </a:solidFill>
              </a:rPr>
              <a:t>SUGGERIMENTO</a:t>
            </a:r>
          </a:p>
        </p:txBody>
      </p:sp>
      <p:pic>
        <p:nvPicPr>
          <p:cNvPr id="22" name="Immagine 21">
            <a:extLst>
              <a:ext uri="{FF2B5EF4-FFF2-40B4-BE49-F238E27FC236}">
                <a16:creationId xmlns:a16="http://schemas.microsoft.com/office/drawing/2014/main" id="{37C1EFEA-5E4F-4ABF-8957-71FACE068F10}"/>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18823" y="164546"/>
            <a:ext cx="2045834" cy="1237660"/>
          </a:xfrm>
          <a:prstGeom prst="rect">
            <a:avLst/>
          </a:prstGeom>
        </p:spPr>
      </p:pic>
    </p:spTree>
    <p:custDataLst>
      <p:tags r:id="rId1"/>
    </p:custDataLst>
    <p:extLst>
      <p:ext uri="{BB962C8B-B14F-4D97-AF65-F5344CB8AC3E}">
        <p14:creationId xmlns:p14="http://schemas.microsoft.com/office/powerpoint/2010/main" val="13830619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0000"/>
                                        <p:tgtEl>
                                          <p:spTgt spid="4"/>
                                        </p:tgtEl>
                                      </p:cBhvr>
                                    </p:animEffect>
                                  </p:childTnLst>
                                </p:cTn>
                              </p:par>
                            </p:childTnLst>
                          </p:cTn>
                        </p:par>
                        <p:par>
                          <p:cTn id="8" fill="hold">
                            <p:stCondLst>
                              <p:cond delay="120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subTnLst>
                                    <p:audio>
                                      <p:cMediaNode vol="100000">
                                        <p:cTn display="0" masterRel="sameClick">
                                          <p:stCondLst>
                                            <p:cond evt="begin" delay="0">
                                              <p:tn val="9"/>
                                            </p:cond>
                                          </p:stCondLst>
                                          <p:endCondLst>
                                            <p:cond evt="onStopAudio" delay="0">
                                              <p:tgtEl>
                                                <p:sldTgt/>
                                              </p:tgtEl>
                                            </p:cond>
                                          </p:endCondLst>
                                        </p:cTn>
                                        <p:tgtEl>
                                          <p:sndTgt r:embed="rId6" name="laser.wav"/>
                                        </p:tgtEl>
                                      </p:cMediaNode>
                                    </p:audio>
                                  </p:subTnLst>
                                </p:cTn>
                              </p:par>
                              <p:par>
                                <p:cTn id="11" presetID="1" presetClass="mediacall" presetSubtype="0" fill="hold" nodeType="withEffect">
                                  <p:stCondLst>
                                    <p:cond delay="0"/>
                                  </p:stCondLst>
                                  <p:childTnLst>
                                    <p:cmd type="call" cmd="playFrom(0.0)">
                                      <p:cBhvr>
                                        <p:cTn id="12" dur="7048" fill="hold"/>
                                        <p:tgtEl>
                                          <p:spTgt spid="8"/>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2000"/>
                                  </p:stCondLst>
                                  <p:childTnLst>
                                    <p:set>
                                      <p:cBhvr>
                                        <p:cTn id="16"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7" name="push.wav"/>
                                        </p:tgtEl>
                                      </p:cMediaNode>
                                    </p:audio>
                                  </p:subTnLst>
                                </p:cTn>
                              </p:par>
                              <p:par>
                                <p:cTn id="17" presetID="42" presetClass="entr" presetSubtype="0"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P spid="6" grpId="0"/>
      <p:bldP spid="14"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S900388269[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3846277" y="895919"/>
            <a:ext cx="144016" cy="144016"/>
          </a:xfrm>
          <a:prstGeom prst="rect">
            <a:avLst/>
          </a:prstGeom>
        </p:spPr>
      </p:pic>
      <p:sp>
        <p:nvSpPr>
          <p:cNvPr id="4" name="Rectangle 3"/>
          <p:cNvSpPr>
            <a:spLocks noChangeArrowheads="1"/>
          </p:cNvSpPr>
          <p:nvPr/>
        </p:nvSpPr>
        <p:spPr bwMode="auto">
          <a:xfrm>
            <a:off x="354347" y="855377"/>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r>
              <a:rPr lang="en-GB"/>
              <a:t>                                                                                IL TEMPO STA FINENDO…  </a:t>
            </a:r>
          </a:p>
        </p:txBody>
      </p:sp>
      <p:sp>
        <p:nvSpPr>
          <p:cNvPr id="5" name="Rectangle 4"/>
          <p:cNvSpPr>
            <a:spLocks noChangeArrowheads="1"/>
          </p:cNvSpPr>
          <p:nvPr/>
        </p:nvSpPr>
        <p:spPr bwMode="auto">
          <a:xfrm>
            <a:off x="354347" y="855377"/>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6" name="Text Box 5"/>
          <p:cNvSpPr txBox="1">
            <a:spLocks noChangeArrowheads="1"/>
          </p:cNvSpPr>
          <p:nvPr/>
        </p:nvSpPr>
        <p:spPr bwMode="auto">
          <a:xfrm>
            <a:off x="3227722" y="0"/>
            <a:ext cx="1178528" cy="830997"/>
          </a:xfrm>
          <a:prstGeom prst="rect">
            <a:avLst/>
          </a:prstGeom>
          <a:noFill/>
          <a:ln w="9525">
            <a:noFill/>
            <a:miter lim="800000"/>
            <a:headEnd/>
            <a:tailEnd/>
          </a:ln>
          <a:effectLst/>
        </p:spPr>
        <p:txBody>
          <a:bodyPr wrap="none">
            <a:spAutoFit/>
          </a:bodyPr>
          <a:lstStyle/>
          <a:p>
            <a:r>
              <a:rPr lang="en-GB" sz="4800"/>
              <a:t>fine</a:t>
            </a:r>
            <a:endParaRPr lang="en-GB" sz="4800" dirty="0"/>
          </a:p>
        </p:txBody>
      </p:sp>
      <p:sp>
        <p:nvSpPr>
          <p:cNvPr id="9" name="CasellaDiTesto 8">
            <a:extLst>
              <a:ext uri="{FF2B5EF4-FFF2-40B4-BE49-F238E27FC236}">
                <a16:creationId xmlns:a16="http://schemas.microsoft.com/office/drawing/2014/main" id="{A8AE5E7C-4CB5-43E9-9E93-823F53952EFA}"/>
              </a:ext>
            </a:extLst>
          </p:cNvPr>
          <p:cNvSpPr txBox="1"/>
          <p:nvPr/>
        </p:nvSpPr>
        <p:spPr>
          <a:xfrm>
            <a:off x="213811" y="1290636"/>
            <a:ext cx="6027822" cy="3046988"/>
          </a:xfrm>
          <a:prstGeom prst="rect">
            <a:avLst/>
          </a:prstGeom>
          <a:noFill/>
        </p:spPr>
        <p:txBody>
          <a:bodyPr wrap="square" rtlCol="0">
            <a:spAutoFit/>
          </a:bodyPr>
          <a:lstStyle/>
          <a:p>
            <a:r>
              <a:rPr lang="it-IT" sz="3200">
                <a:latin typeface="Chewy" panose="020B0604020202020204" charset="0"/>
                <a:ea typeface="Chewy" panose="020B0604020202020204" charset="0"/>
              </a:rPr>
              <a:t>VERBO AL MODO INDICATIVO</a:t>
            </a:r>
          </a:p>
          <a:p>
            <a:r>
              <a:rPr lang="it-IT" sz="3200">
                <a:latin typeface="Chewy" panose="020B0604020202020204" charset="0"/>
                <a:ea typeface="Chewy" panose="020B0604020202020204" charset="0"/>
              </a:rPr>
              <a:t>VERBO AL MODO CONGIUNTIVO</a:t>
            </a:r>
          </a:p>
          <a:p>
            <a:r>
              <a:rPr lang="it-IT" sz="3200">
                <a:latin typeface="Chewy" panose="020B0604020202020204" charset="0"/>
                <a:ea typeface="Chewy" panose="020B0604020202020204" charset="0"/>
              </a:rPr>
              <a:t>VERBO AL MODO CONDIZIONALE</a:t>
            </a:r>
          </a:p>
          <a:p>
            <a:r>
              <a:rPr lang="it-IT" sz="3200">
                <a:latin typeface="Chewy" panose="020B0604020202020204" charset="0"/>
                <a:ea typeface="Chewy" panose="020B0604020202020204" charset="0"/>
              </a:rPr>
              <a:t>NOME COMUNE</a:t>
            </a:r>
          </a:p>
          <a:p>
            <a:r>
              <a:rPr lang="it-IT" sz="3200">
                <a:latin typeface="Chewy" panose="020B0604020202020204" charset="0"/>
                <a:ea typeface="Chewy" panose="020B0604020202020204" charset="0"/>
              </a:rPr>
              <a:t>AGGETTIVO QUALIFICATIVO</a:t>
            </a:r>
          </a:p>
          <a:p>
            <a:r>
              <a:rPr lang="it-IT" sz="3200">
                <a:latin typeface="Chewy" panose="020B0604020202020204" charset="0"/>
                <a:ea typeface="Chewy" panose="020B0604020202020204" charset="0"/>
              </a:rPr>
              <a:t>AVVERBIO</a:t>
            </a:r>
          </a:p>
        </p:txBody>
      </p:sp>
      <p:sp>
        <p:nvSpPr>
          <p:cNvPr id="10" name="Freeform 9">
            <a:extLst>
              <a:ext uri="{FF2B5EF4-FFF2-40B4-BE49-F238E27FC236}">
                <a16:creationId xmlns:a16="http://schemas.microsoft.com/office/drawing/2014/main" id="{A0E7E62E-7EEC-4B6E-AA59-40DD949C5078}"/>
              </a:ext>
            </a:extLst>
          </p:cNvPr>
          <p:cNvSpPr>
            <a:spLocks/>
          </p:cNvSpPr>
          <p:nvPr/>
        </p:nvSpPr>
        <p:spPr bwMode="auto">
          <a:xfrm>
            <a:off x="2247077" y="3706295"/>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figure_blue_marker">
            <a:extLst>
              <a:ext uri="{FF2B5EF4-FFF2-40B4-BE49-F238E27FC236}">
                <a16:creationId xmlns:a16="http://schemas.microsoft.com/office/drawing/2014/main" id="{F122FE06-3903-46AA-A470-673767920F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4065" y="787992"/>
            <a:ext cx="1899104" cy="3667799"/>
          </a:xfrm>
          <a:prstGeom prst="rect">
            <a:avLst/>
          </a:prstGeom>
        </p:spPr>
      </p:pic>
      <p:sp>
        <p:nvSpPr>
          <p:cNvPr id="12" name="TextBox 7">
            <a:extLst>
              <a:ext uri="{FF2B5EF4-FFF2-40B4-BE49-F238E27FC236}">
                <a16:creationId xmlns:a16="http://schemas.microsoft.com/office/drawing/2014/main" id="{AFCFE266-0C6B-4630-840E-83F5342A6C6E}"/>
              </a:ext>
            </a:extLst>
          </p:cNvPr>
          <p:cNvSpPr txBox="1"/>
          <p:nvPr/>
        </p:nvSpPr>
        <p:spPr>
          <a:xfrm>
            <a:off x="4302136" y="-89399"/>
            <a:ext cx="6828505" cy="1323439"/>
          </a:xfrm>
          <a:prstGeom prst="rect">
            <a:avLst/>
          </a:prstGeom>
          <a:noFill/>
        </p:spPr>
        <p:txBody>
          <a:bodyPr wrap="square" rtlCol="0">
            <a:spAutoFit/>
          </a:bodyPr>
          <a:lstStyle/>
          <a:p>
            <a:pPr algn="ctr"/>
            <a:r>
              <a:rPr lang="en-US" sz="8000">
                <a:solidFill>
                  <a:schemeClr val="accent3"/>
                </a:solidFill>
                <a:latin typeface="Chewy" panose="02000000000000000000" pitchFamily="2" charset="0"/>
                <a:ea typeface="Chewy" panose="02000000000000000000" pitchFamily="2" charset="0"/>
              </a:rPr>
              <a:t>T.</a:t>
            </a:r>
          </a:p>
        </p:txBody>
      </p:sp>
      <p:pic>
        <p:nvPicPr>
          <p:cNvPr id="13" name="hand_blue_pen">
            <a:extLst>
              <a:ext uri="{FF2B5EF4-FFF2-40B4-BE49-F238E27FC236}">
                <a16:creationId xmlns:a16="http://schemas.microsoft.com/office/drawing/2014/main" id="{9A7DC78E-6161-4EE5-8B8A-12C6F9D2A4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81480" y="4430317"/>
            <a:ext cx="2004945" cy="2551749"/>
          </a:xfrm>
          <a:prstGeom prst="rect">
            <a:avLst/>
          </a:prstGeom>
        </p:spPr>
      </p:pic>
      <p:sp>
        <p:nvSpPr>
          <p:cNvPr id="14" name="CasellaDiTesto 13">
            <a:extLst>
              <a:ext uri="{FF2B5EF4-FFF2-40B4-BE49-F238E27FC236}">
                <a16:creationId xmlns:a16="http://schemas.microsoft.com/office/drawing/2014/main" id="{B69B9BA0-C7A8-4A09-BB5C-703BD65E56BD}"/>
              </a:ext>
            </a:extLst>
          </p:cNvPr>
          <p:cNvSpPr txBox="1"/>
          <p:nvPr/>
        </p:nvSpPr>
        <p:spPr>
          <a:xfrm>
            <a:off x="3223958" y="4188191"/>
            <a:ext cx="5260226" cy="2554545"/>
          </a:xfrm>
          <a:prstGeom prst="rect">
            <a:avLst/>
          </a:prstGeom>
          <a:noFill/>
          <a:ln>
            <a:noFill/>
          </a:ln>
        </p:spPr>
        <p:txBody>
          <a:bodyPr wrap="square" rtlCol="0">
            <a:spAutoFit/>
          </a:bodyPr>
          <a:lstStyle/>
          <a:p>
            <a:r>
              <a:rPr lang="it-IT" sz="2000">
                <a:latin typeface="Chewy" panose="020B0604020202020204" charset="0"/>
                <a:ea typeface="Chewy" panose="020B0604020202020204" charset="0"/>
              </a:rPr>
              <a:t>VERBI: (Qualsiasi modo e tempo)</a:t>
            </a:r>
          </a:p>
          <a:p>
            <a:r>
              <a:rPr lang="it-IT" sz="2000">
                <a:solidFill>
                  <a:schemeClr val="accent3"/>
                </a:solidFill>
                <a:latin typeface="Lobster" panose="020B0604020202020204" charset="0"/>
                <a:ea typeface="Chewy" panose="020B0604020202020204" charset="0"/>
              </a:rPr>
              <a:t>Tastare, triturare, tingere, tappezzare.</a:t>
            </a:r>
          </a:p>
          <a:p>
            <a:r>
              <a:rPr lang="it-IT" sz="2000">
                <a:latin typeface="Chewy" panose="020B0604020202020204" charset="0"/>
                <a:ea typeface="Chewy" panose="020B0604020202020204" charset="0"/>
              </a:rPr>
              <a:t>NOME:</a:t>
            </a:r>
          </a:p>
          <a:p>
            <a:r>
              <a:rPr lang="it-IT" sz="2000">
                <a:solidFill>
                  <a:schemeClr val="accent3"/>
                </a:solidFill>
                <a:latin typeface="Lobster" panose="020B0604020202020204" charset="0"/>
                <a:ea typeface="Chewy" panose="020B0604020202020204" charset="0"/>
              </a:rPr>
              <a:t>Trapezista, trota, tortura, tallone.</a:t>
            </a:r>
          </a:p>
          <a:p>
            <a:r>
              <a:rPr lang="it-IT" sz="2000">
                <a:latin typeface="Chewy" panose="020B0604020202020204" charset="0"/>
                <a:ea typeface="Chewy" panose="020B0604020202020204" charset="0"/>
              </a:rPr>
              <a:t>AGGETTIVO QUALIFICATIVO:</a:t>
            </a:r>
          </a:p>
          <a:p>
            <a:r>
              <a:rPr lang="it-IT" sz="2000">
                <a:solidFill>
                  <a:schemeClr val="accent3"/>
                </a:solidFill>
                <a:latin typeface="Lobster" panose="020B0604020202020204" charset="0"/>
                <a:ea typeface="Chewy" panose="020B0604020202020204" charset="0"/>
              </a:rPr>
              <a:t>Tenue, teatrale, traballante, truccato.</a:t>
            </a:r>
            <a:br>
              <a:rPr lang="it-IT" sz="2000">
                <a:latin typeface="Chewy" panose="020B0604020202020204" charset="0"/>
                <a:ea typeface="Chewy" panose="020B0604020202020204" charset="0"/>
              </a:rPr>
            </a:br>
            <a:r>
              <a:rPr lang="it-IT" sz="2000">
                <a:latin typeface="Chewy" panose="020B0604020202020204" charset="0"/>
                <a:ea typeface="Chewy" panose="020B0604020202020204" charset="0"/>
              </a:rPr>
              <a:t>AVVERBIO:</a:t>
            </a:r>
          </a:p>
          <a:p>
            <a:r>
              <a:rPr lang="it-IT" sz="2000">
                <a:solidFill>
                  <a:schemeClr val="accent3"/>
                </a:solidFill>
                <a:latin typeface="Lobster" panose="020B0604020202020204" charset="0"/>
                <a:ea typeface="Chewy" panose="020B0604020202020204" charset="0"/>
              </a:rPr>
              <a:t>Terribilmente, tuttora, totalmente</a:t>
            </a:r>
          </a:p>
        </p:txBody>
      </p:sp>
      <p:grpSp>
        <p:nvGrpSpPr>
          <p:cNvPr id="15" name="lightbulb">
            <a:extLst>
              <a:ext uri="{FF2B5EF4-FFF2-40B4-BE49-F238E27FC236}">
                <a16:creationId xmlns:a16="http://schemas.microsoft.com/office/drawing/2014/main" id="{4BE69245-7661-43F6-865F-423D9D72574B}"/>
              </a:ext>
            </a:extLst>
          </p:cNvPr>
          <p:cNvGrpSpPr>
            <a:grpSpLocks noChangeAspect="1"/>
          </p:cNvGrpSpPr>
          <p:nvPr/>
        </p:nvGrpSpPr>
        <p:grpSpPr bwMode="auto">
          <a:xfrm>
            <a:off x="8374607" y="4327077"/>
            <a:ext cx="1692306" cy="1857299"/>
            <a:chOff x="1577" y="540"/>
            <a:chExt cx="2277" cy="2499"/>
          </a:xfrm>
        </p:grpSpPr>
        <p:sp>
          <p:nvSpPr>
            <p:cNvPr id="16" name="Freeform 26">
              <a:extLst>
                <a:ext uri="{FF2B5EF4-FFF2-40B4-BE49-F238E27FC236}">
                  <a16:creationId xmlns:a16="http://schemas.microsoft.com/office/drawing/2014/main" id="{B5D60749-86AA-4B19-A0CA-BF8F395ACD2F}"/>
                </a:ext>
              </a:extLst>
            </p:cNvPr>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
              <a:extLst>
                <a:ext uri="{FF2B5EF4-FFF2-40B4-BE49-F238E27FC236}">
                  <a16:creationId xmlns:a16="http://schemas.microsoft.com/office/drawing/2014/main" id="{47EC96F7-814B-4A3A-8EA7-0CE099E56FD9}"/>
                </a:ext>
              </a:extLst>
            </p:cNvPr>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8">
              <a:extLst>
                <a:ext uri="{FF2B5EF4-FFF2-40B4-BE49-F238E27FC236}">
                  <a16:creationId xmlns:a16="http://schemas.microsoft.com/office/drawing/2014/main" id="{8A064A83-6068-4CE2-B10D-BC2198E1BB94}"/>
                </a:ext>
              </a:extLst>
            </p:cNvPr>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9">
              <a:extLst>
                <a:ext uri="{FF2B5EF4-FFF2-40B4-BE49-F238E27FC236}">
                  <a16:creationId xmlns:a16="http://schemas.microsoft.com/office/drawing/2014/main" id="{B202C6B9-5051-4C77-83D5-3F1FF88C08AF}"/>
                </a:ext>
              </a:extLst>
            </p:cNvPr>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CasellaDiTesto 19">
            <a:extLst>
              <a:ext uri="{FF2B5EF4-FFF2-40B4-BE49-F238E27FC236}">
                <a16:creationId xmlns:a16="http://schemas.microsoft.com/office/drawing/2014/main" id="{7615754D-31C5-48CD-B250-ECB176707A2F}"/>
              </a:ext>
            </a:extLst>
          </p:cNvPr>
          <p:cNvSpPr txBox="1"/>
          <p:nvPr/>
        </p:nvSpPr>
        <p:spPr>
          <a:xfrm>
            <a:off x="8484184" y="6094101"/>
            <a:ext cx="2033677" cy="369332"/>
          </a:xfrm>
          <a:prstGeom prst="rect">
            <a:avLst/>
          </a:prstGeom>
          <a:noFill/>
        </p:spPr>
        <p:txBody>
          <a:bodyPr wrap="square" rtlCol="0">
            <a:spAutoFit/>
          </a:bodyPr>
          <a:lstStyle/>
          <a:p>
            <a:r>
              <a:rPr lang="it-IT" b="1">
                <a:solidFill>
                  <a:schemeClr val="accent1"/>
                </a:solidFill>
              </a:rPr>
              <a:t>SUGGERIMENTO</a:t>
            </a:r>
          </a:p>
        </p:txBody>
      </p:sp>
      <p:pic>
        <p:nvPicPr>
          <p:cNvPr id="22" name="Immagine 21">
            <a:extLst>
              <a:ext uri="{FF2B5EF4-FFF2-40B4-BE49-F238E27FC236}">
                <a16:creationId xmlns:a16="http://schemas.microsoft.com/office/drawing/2014/main" id="{37C1EFEA-5E4F-4ABF-8957-71FACE068F10}"/>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18823" y="164546"/>
            <a:ext cx="2045834" cy="1237660"/>
          </a:xfrm>
          <a:prstGeom prst="rect">
            <a:avLst/>
          </a:prstGeom>
        </p:spPr>
      </p:pic>
    </p:spTree>
    <p:custDataLst>
      <p:tags r:id="rId1"/>
    </p:custDataLst>
    <p:extLst>
      <p:ext uri="{BB962C8B-B14F-4D97-AF65-F5344CB8AC3E}">
        <p14:creationId xmlns:p14="http://schemas.microsoft.com/office/powerpoint/2010/main" val="12133249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0000"/>
                                        <p:tgtEl>
                                          <p:spTgt spid="4"/>
                                        </p:tgtEl>
                                      </p:cBhvr>
                                    </p:animEffect>
                                  </p:childTnLst>
                                </p:cTn>
                              </p:par>
                            </p:childTnLst>
                          </p:cTn>
                        </p:par>
                        <p:par>
                          <p:cTn id="8" fill="hold">
                            <p:stCondLst>
                              <p:cond delay="120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subTnLst>
                                    <p:audio>
                                      <p:cMediaNode vol="100000">
                                        <p:cTn display="0" masterRel="sameClick">
                                          <p:stCondLst>
                                            <p:cond evt="begin" delay="0">
                                              <p:tn val="9"/>
                                            </p:cond>
                                          </p:stCondLst>
                                          <p:endCondLst>
                                            <p:cond evt="onStopAudio" delay="0">
                                              <p:tgtEl>
                                                <p:sldTgt/>
                                              </p:tgtEl>
                                            </p:cond>
                                          </p:endCondLst>
                                        </p:cTn>
                                        <p:tgtEl>
                                          <p:sndTgt r:embed="rId6" name="laser.wav"/>
                                        </p:tgtEl>
                                      </p:cMediaNode>
                                    </p:audio>
                                  </p:subTnLst>
                                </p:cTn>
                              </p:par>
                              <p:par>
                                <p:cTn id="11" presetID="1" presetClass="mediacall" presetSubtype="0" fill="hold" nodeType="withEffect">
                                  <p:stCondLst>
                                    <p:cond delay="0"/>
                                  </p:stCondLst>
                                  <p:childTnLst>
                                    <p:cmd type="call" cmd="playFrom(0.0)">
                                      <p:cBhvr>
                                        <p:cTn id="12" dur="7048" fill="hold"/>
                                        <p:tgtEl>
                                          <p:spTgt spid="8"/>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2000"/>
                                  </p:stCondLst>
                                  <p:childTnLst>
                                    <p:set>
                                      <p:cBhvr>
                                        <p:cTn id="16"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7" name="push.wav"/>
                                        </p:tgtEl>
                                      </p:cMediaNode>
                                    </p:audio>
                                  </p:subTnLst>
                                </p:cTn>
                              </p:par>
                              <p:par>
                                <p:cTn id="17" presetID="42" presetClass="entr" presetSubtype="0"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P spid="6" grpId="0"/>
      <p:bldP spid="14"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S900388269[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3846277" y="895919"/>
            <a:ext cx="144016" cy="144016"/>
          </a:xfrm>
          <a:prstGeom prst="rect">
            <a:avLst/>
          </a:prstGeom>
        </p:spPr>
      </p:pic>
      <p:sp>
        <p:nvSpPr>
          <p:cNvPr id="4" name="Rectangle 3"/>
          <p:cNvSpPr>
            <a:spLocks noChangeArrowheads="1"/>
          </p:cNvSpPr>
          <p:nvPr/>
        </p:nvSpPr>
        <p:spPr bwMode="auto">
          <a:xfrm>
            <a:off x="354347" y="855377"/>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r>
              <a:rPr lang="en-GB"/>
              <a:t>                                                                                IL TEMPO STA FINENDO…  </a:t>
            </a:r>
          </a:p>
        </p:txBody>
      </p:sp>
      <p:sp>
        <p:nvSpPr>
          <p:cNvPr id="5" name="Rectangle 4"/>
          <p:cNvSpPr>
            <a:spLocks noChangeArrowheads="1"/>
          </p:cNvSpPr>
          <p:nvPr/>
        </p:nvSpPr>
        <p:spPr bwMode="auto">
          <a:xfrm>
            <a:off x="354347" y="855377"/>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6" name="Text Box 5"/>
          <p:cNvSpPr txBox="1">
            <a:spLocks noChangeArrowheads="1"/>
          </p:cNvSpPr>
          <p:nvPr/>
        </p:nvSpPr>
        <p:spPr bwMode="auto">
          <a:xfrm>
            <a:off x="3227722" y="0"/>
            <a:ext cx="1178528" cy="830997"/>
          </a:xfrm>
          <a:prstGeom prst="rect">
            <a:avLst/>
          </a:prstGeom>
          <a:noFill/>
          <a:ln w="9525">
            <a:noFill/>
            <a:miter lim="800000"/>
            <a:headEnd/>
            <a:tailEnd/>
          </a:ln>
          <a:effectLst/>
        </p:spPr>
        <p:txBody>
          <a:bodyPr wrap="none">
            <a:spAutoFit/>
          </a:bodyPr>
          <a:lstStyle/>
          <a:p>
            <a:r>
              <a:rPr lang="en-GB" sz="4800"/>
              <a:t>fine</a:t>
            </a:r>
            <a:endParaRPr lang="en-GB" sz="4800" dirty="0"/>
          </a:p>
        </p:txBody>
      </p:sp>
      <p:sp>
        <p:nvSpPr>
          <p:cNvPr id="9" name="CasellaDiTesto 8">
            <a:extLst>
              <a:ext uri="{FF2B5EF4-FFF2-40B4-BE49-F238E27FC236}">
                <a16:creationId xmlns:a16="http://schemas.microsoft.com/office/drawing/2014/main" id="{A8AE5E7C-4CB5-43E9-9E93-823F53952EFA}"/>
              </a:ext>
            </a:extLst>
          </p:cNvPr>
          <p:cNvSpPr txBox="1"/>
          <p:nvPr/>
        </p:nvSpPr>
        <p:spPr>
          <a:xfrm>
            <a:off x="213811" y="1290636"/>
            <a:ext cx="6027822" cy="3046988"/>
          </a:xfrm>
          <a:prstGeom prst="rect">
            <a:avLst/>
          </a:prstGeom>
          <a:noFill/>
        </p:spPr>
        <p:txBody>
          <a:bodyPr wrap="square" rtlCol="0">
            <a:spAutoFit/>
          </a:bodyPr>
          <a:lstStyle/>
          <a:p>
            <a:r>
              <a:rPr lang="it-IT" sz="3200">
                <a:latin typeface="Chewy" panose="020B0604020202020204" charset="0"/>
                <a:ea typeface="Chewy" panose="020B0604020202020204" charset="0"/>
              </a:rPr>
              <a:t>VERBO AL MODO INDICATIVO</a:t>
            </a:r>
          </a:p>
          <a:p>
            <a:r>
              <a:rPr lang="it-IT" sz="3200">
                <a:latin typeface="Chewy" panose="020B0604020202020204" charset="0"/>
                <a:ea typeface="Chewy" panose="020B0604020202020204" charset="0"/>
              </a:rPr>
              <a:t>VERBO AL MODO CONGIUNTIVO</a:t>
            </a:r>
          </a:p>
          <a:p>
            <a:r>
              <a:rPr lang="it-IT" sz="3200">
                <a:latin typeface="Chewy" panose="020B0604020202020204" charset="0"/>
                <a:ea typeface="Chewy" panose="020B0604020202020204" charset="0"/>
              </a:rPr>
              <a:t>VERBO AL MODO CONDIZIONALE</a:t>
            </a:r>
          </a:p>
          <a:p>
            <a:r>
              <a:rPr lang="it-IT" sz="3200">
                <a:latin typeface="Chewy" panose="020B0604020202020204" charset="0"/>
                <a:ea typeface="Chewy" panose="020B0604020202020204" charset="0"/>
              </a:rPr>
              <a:t>NOME COMUNE</a:t>
            </a:r>
          </a:p>
          <a:p>
            <a:r>
              <a:rPr lang="it-IT" sz="3200">
                <a:latin typeface="Chewy" panose="020B0604020202020204" charset="0"/>
                <a:ea typeface="Chewy" panose="020B0604020202020204" charset="0"/>
              </a:rPr>
              <a:t>AGGETTIVO QUALIFICATIVO</a:t>
            </a:r>
          </a:p>
          <a:p>
            <a:r>
              <a:rPr lang="it-IT" sz="3200">
                <a:latin typeface="Chewy" panose="020B0604020202020204" charset="0"/>
                <a:ea typeface="Chewy" panose="020B0604020202020204" charset="0"/>
              </a:rPr>
              <a:t>AVVERBIO</a:t>
            </a:r>
          </a:p>
        </p:txBody>
      </p:sp>
      <p:sp>
        <p:nvSpPr>
          <p:cNvPr id="10" name="Freeform 9">
            <a:extLst>
              <a:ext uri="{FF2B5EF4-FFF2-40B4-BE49-F238E27FC236}">
                <a16:creationId xmlns:a16="http://schemas.microsoft.com/office/drawing/2014/main" id="{A0E7E62E-7EEC-4B6E-AA59-40DD949C5078}"/>
              </a:ext>
            </a:extLst>
          </p:cNvPr>
          <p:cNvSpPr>
            <a:spLocks/>
          </p:cNvSpPr>
          <p:nvPr/>
        </p:nvSpPr>
        <p:spPr bwMode="auto">
          <a:xfrm>
            <a:off x="2247077" y="3706295"/>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figure_blue_marker">
            <a:extLst>
              <a:ext uri="{FF2B5EF4-FFF2-40B4-BE49-F238E27FC236}">
                <a16:creationId xmlns:a16="http://schemas.microsoft.com/office/drawing/2014/main" id="{F122FE06-3903-46AA-A470-673767920F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4065" y="787992"/>
            <a:ext cx="1899104" cy="3667799"/>
          </a:xfrm>
          <a:prstGeom prst="rect">
            <a:avLst/>
          </a:prstGeom>
        </p:spPr>
      </p:pic>
      <p:sp>
        <p:nvSpPr>
          <p:cNvPr id="12" name="TextBox 7">
            <a:extLst>
              <a:ext uri="{FF2B5EF4-FFF2-40B4-BE49-F238E27FC236}">
                <a16:creationId xmlns:a16="http://schemas.microsoft.com/office/drawing/2014/main" id="{AFCFE266-0C6B-4630-840E-83F5342A6C6E}"/>
              </a:ext>
            </a:extLst>
          </p:cNvPr>
          <p:cNvSpPr txBox="1"/>
          <p:nvPr/>
        </p:nvSpPr>
        <p:spPr>
          <a:xfrm>
            <a:off x="4302136" y="-89399"/>
            <a:ext cx="6828505" cy="1323439"/>
          </a:xfrm>
          <a:prstGeom prst="rect">
            <a:avLst/>
          </a:prstGeom>
          <a:noFill/>
        </p:spPr>
        <p:txBody>
          <a:bodyPr wrap="square" rtlCol="0">
            <a:spAutoFit/>
          </a:bodyPr>
          <a:lstStyle/>
          <a:p>
            <a:pPr algn="ctr"/>
            <a:r>
              <a:rPr lang="en-US" sz="8000">
                <a:solidFill>
                  <a:schemeClr val="accent3"/>
                </a:solidFill>
                <a:latin typeface="Chewy" panose="02000000000000000000" pitchFamily="2" charset="0"/>
                <a:ea typeface="Chewy" panose="02000000000000000000" pitchFamily="2" charset="0"/>
              </a:rPr>
              <a:t>u.</a:t>
            </a:r>
          </a:p>
        </p:txBody>
      </p:sp>
      <p:pic>
        <p:nvPicPr>
          <p:cNvPr id="13" name="hand_blue_pen">
            <a:extLst>
              <a:ext uri="{FF2B5EF4-FFF2-40B4-BE49-F238E27FC236}">
                <a16:creationId xmlns:a16="http://schemas.microsoft.com/office/drawing/2014/main" id="{9A7DC78E-6161-4EE5-8B8A-12C6F9D2A4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81480" y="4430317"/>
            <a:ext cx="2004945" cy="2551749"/>
          </a:xfrm>
          <a:prstGeom prst="rect">
            <a:avLst/>
          </a:prstGeom>
        </p:spPr>
      </p:pic>
      <p:sp>
        <p:nvSpPr>
          <p:cNvPr id="14" name="CasellaDiTesto 13">
            <a:extLst>
              <a:ext uri="{FF2B5EF4-FFF2-40B4-BE49-F238E27FC236}">
                <a16:creationId xmlns:a16="http://schemas.microsoft.com/office/drawing/2014/main" id="{B69B9BA0-C7A8-4A09-BB5C-703BD65E56BD}"/>
              </a:ext>
            </a:extLst>
          </p:cNvPr>
          <p:cNvSpPr txBox="1"/>
          <p:nvPr/>
        </p:nvSpPr>
        <p:spPr>
          <a:xfrm>
            <a:off x="3223958" y="4188191"/>
            <a:ext cx="5260226" cy="2554545"/>
          </a:xfrm>
          <a:prstGeom prst="rect">
            <a:avLst/>
          </a:prstGeom>
          <a:noFill/>
          <a:ln>
            <a:noFill/>
          </a:ln>
        </p:spPr>
        <p:txBody>
          <a:bodyPr wrap="square" rtlCol="0">
            <a:spAutoFit/>
          </a:bodyPr>
          <a:lstStyle/>
          <a:p>
            <a:r>
              <a:rPr lang="it-IT" sz="2000">
                <a:latin typeface="Chewy" panose="020B0604020202020204" charset="0"/>
                <a:ea typeface="Chewy" panose="020B0604020202020204" charset="0"/>
              </a:rPr>
              <a:t>VERBI: (Qualsiasi modo e tempo)</a:t>
            </a:r>
          </a:p>
          <a:p>
            <a:r>
              <a:rPr lang="it-IT" sz="2000">
                <a:solidFill>
                  <a:schemeClr val="accent3"/>
                </a:solidFill>
                <a:latin typeface="Lobster" panose="020B0604020202020204" charset="0"/>
                <a:ea typeface="Chewy" panose="020B0604020202020204" charset="0"/>
              </a:rPr>
              <a:t>Ubbidire, urlare, usare,  ubriacare.</a:t>
            </a:r>
          </a:p>
          <a:p>
            <a:r>
              <a:rPr lang="it-IT" sz="2000">
                <a:latin typeface="Chewy" panose="020B0604020202020204" charset="0"/>
                <a:ea typeface="Chewy" panose="020B0604020202020204" charset="0"/>
              </a:rPr>
              <a:t>NOME:</a:t>
            </a:r>
          </a:p>
          <a:p>
            <a:r>
              <a:rPr lang="it-IT" sz="2000">
                <a:solidFill>
                  <a:schemeClr val="accent3"/>
                </a:solidFill>
                <a:latin typeface="Lobster" panose="020B0604020202020204" charset="0"/>
                <a:ea typeface="Chewy" panose="020B0604020202020204" charset="0"/>
              </a:rPr>
              <a:t>Upupa, ufficiale, ufo, uncinetto.</a:t>
            </a:r>
          </a:p>
          <a:p>
            <a:r>
              <a:rPr lang="it-IT" sz="2000">
                <a:latin typeface="Chewy" panose="020B0604020202020204" charset="0"/>
                <a:ea typeface="Chewy" panose="020B0604020202020204" charset="0"/>
              </a:rPr>
              <a:t>AGGETTIVO QUALIFICATIVO:</a:t>
            </a:r>
          </a:p>
          <a:p>
            <a:r>
              <a:rPr lang="it-IT" sz="2000">
                <a:solidFill>
                  <a:schemeClr val="accent3"/>
                </a:solidFill>
                <a:latin typeface="Lobster" panose="020B0604020202020204" charset="0"/>
                <a:ea typeface="Chewy" panose="020B0604020202020204" charset="0"/>
              </a:rPr>
              <a:t>Umile, unico, umano, urticante.</a:t>
            </a:r>
            <a:br>
              <a:rPr lang="it-IT" sz="2000">
                <a:latin typeface="Chewy" panose="020B0604020202020204" charset="0"/>
                <a:ea typeface="Chewy" panose="020B0604020202020204" charset="0"/>
              </a:rPr>
            </a:br>
            <a:r>
              <a:rPr lang="it-IT" sz="2000">
                <a:latin typeface="Chewy" panose="020B0604020202020204" charset="0"/>
                <a:ea typeface="Chewy" panose="020B0604020202020204" charset="0"/>
              </a:rPr>
              <a:t>AVVERBIO:</a:t>
            </a:r>
          </a:p>
          <a:p>
            <a:r>
              <a:rPr lang="it-IT" sz="2000">
                <a:solidFill>
                  <a:schemeClr val="accent3"/>
                </a:solidFill>
                <a:latin typeface="Lobster" panose="020B0604020202020204" charset="0"/>
                <a:ea typeface="Chewy" panose="020B0604020202020204" charset="0"/>
              </a:rPr>
              <a:t>Umanamente, uguale, utilmente</a:t>
            </a:r>
          </a:p>
        </p:txBody>
      </p:sp>
      <p:grpSp>
        <p:nvGrpSpPr>
          <p:cNvPr id="15" name="lightbulb">
            <a:extLst>
              <a:ext uri="{FF2B5EF4-FFF2-40B4-BE49-F238E27FC236}">
                <a16:creationId xmlns:a16="http://schemas.microsoft.com/office/drawing/2014/main" id="{4BE69245-7661-43F6-865F-423D9D72574B}"/>
              </a:ext>
            </a:extLst>
          </p:cNvPr>
          <p:cNvGrpSpPr>
            <a:grpSpLocks noChangeAspect="1"/>
          </p:cNvGrpSpPr>
          <p:nvPr/>
        </p:nvGrpSpPr>
        <p:grpSpPr bwMode="auto">
          <a:xfrm>
            <a:off x="8374607" y="4327077"/>
            <a:ext cx="1692306" cy="1857299"/>
            <a:chOff x="1577" y="540"/>
            <a:chExt cx="2277" cy="2499"/>
          </a:xfrm>
        </p:grpSpPr>
        <p:sp>
          <p:nvSpPr>
            <p:cNvPr id="16" name="Freeform 26">
              <a:extLst>
                <a:ext uri="{FF2B5EF4-FFF2-40B4-BE49-F238E27FC236}">
                  <a16:creationId xmlns:a16="http://schemas.microsoft.com/office/drawing/2014/main" id="{B5D60749-86AA-4B19-A0CA-BF8F395ACD2F}"/>
                </a:ext>
              </a:extLst>
            </p:cNvPr>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
              <a:extLst>
                <a:ext uri="{FF2B5EF4-FFF2-40B4-BE49-F238E27FC236}">
                  <a16:creationId xmlns:a16="http://schemas.microsoft.com/office/drawing/2014/main" id="{47EC96F7-814B-4A3A-8EA7-0CE099E56FD9}"/>
                </a:ext>
              </a:extLst>
            </p:cNvPr>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8">
              <a:extLst>
                <a:ext uri="{FF2B5EF4-FFF2-40B4-BE49-F238E27FC236}">
                  <a16:creationId xmlns:a16="http://schemas.microsoft.com/office/drawing/2014/main" id="{8A064A83-6068-4CE2-B10D-BC2198E1BB94}"/>
                </a:ext>
              </a:extLst>
            </p:cNvPr>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9">
              <a:extLst>
                <a:ext uri="{FF2B5EF4-FFF2-40B4-BE49-F238E27FC236}">
                  <a16:creationId xmlns:a16="http://schemas.microsoft.com/office/drawing/2014/main" id="{B202C6B9-5051-4C77-83D5-3F1FF88C08AF}"/>
                </a:ext>
              </a:extLst>
            </p:cNvPr>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CasellaDiTesto 19">
            <a:extLst>
              <a:ext uri="{FF2B5EF4-FFF2-40B4-BE49-F238E27FC236}">
                <a16:creationId xmlns:a16="http://schemas.microsoft.com/office/drawing/2014/main" id="{7615754D-31C5-48CD-B250-ECB176707A2F}"/>
              </a:ext>
            </a:extLst>
          </p:cNvPr>
          <p:cNvSpPr txBox="1"/>
          <p:nvPr/>
        </p:nvSpPr>
        <p:spPr>
          <a:xfrm>
            <a:off x="8484184" y="6094101"/>
            <a:ext cx="2033677" cy="369332"/>
          </a:xfrm>
          <a:prstGeom prst="rect">
            <a:avLst/>
          </a:prstGeom>
          <a:noFill/>
        </p:spPr>
        <p:txBody>
          <a:bodyPr wrap="square" rtlCol="0">
            <a:spAutoFit/>
          </a:bodyPr>
          <a:lstStyle/>
          <a:p>
            <a:r>
              <a:rPr lang="it-IT" b="1">
                <a:solidFill>
                  <a:schemeClr val="accent1"/>
                </a:solidFill>
              </a:rPr>
              <a:t>SUGGERIMENTO</a:t>
            </a:r>
          </a:p>
        </p:txBody>
      </p:sp>
      <p:pic>
        <p:nvPicPr>
          <p:cNvPr id="22" name="Immagine 21">
            <a:extLst>
              <a:ext uri="{FF2B5EF4-FFF2-40B4-BE49-F238E27FC236}">
                <a16:creationId xmlns:a16="http://schemas.microsoft.com/office/drawing/2014/main" id="{37C1EFEA-5E4F-4ABF-8957-71FACE068F10}"/>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18823" y="164546"/>
            <a:ext cx="2045834" cy="1237660"/>
          </a:xfrm>
          <a:prstGeom prst="rect">
            <a:avLst/>
          </a:prstGeom>
        </p:spPr>
      </p:pic>
    </p:spTree>
    <p:custDataLst>
      <p:tags r:id="rId1"/>
    </p:custDataLst>
    <p:extLst>
      <p:ext uri="{BB962C8B-B14F-4D97-AF65-F5344CB8AC3E}">
        <p14:creationId xmlns:p14="http://schemas.microsoft.com/office/powerpoint/2010/main" val="20490073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0000"/>
                                        <p:tgtEl>
                                          <p:spTgt spid="4"/>
                                        </p:tgtEl>
                                      </p:cBhvr>
                                    </p:animEffect>
                                  </p:childTnLst>
                                </p:cTn>
                              </p:par>
                            </p:childTnLst>
                          </p:cTn>
                        </p:par>
                        <p:par>
                          <p:cTn id="8" fill="hold">
                            <p:stCondLst>
                              <p:cond delay="120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subTnLst>
                                    <p:audio>
                                      <p:cMediaNode vol="100000">
                                        <p:cTn display="0" masterRel="sameClick">
                                          <p:stCondLst>
                                            <p:cond evt="begin" delay="0">
                                              <p:tn val="9"/>
                                            </p:cond>
                                          </p:stCondLst>
                                          <p:endCondLst>
                                            <p:cond evt="onStopAudio" delay="0">
                                              <p:tgtEl>
                                                <p:sldTgt/>
                                              </p:tgtEl>
                                            </p:cond>
                                          </p:endCondLst>
                                        </p:cTn>
                                        <p:tgtEl>
                                          <p:sndTgt r:embed="rId6" name="laser.wav"/>
                                        </p:tgtEl>
                                      </p:cMediaNode>
                                    </p:audio>
                                  </p:subTnLst>
                                </p:cTn>
                              </p:par>
                              <p:par>
                                <p:cTn id="11" presetID="1" presetClass="mediacall" presetSubtype="0" fill="hold" nodeType="withEffect">
                                  <p:stCondLst>
                                    <p:cond delay="0"/>
                                  </p:stCondLst>
                                  <p:childTnLst>
                                    <p:cmd type="call" cmd="playFrom(0.0)">
                                      <p:cBhvr>
                                        <p:cTn id="12" dur="7048" fill="hold"/>
                                        <p:tgtEl>
                                          <p:spTgt spid="8"/>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2000"/>
                                  </p:stCondLst>
                                  <p:childTnLst>
                                    <p:set>
                                      <p:cBhvr>
                                        <p:cTn id="16"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7" name="push.wav"/>
                                        </p:tgtEl>
                                      </p:cMediaNode>
                                    </p:audio>
                                  </p:subTnLst>
                                </p:cTn>
                              </p:par>
                              <p:par>
                                <p:cTn id="17" presetID="42" presetClass="entr" presetSubtype="0"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P spid="6" grpId="0"/>
      <p:bldP spid="14" grpId="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S900388269[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3846277" y="895919"/>
            <a:ext cx="144016" cy="144016"/>
          </a:xfrm>
          <a:prstGeom prst="rect">
            <a:avLst/>
          </a:prstGeom>
        </p:spPr>
      </p:pic>
      <p:sp>
        <p:nvSpPr>
          <p:cNvPr id="4" name="Rectangle 3"/>
          <p:cNvSpPr>
            <a:spLocks noChangeArrowheads="1"/>
          </p:cNvSpPr>
          <p:nvPr/>
        </p:nvSpPr>
        <p:spPr bwMode="auto">
          <a:xfrm>
            <a:off x="354347" y="855377"/>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r>
              <a:rPr lang="en-GB"/>
              <a:t>                                                                                IL TEMPO STA FINENDO…  </a:t>
            </a:r>
          </a:p>
        </p:txBody>
      </p:sp>
      <p:sp>
        <p:nvSpPr>
          <p:cNvPr id="5" name="Rectangle 4"/>
          <p:cNvSpPr>
            <a:spLocks noChangeArrowheads="1"/>
          </p:cNvSpPr>
          <p:nvPr/>
        </p:nvSpPr>
        <p:spPr bwMode="auto">
          <a:xfrm>
            <a:off x="354347" y="855377"/>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6" name="Text Box 5"/>
          <p:cNvSpPr txBox="1">
            <a:spLocks noChangeArrowheads="1"/>
          </p:cNvSpPr>
          <p:nvPr/>
        </p:nvSpPr>
        <p:spPr bwMode="auto">
          <a:xfrm>
            <a:off x="3227722" y="0"/>
            <a:ext cx="1178528" cy="830997"/>
          </a:xfrm>
          <a:prstGeom prst="rect">
            <a:avLst/>
          </a:prstGeom>
          <a:noFill/>
          <a:ln w="9525">
            <a:noFill/>
            <a:miter lim="800000"/>
            <a:headEnd/>
            <a:tailEnd/>
          </a:ln>
          <a:effectLst/>
        </p:spPr>
        <p:txBody>
          <a:bodyPr wrap="none">
            <a:spAutoFit/>
          </a:bodyPr>
          <a:lstStyle/>
          <a:p>
            <a:r>
              <a:rPr lang="en-GB" sz="4800"/>
              <a:t>fine</a:t>
            </a:r>
            <a:endParaRPr lang="en-GB" sz="4800" dirty="0"/>
          </a:p>
        </p:txBody>
      </p:sp>
      <p:sp>
        <p:nvSpPr>
          <p:cNvPr id="9" name="CasellaDiTesto 8">
            <a:extLst>
              <a:ext uri="{FF2B5EF4-FFF2-40B4-BE49-F238E27FC236}">
                <a16:creationId xmlns:a16="http://schemas.microsoft.com/office/drawing/2014/main" id="{A8AE5E7C-4CB5-43E9-9E93-823F53952EFA}"/>
              </a:ext>
            </a:extLst>
          </p:cNvPr>
          <p:cNvSpPr txBox="1"/>
          <p:nvPr/>
        </p:nvSpPr>
        <p:spPr>
          <a:xfrm>
            <a:off x="213811" y="1290636"/>
            <a:ext cx="6027822" cy="3046988"/>
          </a:xfrm>
          <a:prstGeom prst="rect">
            <a:avLst/>
          </a:prstGeom>
          <a:noFill/>
        </p:spPr>
        <p:txBody>
          <a:bodyPr wrap="square" rtlCol="0">
            <a:spAutoFit/>
          </a:bodyPr>
          <a:lstStyle/>
          <a:p>
            <a:r>
              <a:rPr lang="it-IT" sz="3200">
                <a:latin typeface="Chewy" panose="020B0604020202020204" charset="0"/>
                <a:ea typeface="Chewy" panose="020B0604020202020204" charset="0"/>
              </a:rPr>
              <a:t>VERBO AL MODO INDICATIVO</a:t>
            </a:r>
          </a:p>
          <a:p>
            <a:r>
              <a:rPr lang="it-IT" sz="3200">
                <a:latin typeface="Chewy" panose="020B0604020202020204" charset="0"/>
                <a:ea typeface="Chewy" panose="020B0604020202020204" charset="0"/>
              </a:rPr>
              <a:t>VERBO AL MODO CONGIUNTIVO</a:t>
            </a:r>
          </a:p>
          <a:p>
            <a:r>
              <a:rPr lang="it-IT" sz="3200">
                <a:latin typeface="Chewy" panose="020B0604020202020204" charset="0"/>
                <a:ea typeface="Chewy" panose="020B0604020202020204" charset="0"/>
              </a:rPr>
              <a:t>VERBO AL MODO CONDIZIONALE</a:t>
            </a:r>
          </a:p>
          <a:p>
            <a:r>
              <a:rPr lang="it-IT" sz="3200">
                <a:latin typeface="Chewy" panose="020B0604020202020204" charset="0"/>
                <a:ea typeface="Chewy" panose="020B0604020202020204" charset="0"/>
              </a:rPr>
              <a:t>NOME COMUNE</a:t>
            </a:r>
          </a:p>
          <a:p>
            <a:r>
              <a:rPr lang="it-IT" sz="3200">
                <a:latin typeface="Chewy" panose="020B0604020202020204" charset="0"/>
                <a:ea typeface="Chewy" panose="020B0604020202020204" charset="0"/>
              </a:rPr>
              <a:t>AGGETTIVO QUALIFICATIVO</a:t>
            </a:r>
          </a:p>
          <a:p>
            <a:r>
              <a:rPr lang="it-IT" sz="3200">
                <a:latin typeface="Chewy" panose="020B0604020202020204" charset="0"/>
                <a:ea typeface="Chewy" panose="020B0604020202020204" charset="0"/>
              </a:rPr>
              <a:t>AVVERBIO</a:t>
            </a:r>
          </a:p>
        </p:txBody>
      </p:sp>
      <p:sp>
        <p:nvSpPr>
          <p:cNvPr id="10" name="Freeform 9">
            <a:extLst>
              <a:ext uri="{FF2B5EF4-FFF2-40B4-BE49-F238E27FC236}">
                <a16:creationId xmlns:a16="http://schemas.microsoft.com/office/drawing/2014/main" id="{A0E7E62E-7EEC-4B6E-AA59-40DD949C5078}"/>
              </a:ext>
            </a:extLst>
          </p:cNvPr>
          <p:cNvSpPr>
            <a:spLocks/>
          </p:cNvSpPr>
          <p:nvPr/>
        </p:nvSpPr>
        <p:spPr bwMode="auto">
          <a:xfrm>
            <a:off x="2247077" y="3706295"/>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figure_blue_marker">
            <a:extLst>
              <a:ext uri="{FF2B5EF4-FFF2-40B4-BE49-F238E27FC236}">
                <a16:creationId xmlns:a16="http://schemas.microsoft.com/office/drawing/2014/main" id="{F122FE06-3903-46AA-A470-673767920F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4065" y="787992"/>
            <a:ext cx="1899104" cy="3667799"/>
          </a:xfrm>
          <a:prstGeom prst="rect">
            <a:avLst/>
          </a:prstGeom>
        </p:spPr>
      </p:pic>
      <p:sp>
        <p:nvSpPr>
          <p:cNvPr id="12" name="TextBox 7">
            <a:extLst>
              <a:ext uri="{FF2B5EF4-FFF2-40B4-BE49-F238E27FC236}">
                <a16:creationId xmlns:a16="http://schemas.microsoft.com/office/drawing/2014/main" id="{AFCFE266-0C6B-4630-840E-83F5342A6C6E}"/>
              </a:ext>
            </a:extLst>
          </p:cNvPr>
          <p:cNvSpPr txBox="1"/>
          <p:nvPr/>
        </p:nvSpPr>
        <p:spPr>
          <a:xfrm>
            <a:off x="4302136" y="-89399"/>
            <a:ext cx="6828505" cy="1323439"/>
          </a:xfrm>
          <a:prstGeom prst="rect">
            <a:avLst/>
          </a:prstGeom>
          <a:noFill/>
        </p:spPr>
        <p:txBody>
          <a:bodyPr wrap="square" rtlCol="0">
            <a:spAutoFit/>
          </a:bodyPr>
          <a:lstStyle/>
          <a:p>
            <a:pPr algn="ctr"/>
            <a:r>
              <a:rPr lang="en-US" sz="8000">
                <a:solidFill>
                  <a:schemeClr val="accent3"/>
                </a:solidFill>
                <a:latin typeface="Chewy" panose="02000000000000000000" pitchFamily="2" charset="0"/>
                <a:ea typeface="Chewy" panose="02000000000000000000" pitchFamily="2" charset="0"/>
              </a:rPr>
              <a:t>v.</a:t>
            </a:r>
          </a:p>
        </p:txBody>
      </p:sp>
      <p:pic>
        <p:nvPicPr>
          <p:cNvPr id="13" name="hand_blue_pen">
            <a:extLst>
              <a:ext uri="{FF2B5EF4-FFF2-40B4-BE49-F238E27FC236}">
                <a16:creationId xmlns:a16="http://schemas.microsoft.com/office/drawing/2014/main" id="{9A7DC78E-6161-4EE5-8B8A-12C6F9D2A4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81480" y="4430317"/>
            <a:ext cx="2004945" cy="2551749"/>
          </a:xfrm>
          <a:prstGeom prst="rect">
            <a:avLst/>
          </a:prstGeom>
        </p:spPr>
      </p:pic>
      <p:sp>
        <p:nvSpPr>
          <p:cNvPr id="14" name="CasellaDiTesto 13">
            <a:extLst>
              <a:ext uri="{FF2B5EF4-FFF2-40B4-BE49-F238E27FC236}">
                <a16:creationId xmlns:a16="http://schemas.microsoft.com/office/drawing/2014/main" id="{B69B9BA0-C7A8-4A09-BB5C-703BD65E56BD}"/>
              </a:ext>
            </a:extLst>
          </p:cNvPr>
          <p:cNvSpPr txBox="1"/>
          <p:nvPr/>
        </p:nvSpPr>
        <p:spPr>
          <a:xfrm>
            <a:off x="3223958" y="4188191"/>
            <a:ext cx="5260226" cy="2554545"/>
          </a:xfrm>
          <a:prstGeom prst="rect">
            <a:avLst/>
          </a:prstGeom>
          <a:noFill/>
          <a:ln>
            <a:noFill/>
          </a:ln>
        </p:spPr>
        <p:txBody>
          <a:bodyPr wrap="square" rtlCol="0">
            <a:spAutoFit/>
          </a:bodyPr>
          <a:lstStyle/>
          <a:p>
            <a:r>
              <a:rPr lang="it-IT" sz="2000">
                <a:latin typeface="Chewy" panose="020B0604020202020204" charset="0"/>
                <a:ea typeface="Chewy" panose="020B0604020202020204" charset="0"/>
              </a:rPr>
              <a:t>VERBI: (Qualsiasi modo e tempo)</a:t>
            </a:r>
          </a:p>
          <a:p>
            <a:r>
              <a:rPr lang="it-IT" sz="2000">
                <a:solidFill>
                  <a:schemeClr val="accent3"/>
                </a:solidFill>
                <a:latin typeface="Lobster" panose="020B0604020202020204" charset="0"/>
                <a:ea typeface="Chewy" panose="020B0604020202020204" charset="0"/>
              </a:rPr>
              <a:t>Vietare, vigilare, voltare, vestire.</a:t>
            </a:r>
          </a:p>
          <a:p>
            <a:r>
              <a:rPr lang="it-IT" sz="2000">
                <a:latin typeface="Chewy" panose="020B0604020202020204" charset="0"/>
                <a:ea typeface="Chewy" panose="020B0604020202020204" charset="0"/>
              </a:rPr>
              <a:t>NOME:</a:t>
            </a:r>
          </a:p>
          <a:p>
            <a:r>
              <a:rPr lang="it-IT" sz="2000">
                <a:solidFill>
                  <a:schemeClr val="accent3"/>
                </a:solidFill>
                <a:latin typeface="Lobster" panose="020B0604020202020204" charset="0"/>
                <a:ea typeface="Chewy" panose="020B0604020202020204" charset="0"/>
              </a:rPr>
              <a:t>Vipera, ventosa, volpe, veterinario.</a:t>
            </a:r>
          </a:p>
          <a:p>
            <a:r>
              <a:rPr lang="it-IT" sz="2000">
                <a:latin typeface="Chewy" panose="020B0604020202020204" charset="0"/>
                <a:ea typeface="Chewy" panose="020B0604020202020204" charset="0"/>
              </a:rPr>
              <a:t>AGGETTIVO QUALIFICATIVO:</a:t>
            </a:r>
          </a:p>
          <a:p>
            <a:r>
              <a:rPr lang="it-IT" sz="2000">
                <a:solidFill>
                  <a:schemeClr val="accent3"/>
                </a:solidFill>
                <a:latin typeface="Lobster" panose="020B0604020202020204" charset="0"/>
                <a:ea typeface="Chewy" panose="020B0604020202020204" charset="0"/>
              </a:rPr>
              <a:t>Vanitoso, valoroso, vacanziero.</a:t>
            </a:r>
            <a:br>
              <a:rPr lang="it-IT" sz="2000">
                <a:latin typeface="Chewy" panose="020B0604020202020204" charset="0"/>
                <a:ea typeface="Chewy" panose="020B0604020202020204" charset="0"/>
              </a:rPr>
            </a:br>
            <a:r>
              <a:rPr lang="it-IT" sz="2000">
                <a:latin typeface="Chewy" panose="020B0604020202020204" charset="0"/>
                <a:ea typeface="Chewy" panose="020B0604020202020204" charset="0"/>
              </a:rPr>
              <a:t>AVVERBIO:</a:t>
            </a:r>
          </a:p>
          <a:p>
            <a:r>
              <a:rPr lang="it-IT" sz="2000">
                <a:solidFill>
                  <a:schemeClr val="accent3"/>
                </a:solidFill>
                <a:latin typeface="Lobster" panose="020B0604020202020204" charset="0"/>
                <a:ea typeface="Chewy" panose="020B0604020202020204" charset="0"/>
              </a:rPr>
              <a:t>Veramente, vicino, velocemente</a:t>
            </a:r>
          </a:p>
        </p:txBody>
      </p:sp>
      <p:grpSp>
        <p:nvGrpSpPr>
          <p:cNvPr id="15" name="lightbulb">
            <a:extLst>
              <a:ext uri="{FF2B5EF4-FFF2-40B4-BE49-F238E27FC236}">
                <a16:creationId xmlns:a16="http://schemas.microsoft.com/office/drawing/2014/main" id="{4BE69245-7661-43F6-865F-423D9D72574B}"/>
              </a:ext>
            </a:extLst>
          </p:cNvPr>
          <p:cNvGrpSpPr>
            <a:grpSpLocks noChangeAspect="1"/>
          </p:cNvGrpSpPr>
          <p:nvPr/>
        </p:nvGrpSpPr>
        <p:grpSpPr bwMode="auto">
          <a:xfrm>
            <a:off x="8374607" y="4327077"/>
            <a:ext cx="1692306" cy="1857299"/>
            <a:chOff x="1577" y="540"/>
            <a:chExt cx="2277" cy="2499"/>
          </a:xfrm>
        </p:grpSpPr>
        <p:sp>
          <p:nvSpPr>
            <p:cNvPr id="16" name="Freeform 26">
              <a:extLst>
                <a:ext uri="{FF2B5EF4-FFF2-40B4-BE49-F238E27FC236}">
                  <a16:creationId xmlns:a16="http://schemas.microsoft.com/office/drawing/2014/main" id="{B5D60749-86AA-4B19-A0CA-BF8F395ACD2F}"/>
                </a:ext>
              </a:extLst>
            </p:cNvPr>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
              <a:extLst>
                <a:ext uri="{FF2B5EF4-FFF2-40B4-BE49-F238E27FC236}">
                  <a16:creationId xmlns:a16="http://schemas.microsoft.com/office/drawing/2014/main" id="{47EC96F7-814B-4A3A-8EA7-0CE099E56FD9}"/>
                </a:ext>
              </a:extLst>
            </p:cNvPr>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8">
              <a:extLst>
                <a:ext uri="{FF2B5EF4-FFF2-40B4-BE49-F238E27FC236}">
                  <a16:creationId xmlns:a16="http://schemas.microsoft.com/office/drawing/2014/main" id="{8A064A83-6068-4CE2-B10D-BC2198E1BB94}"/>
                </a:ext>
              </a:extLst>
            </p:cNvPr>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9">
              <a:extLst>
                <a:ext uri="{FF2B5EF4-FFF2-40B4-BE49-F238E27FC236}">
                  <a16:creationId xmlns:a16="http://schemas.microsoft.com/office/drawing/2014/main" id="{B202C6B9-5051-4C77-83D5-3F1FF88C08AF}"/>
                </a:ext>
              </a:extLst>
            </p:cNvPr>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CasellaDiTesto 19">
            <a:extLst>
              <a:ext uri="{FF2B5EF4-FFF2-40B4-BE49-F238E27FC236}">
                <a16:creationId xmlns:a16="http://schemas.microsoft.com/office/drawing/2014/main" id="{7615754D-31C5-48CD-B250-ECB176707A2F}"/>
              </a:ext>
            </a:extLst>
          </p:cNvPr>
          <p:cNvSpPr txBox="1"/>
          <p:nvPr/>
        </p:nvSpPr>
        <p:spPr>
          <a:xfrm>
            <a:off x="8484184" y="6094101"/>
            <a:ext cx="2033677" cy="369332"/>
          </a:xfrm>
          <a:prstGeom prst="rect">
            <a:avLst/>
          </a:prstGeom>
          <a:noFill/>
        </p:spPr>
        <p:txBody>
          <a:bodyPr wrap="square" rtlCol="0">
            <a:spAutoFit/>
          </a:bodyPr>
          <a:lstStyle/>
          <a:p>
            <a:r>
              <a:rPr lang="it-IT" b="1">
                <a:solidFill>
                  <a:schemeClr val="accent1"/>
                </a:solidFill>
              </a:rPr>
              <a:t>SUGGERIMENTO</a:t>
            </a:r>
          </a:p>
        </p:txBody>
      </p:sp>
      <p:pic>
        <p:nvPicPr>
          <p:cNvPr id="22" name="Immagine 21">
            <a:extLst>
              <a:ext uri="{FF2B5EF4-FFF2-40B4-BE49-F238E27FC236}">
                <a16:creationId xmlns:a16="http://schemas.microsoft.com/office/drawing/2014/main" id="{37C1EFEA-5E4F-4ABF-8957-71FACE068F10}"/>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18823" y="164546"/>
            <a:ext cx="2045834" cy="1237660"/>
          </a:xfrm>
          <a:prstGeom prst="rect">
            <a:avLst/>
          </a:prstGeom>
        </p:spPr>
      </p:pic>
    </p:spTree>
    <p:custDataLst>
      <p:tags r:id="rId1"/>
    </p:custDataLst>
    <p:extLst>
      <p:ext uri="{BB962C8B-B14F-4D97-AF65-F5344CB8AC3E}">
        <p14:creationId xmlns:p14="http://schemas.microsoft.com/office/powerpoint/2010/main" val="4705013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0000"/>
                                        <p:tgtEl>
                                          <p:spTgt spid="4"/>
                                        </p:tgtEl>
                                      </p:cBhvr>
                                    </p:animEffect>
                                  </p:childTnLst>
                                </p:cTn>
                              </p:par>
                            </p:childTnLst>
                          </p:cTn>
                        </p:par>
                        <p:par>
                          <p:cTn id="8" fill="hold">
                            <p:stCondLst>
                              <p:cond delay="120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subTnLst>
                                    <p:audio>
                                      <p:cMediaNode vol="100000">
                                        <p:cTn display="0" masterRel="sameClick">
                                          <p:stCondLst>
                                            <p:cond evt="begin" delay="0">
                                              <p:tn val="9"/>
                                            </p:cond>
                                          </p:stCondLst>
                                          <p:endCondLst>
                                            <p:cond evt="onStopAudio" delay="0">
                                              <p:tgtEl>
                                                <p:sldTgt/>
                                              </p:tgtEl>
                                            </p:cond>
                                          </p:endCondLst>
                                        </p:cTn>
                                        <p:tgtEl>
                                          <p:sndTgt r:embed="rId6" name="laser.wav"/>
                                        </p:tgtEl>
                                      </p:cMediaNode>
                                    </p:audio>
                                  </p:subTnLst>
                                </p:cTn>
                              </p:par>
                              <p:par>
                                <p:cTn id="11" presetID="1" presetClass="mediacall" presetSubtype="0" fill="hold" nodeType="withEffect">
                                  <p:stCondLst>
                                    <p:cond delay="0"/>
                                  </p:stCondLst>
                                  <p:childTnLst>
                                    <p:cmd type="call" cmd="playFrom(0.0)">
                                      <p:cBhvr>
                                        <p:cTn id="12" dur="7047" fill="hold"/>
                                        <p:tgtEl>
                                          <p:spTgt spid="8"/>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2000"/>
                                  </p:stCondLst>
                                  <p:childTnLst>
                                    <p:set>
                                      <p:cBhvr>
                                        <p:cTn id="16"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7" name="push.wav"/>
                                        </p:tgtEl>
                                      </p:cMediaNode>
                                    </p:audio>
                                  </p:subTnLst>
                                </p:cTn>
                              </p:par>
                              <p:par>
                                <p:cTn id="17" presetID="42" presetClass="entr" presetSubtype="0"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P spid="6" grpId="0"/>
      <p:bldP spid="14"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S900388269[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3846277" y="895919"/>
            <a:ext cx="144016" cy="144016"/>
          </a:xfrm>
          <a:prstGeom prst="rect">
            <a:avLst/>
          </a:prstGeom>
        </p:spPr>
      </p:pic>
      <p:sp>
        <p:nvSpPr>
          <p:cNvPr id="4" name="Rectangle 3"/>
          <p:cNvSpPr>
            <a:spLocks noChangeArrowheads="1"/>
          </p:cNvSpPr>
          <p:nvPr/>
        </p:nvSpPr>
        <p:spPr bwMode="auto">
          <a:xfrm>
            <a:off x="354347" y="855377"/>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r>
              <a:rPr lang="en-GB"/>
              <a:t>                                                                                IL TEMPO STA FINENDO…  </a:t>
            </a:r>
          </a:p>
        </p:txBody>
      </p:sp>
      <p:sp>
        <p:nvSpPr>
          <p:cNvPr id="5" name="Rectangle 4"/>
          <p:cNvSpPr>
            <a:spLocks noChangeArrowheads="1"/>
          </p:cNvSpPr>
          <p:nvPr/>
        </p:nvSpPr>
        <p:spPr bwMode="auto">
          <a:xfrm>
            <a:off x="354347" y="855377"/>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6" name="Text Box 5"/>
          <p:cNvSpPr txBox="1">
            <a:spLocks noChangeArrowheads="1"/>
          </p:cNvSpPr>
          <p:nvPr/>
        </p:nvSpPr>
        <p:spPr bwMode="auto">
          <a:xfrm>
            <a:off x="3227722" y="0"/>
            <a:ext cx="1178528" cy="830997"/>
          </a:xfrm>
          <a:prstGeom prst="rect">
            <a:avLst/>
          </a:prstGeom>
          <a:noFill/>
          <a:ln w="9525">
            <a:noFill/>
            <a:miter lim="800000"/>
            <a:headEnd/>
            <a:tailEnd/>
          </a:ln>
          <a:effectLst/>
        </p:spPr>
        <p:txBody>
          <a:bodyPr wrap="none">
            <a:spAutoFit/>
          </a:bodyPr>
          <a:lstStyle/>
          <a:p>
            <a:r>
              <a:rPr lang="en-GB" sz="4800"/>
              <a:t>fine</a:t>
            </a:r>
            <a:endParaRPr lang="en-GB" sz="4800" dirty="0"/>
          </a:p>
        </p:txBody>
      </p:sp>
      <p:sp>
        <p:nvSpPr>
          <p:cNvPr id="9" name="CasellaDiTesto 8">
            <a:extLst>
              <a:ext uri="{FF2B5EF4-FFF2-40B4-BE49-F238E27FC236}">
                <a16:creationId xmlns:a16="http://schemas.microsoft.com/office/drawing/2014/main" id="{A8AE5E7C-4CB5-43E9-9E93-823F53952EFA}"/>
              </a:ext>
            </a:extLst>
          </p:cNvPr>
          <p:cNvSpPr txBox="1"/>
          <p:nvPr/>
        </p:nvSpPr>
        <p:spPr>
          <a:xfrm>
            <a:off x="213811" y="1290636"/>
            <a:ext cx="6027822" cy="3046988"/>
          </a:xfrm>
          <a:prstGeom prst="rect">
            <a:avLst/>
          </a:prstGeom>
          <a:noFill/>
        </p:spPr>
        <p:txBody>
          <a:bodyPr wrap="square" rtlCol="0">
            <a:spAutoFit/>
          </a:bodyPr>
          <a:lstStyle/>
          <a:p>
            <a:r>
              <a:rPr lang="it-IT" sz="3200">
                <a:latin typeface="Chewy" panose="020B0604020202020204" charset="0"/>
                <a:ea typeface="Chewy" panose="020B0604020202020204" charset="0"/>
              </a:rPr>
              <a:t>VERBO AL MODO INDICATIVO</a:t>
            </a:r>
          </a:p>
          <a:p>
            <a:r>
              <a:rPr lang="it-IT" sz="3200">
                <a:latin typeface="Chewy" panose="020B0604020202020204" charset="0"/>
                <a:ea typeface="Chewy" panose="020B0604020202020204" charset="0"/>
              </a:rPr>
              <a:t>VERBO AL MODO CONGIUNTIVO</a:t>
            </a:r>
          </a:p>
          <a:p>
            <a:r>
              <a:rPr lang="it-IT" sz="3200">
                <a:latin typeface="Chewy" panose="020B0604020202020204" charset="0"/>
                <a:ea typeface="Chewy" panose="020B0604020202020204" charset="0"/>
              </a:rPr>
              <a:t>VERBO AL MODO CONDIZIONALE</a:t>
            </a:r>
          </a:p>
          <a:p>
            <a:r>
              <a:rPr lang="it-IT" sz="3200">
                <a:latin typeface="Chewy" panose="020B0604020202020204" charset="0"/>
                <a:ea typeface="Chewy" panose="020B0604020202020204" charset="0"/>
              </a:rPr>
              <a:t>NOME COMUNE</a:t>
            </a:r>
          </a:p>
          <a:p>
            <a:r>
              <a:rPr lang="it-IT" sz="3200">
                <a:latin typeface="Chewy" panose="020B0604020202020204" charset="0"/>
                <a:ea typeface="Chewy" panose="020B0604020202020204" charset="0"/>
              </a:rPr>
              <a:t>AGGETTIVO QUALIFICATIVO</a:t>
            </a:r>
          </a:p>
          <a:p>
            <a:r>
              <a:rPr lang="it-IT" sz="3200">
                <a:latin typeface="Chewy" panose="020B0604020202020204" charset="0"/>
                <a:ea typeface="Chewy" panose="020B0604020202020204" charset="0"/>
              </a:rPr>
              <a:t>AVVERBIO</a:t>
            </a:r>
          </a:p>
        </p:txBody>
      </p:sp>
      <p:sp>
        <p:nvSpPr>
          <p:cNvPr id="10" name="Freeform 9">
            <a:extLst>
              <a:ext uri="{FF2B5EF4-FFF2-40B4-BE49-F238E27FC236}">
                <a16:creationId xmlns:a16="http://schemas.microsoft.com/office/drawing/2014/main" id="{A0E7E62E-7EEC-4B6E-AA59-40DD949C5078}"/>
              </a:ext>
            </a:extLst>
          </p:cNvPr>
          <p:cNvSpPr>
            <a:spLocks/>
          </p:cNvSpPr>
          <p:nvPr/>
        </p:nvSpPr>
        <p:spPr bwMode="auto">
          <a:xfrm>
            <a:off x="2247077" y="3706295"/>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figure_blue_marker">
            <a:extLst>
              <a:ext uri="{FF2B5EF4-FFF2-40B4-BE49-F238E27FC236}">
                <a16:creationId xmlns:a16="http://schemas.microsoft.com/office/drawing/2014/main" id="{F122FE06-3903-46AA-A470-673767920F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4065" y="787992"/>
            <a:ext cx="1899104" cy="3667799"/>
          </a:xfrm>
          <a:prstGeom prst="rect">
            <a:avLst/>
          </a:prstGeom>
        </p:spPr>
      </p:pic>
      <p:sp>
        <p:nvSpPr>
          <p:cNvPr id="12" name="TextBox 7">
            <a:extLst>
              <a:ext uri="{FF2B5EF4-FFF2-40B4-BE49-F238E27FC236}">
                <a16:creationId xmlns:a16="http://schemas.microsoft.com/office/drawing/2014/main" id="{AFCFE266-0C6B-4630-840E-83F5342A6C6E}"/>
              </a:ext>
            </a:extLst>
          </p:cNvPr>
          <p:cNvSpPr txBox="1"/>
          <p:nvPr/>
        </p:nvSpPr>
        <p:spPr>
          <a:xfrm>
            <a:off x="4302136" y="-89399"/>
            <a:ext cx="6828505" cy="1323439"/>
          </a:xfrm>
          <a:prstGeom prst="rect">
            <a:avLst/>
          </a:prstGeom>
          <a:noFill/>
        </p:spPr>
        <p:txBody>
          <a:bodyPr wrap="square" rtlCol="0">
            <a:spAutoFit/>
          </a:bodyPr>
          <a:lstStyle/>
          <a:p>
            <a:pPr algn="ctr"/>
            <a:r>
              <a:rPr lang="en-US" sz="8000">
                <a:solidFill>
                  <a:schemeClr val="accent3"/>
                </a:solidFill>
                <a:latin typeface="Chewy" panose="02000000000000000000" pitchFamily="2" charset="0"/>
                <a:ea typeface="Chewy" panose="02000000000000000000" pitchFamily="2" charset="0"/>
              </a:rPr>
              <a:t>z.</a:t>
            </a:r>
          </a:p>
        </p:txBody>
      </p:sp>
      <p:pic>
        <p:nvPicPr>
          <p:cNvPr id="13" name="hand_blue_pen">
            <a:extLst>
              <a:ext uri="{FF2B5EF4-FFF2-40B4-BE49-F238E27FC236}">
                <a16:creationId xmlns:a16="http://schemas.microsoft.com/office/drawing/2014/main" id="{9A7DC78E-6161-4EE5-8B8A-12C6F9D2A4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81480" y="4430317"/>
            <a:ext cx="2004945" cy="2551749"/>
          </a:xfrm>
          <a:prstGeom prst="rect">
            <a:avLst/>
          </a:prstGeom>
        </p:spPr>
      </p:pic>
      <p:sp>
        <p:nvSpPr>
          <p:cNvPr id="14" name="CasellaDiTesto 13">
            <a:extLst>
              <a:ext uri="{FF2B5EF4-FFF2-40B4-BE49-F238E27FC236}">
                <a16:creationId xmlns:a16="http://schemas.microsoft.com/office/drawing/2014/main" id="{B69B9BA0-C7A8-4A09-BB5C-703BD65E56BD}"/>
              </a:ext>
            </a:extLst>
          </p:cNvPr>
          <p:cNvSpPr txBox="1"/>
          <p:nvPr/>
        </p:nvSpPr>
        <p:spPr>
          <a:xfrm>
            <a:off x="3223958" y="4188191"/>
            <a:ext cx="5260226" cy="2554545"/>
          </a:xfrm>
          <a:prstGeom prst="rect">
            <a:avLst/>
          </a:prstGeom>
          <a:noFill/>
          <a:ln>
            <a:noFill/>
          </a:ln>
        </p:spPr>
        <p:txBody>
          <a:bodyPr wrap="square" rtlCol="0">
            <a:spAutoFit/>
          </a:bodyPr>
          <a:lstStyle/>
          <a:p>
            <a:r>
              <a:rPr lang="it-IT" sz="2000">
                <a:latin typeface="Chewy" panose="020B0604020202020204" charset="0"/>
                <a:ea typeface="Chewy" panose="020B0604020202020204" charset="0"/>
              </a:rPr>
              <a:t>VERBI: (Qualsiasi modo e tempo)</a:t>
            </a:r>
          </a:p>
          <a:p>
            <a:r>
              <a:rPr lang="it-IT" sz="2000">
                <a:solidFill>
                  <a:schemeClr val="accent3"/>
                </a:solidFill>
                <a:latin typeface="Chewy" panose="020B0604020202020204" charset="0"/>
                <a:ea typeface="Chewy" panose="020B0604020202020204" charset="0"/>
              </a:rPr>
              <a:t>Zuccher</a:t>
            </a:r>
            <a:r>
              <a:rPr lang="it-IT" sz="2000">
                <a:solidFill>
                  <a:schemeClr val="accent3"/>
                </a:solidFill>
                <a:latin typeface="Lobster" panose="020B0604020202020204" charset="0"/>
                <a:ea typeface="Chewy" panose="020B0604020202020204" charset="0"/>
              </a:rPr>
              <a:t>are, zappare, zufolare, zampillare.</a:t>
            </a:r>
          </a:p>
          <a:p>
            <a:r>
              <a:rPr lang="it-IT" sz="2000">
                <a:latin typeface="Chewy" panose="020B0604020202020204" charset="0"/>
                <a:ea typeface="Chewy" panose="020B0604020202020204" charset="0"/>
              </a:rPr>
              <a:t>NOME:</a:t>
            </a:r>
          </a:p>
          <a:p>
            <a:r>
              <a:rPr lang="it-IT" sz="2000">
                <a:solidFill>
                  <a:schemeClr val="accent3"/>
                </a:solidFill>
                <a:latin typeface="Lobster" panose="020B0604020202020204" charset="0"/>
                <a:ea typeface="Chewy" panose="020B0604020202020204" charset="0"/>
              </a:rPr>
              <a:t>Zaffiro, zanzara, zampognaro, zuppa.</a:t>
            </a:r>
          </a:p>
          <a:p>
            <a:r>
              <a:rPr lang="it-IT" sz="2000">
                <a:latin typeface="Chewy" panose="020B0604020202020204" charset="0"/>
                <a:ea typeface="Chewy" panose="020B0604020202020204" charset="0"/>
              </a:rPr>
              <a:t>AGGETTIVO QUALIFICATIVO:</a:t>
            </a:r>
          </a:p>
          <a:p>
            <a:r>
              <a:rPr lang="it-IT" sz="2000">
                <a:solidFill>
                  <a:schemeClr val="accent3"/>
                </a:solidFill>
                <a:latin typeface="Lobster" panose="020B0604020202020204" charset="0"/>
                <a:ea typeface="Chewy" panose="020B0604020202020204" charset="0"/>
              </a:rPr>
              <a:t>Zodiacale, zoppo, zuppo, zoologico.</a:t>
            </a:r>
            <a:br>
              <a:rPr lang="it-IT" sz="2000">
                <a:latin typeface="Chewy" panose="020B0604020202020204" charset="0"/>
                <a:ea typeface="Chewy" panose="020B0604020202020204" charset="0"/>
              </a:rPr>
            </a:br>
            <a:r>
              <a:rPr lang="it-IT" sz="2000">
                <a:latin typeface="Chewy" panose="020B0604020202020204" charset="0"/>
                <a:ea typeface="Chewy" panose="020B0604020202020204" charset="0"/>
              </a:rPr>
              <a:t>AVVERBIO:</a:t>
            </a:r>
          </a:p>
          <a:p>
            <a:r>
              <a:rPr lang="it-IT" sz="2000">
                <a:solidFill>
                  <a:schemeClr val="accent3"/>
                </a:solidFill>
                <a:latin typeface="Lobster" panose="020B0604020202020204" charset="0"/>
                <a:ea typeface="Chewy" panose="020B0604020202020204" charset="0"/>
              </a:rPr>
              <a:t>Zoticamente</a:t>
            </a:r>
          </a:p>
        </p:txBody>
      </p:sp>
      <p:grpSp>
        <p:nvGrpSpPr>
          <p:cNvPr id="15" name="lightbulb">
            <a:extLst>
              <a:ext uri="{FF2B5EF4-FFF2-40B4-BE49-F238E27FC236}">
                <a16:creationId xmlns:a16="http://schemas.microsoft.com/office/drawing/2014/main" id="{4BE69245-7661-43F6-865F-423D9D72574B}"/>
              </a:ext>
            </a:extLst>
          </p:cNvPr>
          <p:cNvGrpSpPr>
            <a:grpSpLocks noChangeAspect="1"/>
          </p:cNvGrpSpPr>
          <p:nvPr/>
        </p:nvGrpSpPr>
        <p:grpSpPr bwMode="auto">
          <a:xfrm>
            <a:off x="8374607" y="4327077"/>
            <a:ext cx="1692306" cy="1857299"/>
            <a:chOff x="1577" y="540"/>
            <a:chExt cx="2277" cy="2499"/>
          </a:xfrm>
        </p:grpSpPr>
        <p:sp>
          <p:nvSpPr>
            <p:cNvPr id="16" name="Freeform 26">
              <a:extLst>
                <a:ext uri="{FF2B5EF4-FFF2-40B4-BE49-F238E27FC236}">
                  <a16:creationId xmlns:a16="http://schemas.microsoft.com/office/drawing/2014/main" id="{B5D60749-86AA-4B19-A0CA-BF8F395ACD2F}"/>
                </a:ext>
              </a:extLst>
            </p:cNvPr>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
              <a:extLst>
                <a:ext uri="{FF2B5EF4-FFF2-40B4-BE49-F238E27FC236}">
                  <a16:creationId xmlns:a16="http://schemas.microsoft.com/office/drawing/2014/main" id="{47EC96F7-814B-4A3A-8EA7-0CE099E56FD9}"/>
                </a:ext>
              </a:extLst>
            </p:cNvPr>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8">
              <a:extLst>
                <a:ext uri="{FF2B5EF4-FFF2-40B4-BE49-F238E27FC236}">
                  <a16:creationId xmlns:a16="http://schemas.microsoft.com/office/drawing/2014/main" id="{8A064A83-6068-4CE2-B10D-BC2198E1BB94}"/>
                </a:ext>
              </a:extLst>
            </p:cNvPr>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9">
              <a:extLst>
                <a:ext uri="{FF2B5EF4-FFF2-40B4-BE49-F238E27FC236}">
                  <a16:creationId xmlns:a16="http://schemas.microsoft.com/office/drawing/2014/main" id="{B202C6B9-5051-4C77-83D5-3F1FF88C08AF}"/>
                </a:ext>
              </a:extLst>
            </p:cNvPr>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CasellaDiTesto 19">
            <a:extLst>
              <a:ext uri="{FF2B5EF4-FFF2-40B4-BE49-F238E27FC236}">
                <a16:creationId xmlns:a16="http://schemas.microsoft.com/office/drawing/2014/main" id="{7615754D-31C5-48CD-B250-ECB176707A2F}"/>
              </a:ext>
            </a:extLst>
          </p:cNvPr>
          <p:cNvSpPr txBox="1"/>
          <p:nvPr/>
        </p:nvSpPr>
        <p:spPr>
          <a:xfrm>
            <a:off x="8484184" y="6094101"/>
            <a:ext cx="2033677" cy="369332"/>
          </a:xfrm>
          <a:prstGeom prst="rect">
            <a:avLst/>
          </a:prstGeom>
          <a:noFill/>
        </p:spPr>
        <p:txBody>
          <a:bodyPr wrap="square" rtlCol="0">
            <a:spAutoFit/>
          </a:bodyPr>
          <a:lstStyle/>
          <a:p>
            <a:r>
              <a:rPr lang="it-IT" b="1">
                <a:solidFill>
                  <a:schemeClr val="accent1"/>
                </a:solidFill>
              </a:rPr>
              <a:t>SUGGERIMENTO</a:t>
            </a:r>
          </a:p>
        </p:txBody>
      </p:sp>
      <p:pic>
        <p:nvPicPr>
          <p:cNvPr id="22" name="Immagine 21">
            <a:extLst>
              <a:ext uri="{FF2B5EF4-FFF2-40B4-BE49-F238E27FC236}">
                <a16:creationId xmlns:a16="http://schemas.microsoft.com/office/drawing/2014/main" id="{37C1EFEA-5E4F-4ABF-8957-71FACE068F10}"/>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18823" y="164546"/>
            <a:ext cx="2045834" cy="1237660"/>
          </a:xfrm>
          <a:prstGeom prst="rect">
            <a:avLst/>
          </a:prstGeom>
        </p:spPr>
      </p:pic>
    </p:spTree>
    <p:custDataLst>
      <p:tags r:id="rId1"/>
    </p:custDataLst>
    <p:extLst>
      <p:ext uri="{BB962C8B-B14F-4D97-AF65-F5344CB8AC3E}">
        <p14:creationId xmlns:p14="http://schemas.microsoft.com/office/powerpoint/2010/main" val="9970457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0000"/>
                                        <p:tgtEl>
                                          <p:spTgt spid="4"/>
                                        </p:tgtEl>
                                      </p:cBhvr>
                                    </p:animEffect>
                                  </p:childTnLst>
                                </p:cTn>
                              </p:par>
                            </p:childTnLst>
                          </p:cTn>
                        </p:par>
                        <p:par>
                          <p:cTn id="8" fill="hold">
                            <p:stCondLst>
                              <p:cond delay="120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subTnLst>
                                    <p:audio>
                                      <p:cMediaNode vol="100000">
                                        <p:cTn display="0" masterRel="sameClick">
                                          <p:stCondLst>
                                            <p:cond evt="begin" delay="0">
                                              <p:tn val="9"/>
                                            </p:cond>
                                          </p:stCondLst>
                                          <p:endCondLst>
                                            <p:cond evt="onStopAudio" delay="0">
                                              <p:tgtEl>
                                                <p:sldTgt/>
                                              </p:tgtEl>
                                            </p:cond>
                                          </p:endCondLst>
                                        </p:cTn>
                                        <p:tgtEl>
                                          <p:sndTgt r:embed="rId6" name="laser.wav"/>
                                        </p:tgtEl>
                                      </p:cMediaNode>
                                    </p:audio>
                                  </p:subTnLst>
                                </p:cTn>
                              </p:par>
                              <p:par>
                                <p:cTn id="11" presetID="1" presetClass="mediacall" presetSubtype="0" fill="hold" nodeType="withEffect">
                                  <p:stCondLst>
                                    <p:cond delay="0"/>
                                  </p:stCondLst>
                                  <p:childTnLst>
                                    <p:cmd type="call" cmd="playFrom(0.0)">
                                      <p:cBhvr>
                                        <p:cTn id="12" dur="7048" fill="hold"/>
                                        <p:tgtEl>
                                          <p:spTgt spid="8"/>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2000"/>
                                  </p:stCondLst>
                                  <p:childTnLst>
                                    <p:set>
                                      <p:cBhvr>
                                        <p:cTn id="16"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7" name="push.wav"/>
                                        </p:tgtEl>
                                      </p:cMediaNode>
                                    </p:audio>
                                  </p:subTnLst>
                                </p:cTn>
                              </p:par>
                              <p:par>
                                <p:cTn id="17" presetID="42" presetClass="entr" presetSubtype="0"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P spid="6" grpId="0"/>
      <p:bldP spid="14" grpId="0" animBg="1"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lightbulb inside"/>
          <p:cNvSpPr>
            <a:spLocks noEditPoints="1"/>
          </p:cNvSpPr>
          <p:nvPr/>
        </p:nvSpPr>
        <p:spPr bwMode="auto">
          <a:xfrm>
            <a:off x="5478448" y="3023121"/>
            <a:ext cx="1263574" cy="1492780"/>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p:spPr>
        <p:txBody>
          <a:bodyPr vert="horz" wrap="square" lIns="91440" tIns="45720" rIns="91440" bIns="45720" numCol="1" anchor="t" anchorCtr="0" compatLnSpc="1">
            <a:prstTxWarp prst="textNoShape">
              <a:avLst/>
            </a:prstTxWarp>
          </a:bodyPr>
          <a:lstStyle/>
          <a:p>
            <a:endParaRPr lang="en-US"/>
          </a:p>
        </p:txBody>
      </p:sp>
      <p:sp>
        <p:nvSpPr>
          <p:cNvPr id="28" name="lightbulb edge"/>
          <p:cNvSpPr>
            <a:spLocks/>
          </p:cNvSpPr>
          <p:nvPr/>
        </p:nvSpPr>
        <p:spPr bwMode="auto">
          <a:xfrm>
            <a:off x="5127295" y="2397214"/>
            <a:ext cx="1990863" cy="2290595"/>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lightbulb bottom"/>
          <p:cNvSpPr>
            <a:spLocks noEditPoints="1"/>
          </p:cNvSpPr>
          <p:nvPr/>
        </p:nvSpPr>
        <p:spPr bwMode="auto">
          <a:xfrm>
            <a:off x="5626844" y="4355753"/>
            <a:ext cx="968250" cy="1096077"/>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up light arrow"/>
          <p:cNvSpPr>
            <a:spLocks/>
          </p:cNvSpPr>
          <p:nvPr/>
        </p:nvSpPr>
        <p:spPr bwMode="auto">
          <a:xfrm>
            <a:off x="5645709" y="1384133"/>
            <a:ext cx="882650" cy="1031875"/>
          </a:xfrm>
          <a:custGeom>
            <a:avLst/>
            <a:gdLst>
              <a:gd name="T0" fmla="*/ 109 w 117"/>
              <a:gd name="T1" fmla="*/ 33 h 106"/>
              <a:gd name="T2" fmla="*/ 53 w 117"/>
              <a:gd name="T3" fmla="*/ 1 h 106"/>
              <a:gd name="T4" fmla="*/ 42 w 117"/>
              <a:gd name="T5" fmla="*/ 2 h 106"/>
              <a:gd name="T6" fmla="*/ 2 w 117"/>
              <a:gd name="T7" fmla="*/ 35 h 106"/>
              <a:gd name="T8" fmla="*/ 8 w 117"/>
              <a:gd name="T9" fmla="*/ 44 h 106"/>
              <a:gd name="T10" fmla="*/ 43 w 117"/>
              <a:gd name="T11" fmla="*/ 16 h 106"/>
              <a:gd name="T12" fmla="*/ 49 w 117"/>
              <a:gd name="T13" fmla="*/ 24 h 106"/>
              <a:gd name="T14" fmla="*/ 51 w 117"/>
              <a:gd name="T15" fmla="*/ 49 h 106"/>
              <a:gd name="T16" fmla="*/ 45 w 117"/>
              <a:gd name="T17" fmla="*/ 97 h 106"/>
              <a:gd name="T18" fmla="*/ 59 w 117"/>
              <a:gd name="T19" fmla="*/ 97 h 106"/>
              <a:gd name="T20" fmla="*/ 59 w 117"/>
              <a:gd name="T21" fmla="*/ 15 h 106"/>
              <a:gd name="T22" fmla="*/ 103 w 117"/>
              <a:gd name="T23" fmla="*/ 45 h 106"/>
              <a:gd name="T24" fmla="*/ 109 w 117"/>
              <a:gd name="T25" fmla="*/ 3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106">
                <a:moveTo>
                  <a:pt x="109" y="33"/>
                </a:moveTo>
                <a:cubicBezTo>
                  <a:pt x="91" y="22"/>
                  <a:pt x="75" y="4"/>
                  <a:pt x="53" y="1"/>
                </a:cubicBezTo>
                <a:cubicBezTo>
                  <a:pt x="49" y="0"/>
                  <a:pt x="45" y="0"/>
                  <a:pt x="42" y="2"/>
                </a:cubicBezTo>
                <a:cubicBezTo>
                  <a:pt x="25" y="2"/>
                  <a:pt x="6" y="22"/>
                  <a:pt x="2" y="35"/>
                </a:cubicBezTo>
                <a:cubicBezTo>
                  <a:pt x="0" y="39"/>
                  <a:pt x="4" y="44"/>
                  <a:pt x="8" y="44"/>
                </a:cubicBezTo>
                <a:cubicBezTo>
                  <a:pt x="26" y="42"/>
                  <a:pt x="30" y="26"/>
                  <a:pt x="43" y="16"/>
                </a:cubicBezTo>
                <a:cubicBezTo>
                  <a:pt x="45" y="17"/>
                  <a:pt x="47" y="20"/>
                  <a:pt x="49" y="24"/>
                </a:cubicBezTo>
                <a:cubicBezTo>
                  <a:pt x="52" y="31"/>
                  <a:pt x="51" y="41"/>
                  <a:pt x="51" y="49"/>
                </a:cubicBezTo>
                <a:cubicBezTo>
                  <a:pt x="50" y="65"/>
                  <a:pt x="46" y="81"/>
                  <a:pt x="45" y="97"/>
                </a:cubicBezTo>
                <a:cubicBezTo>
                  <a:pt x="45" y="106"/>
                  <a:pt x="58" y="106"/>
                  <a:pt x="59" y="97"/>
                </a:cubicBezTo>
                <a:cubicBezTo>
                  <a:pt x="59" y="71"/>
                  <a:pt x="71" y="40"/>
                  <a:pt x="59" y="15"/>
                </a:cubicBezTo>
                <a:cubicBezTo>
                  <a:pt x="75" y="21"/>
                  <a:pt x="94" y="39"/>
                  <a:pt x="103" y="45"/>
                </a:cubicBezTo>
                <a:cubicBezTo>
                  <a:pt x="110" y="49"/>
                  <a:pt x="117" y="38"/>
                  <a:pt x="109" y="33"/>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 name="arrow top"/>
          <p:cNvSpPr>
            <a:spLocks/>
          </p:cNvSpPr>
          <p:nvPr/>
        </p:nvSpPr>
        <p:spPr bwMode="auto">
          <a:xfrm>
            <a:off x="6921902" y="2327430"/>
            <a:ext cx="755650" cy="347663"/>
          </a:xfrm>
          <a:custGeom>
            <a:avLst/>
            <a:gdLst>
              <a:gd name="T0" fmla="*/ 16 w 100"/>
              <a:gd name="T1" fmla="*/ 45 h 46"/>
              <a:gd name="T2" fmla="*/ 34 w 100"/>
              <a:gd name="T3" fmla="*/ 44 h 46"/>
              <a:gd name="T4" fmla="*/ 60 w 100"/>
              <a:gd name="T5" fmla="*/ 40 h 46"/>
              <a:gd name="T6" fmla="*/ 60 w 100"/>
              <a:gd name="T7" fmla="*/ 26 h 46"/>
              <a:gd name="T8" fmla="*/ 28 w 100"/>
              <a:gd name="T9" fmla="*/ 31 h 46"/>
              <a:gd name="T10" fmla="*/ 92 w 100"/>
              <a:gd name="T11" fmla="*/ 20 h 46"/>
              <a:gd name="T12" fmla="*/ 92 w 100"/>
              <a:gd name="T13" fmla="*/ 6 h 46"/>
              <a:gd name="T14" fmla="*/ 18 w 100"/>
              <a:gd name="T15" fmla="*/ 22 h 46"/>
              <a:gd name="T16" fmla="*/ 21 w 100"/>
              <a:gd name="T17" fmla="*/ 12 h 46"/>
              <a:gd name="T18" fmla="*/ 8 w 100"/>
              <a:gd name="T19" fmla="*/ 9 h 46"/>
              <a:gd name="T20" fmla="*/ 16 w 100"/>
              <a:gd name="T21" fmla="*/ 4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 h="46">
                <a:moveTo>
                  <a:pt x="16" y="45"/>
                </a:moveTo>
                <a:cubicBezTo>
                  <a:pt x="21" y="46"/>
                  <a:pt x="28" y="45"/>
                  <a:pt x="34" y="44"/>
                </a:cubicBezTo>
                <a:cubicBezTo>
                  <a:pt x="42" y="42"/>
                  <a:pt x="51" y="40"/>
                  <a:pt x="60" y="40"/>
                </a:cubicBezTo>
                <a:cubicBezTo>
                  <a:pt x="68" y="39"/>
                  <a:pt x="68" y="26"/>
                  <a:pt x="60" y="26"/>
                </a:cubicBezTo>
                <a:cubicBezTo>
                  <a:pt x="49" y="27"/>
                  <a:pt x="39" y="30"/>
                  <a:pt x="28" y="31"/>
                </a:cubicBezTo>
                <a:cubicBezTo>
                  <a:pt x="47" y="21"/>
                  <a:pt x="71" y="19"/>
                  <a:pt x="92" y="20"/>
                </a:cubicBezTo>
                <a:cubicBezTo>
                  <a:pt x="100" y="20"/>
                  <a:pt x="100" y="7"/>
                  <a:pt x="92" y="6"/>
                </a:cubicBezTo>
                <a:cubicBezTo>
                  <a:pt x="68" y="5"/>
                  <a:pt x="40" y="9"/>
                  <a:pt x="18" y="22"/>
                </a:cubicBezTo>
                <a:cubicBezTo>
                  <a:pt x="19" y="18"/>
                  <a:pt x="20" y="15"/>
                  <a:pt x="21" y="12"/>
                </a:cubicBezTo>
                <a:cubicBezTo>
                  <a:pt x="23" y="4"/>
                  <a:pt x="10" y="0"/>
                  <a:pt x="8" y="9"/>
                </a:cubicBezTo>
                <a:cubicBezTo>
                  <a:pt x="5" y="20"/>
                  <a:pt x="0" y="40"/>
                  <a:pt x="16" y="4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 name="arrow middle"/>
          <p:cNvSpPr>
            <a:spLocks/>
          </p:cNvSpPr>
          <p:nvPr/>
        </p:nvSpPr>
        <p:spPr bwMode="auto">
          <a:xfrm>
            <a:off x="6890711" y="3807373"/>
            <a:ext cx="692283" cy="417513"/>
          </a:xfrm>
          <a:custGeom>
            <a:avLst/>
            <a:gdLst>
              <a:gd name="T0" fmla="*/ 85 w 93"/>
              <a:gd name="T1" fmla="*/ 15 h 55"/>
              <a:gd name="T2" fmla="*/ 23 w 93"/>
              <a:gd name="T3" fmla="*/ 25 h 55"/>
              <a:gd name="T4" fmla="*/ 36 w 93"/>
              <a:gd name="T5" fmla="*/ 16 h 55"/>
              <a:gd name="T6" fmla="*/ 29 w 93"/>
              <a:gd name="T7" fmla="*/ 4 h 55"/>
              <a:gd name="T8" fmla="*/ 5 w 93"/>
              <a:gd name="T9" fmla="*/ 40 h 55"/>
              <a:gd name="T10" fmla="*/ 43 w 93"/>
              <a:gd name="T11" fmla="*/ 54 h 55"/>
              <a:gd name="T12" fmla="*/ 43 w 93"/>
              <a:gd name="T13" fmla="*/ 41 h 55"/>
              <a:gd name="T14" fmla="*/ 23 w 93"/>
              <a:gd name="T15" fmla="*/ 39 h 55"/>
              <a:gd name="T16" fmla="*/ 85 w 93"/>
              <a:gd name="T17" fmla="*/ 29 h 55"/>
              <a:gd name="T18" fmla="*/ 85 w 93"/>
              <a:gd name="T19" fmla="*/ 1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55">
                <a:moveTo>
                  <a:pt x="85" y="15"/>
                </a:moveTo>
                <a:cubicBezTo>
                  <a:pt x="64" y="14"/>
                  <a:pt x="43" y="18"/>
                  <a:pt x="23" y="25"/>
                </a:cubicBezTo>
                <a:cubicBezTo>
                  <a:pt x="29" y="21"/>
                  <a:pt x="35" y="16"/>
                  <a:pt x="36" y="16"/>
                </a:cubicBezTo>
                <a:cubicBezTo>
                  <a:pt x="43" y="11"/>
                  <a:pt x="36" y="0"/>
                  <a:pt x="29" y="4"/>
                </a:cubicBezTo>
                <a:cubicBezTo>
                  <a:pt x="19" y="11"/>
                  <a:pt x="0" y="24"/>
                  <a:pt x="5" y="40"/>
                </a:cubicBezTo>
                <a:cubicBezTo>
                  <a:pt x="10" y="54"/>
                  <a:pt x="30" y="55"/>
                  <a:pt x="43" y="54"/>
                </a:cubicBezTo>
                <a:cubicBezTo>
                  <a:pt x="51" y="54"/>
                  <a:pt x="51" y="41"/>
                  <a:pt x="43" y="41"/>
                </a:cubicBezTo>
                <a:cubicBezTo>
                  <a:pt x="37" y="41"/>
                  <a:pt x="29" y="42"/>
                  <a:pt x="23" y="39"/>
                </a:cubicBezTo>
                <a:cubicBezTo>
                  <a:pt x="43" y="32"/>
                  <a:pt x="63" y="27"/>
                  <a:pt x="85" y="29"/>
                </a:cubicBezTo>
                <a:cubicBezTo>
                  <a:pt x="93" y="29"/>
                  <a:pt x="93" y="16"/>
                  <a:pt x="85" y="15"/>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 name="arrow lower"/>
          <p:cNvSpPr>
            <a:spLocks/>
          </p:cNvSpPr>
          <p:nvPr/>
        </p:nvSpPr>
        <p:spPr bwMode="auto">
          <a:xfrm>
            <a:off x="6864912" y="5341772"/>
            <a:ext cx="769937" cy="385763"/>
          </a:xfrm>
          <a:custGeom>
            <a:avLst/>
            <a:gdLst>
              <a:gd name="T0" fmla="*/ 93 w 102"/>
              <a:gd name="T1" fmla="*/ 30 h 51"/>
              <a:gd name="T2" fmla="*/ 28 w 102"/>
              <a:gd name="T3" fmla="*/ 16 h 51"/>
              <a:gd name="T4" fmla="*/ 61 w 102"/>
              <a:gd name="T5" fmla="*/ 22 h 51"/>
              <a:gd name="T6" fmla="*/ 61 w 102"/>
              <a:gd name="T7" fmla="*/ 8 h 51"/>
              <a:gd name="T8" fmla="*/ 18 w 102"/>
              <a:gd name="T9" fmla="*/ 2 h 51"/>
              <a:gd name="T10" fmla="*/ 9 w 102"/>
              <a:gd name="T11" fmla="*/ 42 h 51"/>
              <a:gd name="T12" fmla="*/ 22 w 102"/>
              <a:gd name="T13" fmla="*/ 38 h 51"/>
              <a:gd name="T14" fmla="*/ 20 w 102"/>
              <a:gd name="T15" fmla="*/ 28 h 51"/>
              <a:gd name="T16" fmla="*/ 93 w 102"/>
              <a:gd name="T17" fmla="*/ 44 h 51"/>
              <a:gd name="T18" fmla="*/ 93 w 102"/>
              <a:gd name="T19" fmla="*/ 3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51">
                <a:moveTo>
                  <a:pt x="93" y="30"/>
                </a:moveTo>
                <a:cubicBezTo>
                  <a:pt x="72" y="31"/>
                  <a:pt x="46" y="28"/>
                  <a:pt x="28" y="16"/>
                </a:cubicBezTo>
                <a:cubicBezTo>
                  <a:pt x="39" y="18"/>
                  <a:pt x="50" y="21"/>
                  <a:pt x="61" y="22"/>
                </a:cubicBezTo>
                <a:cubicBezTo>
                  <a:pt x="70" y="23"/>
                  <a:pt x="70" y="9"/>
                  <a:pt x="61" y="8"/>
                </a:cubicBezTo>
                <a:cubicBezTo>
                  <a:pt x="47" y="7"/>
                  <a:pt x="32" y="0"/>
                  <a:pt x="18" y="2"/>
                </a:cubicBezTo>
                <a:cubicBezTo>
                  <a:pt x="0" y="5"/>
                  <a:pt x="6" y="31"/>
                  <a:pt x="9" y="42"/>
                </a:cubicBezTo>
                <a:cubicBezTo>
                  <a:pt x="11" y="51"/>
                  <a:pt x="25" y="47"/>
                  <a:pt x="22" y="38"/>
                </a:cubicBezTo>
                <a:cubicBezTo>
                  <a:pt x="22" y="35"/>
                  <a:pt x="21" y="31"/>
                  <a:pt x="20" y="28"/>
                </a:cubicBezTo>
                <a:cubicBezTo>
                  <a:pt x="41" y="41"/>
                  <a:pt x="69" y="45"/>
                  <a:pt x="93" y="44"/>
                </a:cubicBezTo>
                <a:cubicBezTo>
                  <a:pt x="102" y="44"/>
                  <a:pt x="102" y="30"/>
                  <a:pt x="93" y="3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arrow top"/>
          <p:cNvSpPr>
            <a:spLocks/>
          </p:cNvSpPr>
          <p:nvPr/>
        </p:nvSpPr>
        <p:spPr bwMode="auto">
          <a:xfrm>
            <a:off x="4594787" y="1917530"/>
            <a:ext cx="776287" cy="357188"/>
          </a:xfrm>
          <a:custGeom>
            <a:avLst/>
            <a:gdLst>
              <a:gd name="T0" fmla="*/ 82 w 103"/>
              <a:gd name="T1" fmla="*/ 12 h 47"/>
              <a:gd name="T2" fmla="*/ 84 w 103"/>
              <a:gd name="T3" fmla="*/ 22 h 47"/>
              <a:gd name="T4" fmla="*/ 9 w 103"/>
              <a:gd name="T5" fmla="*/ 6 h 47"/>
              <a:gd name="T6" fmla="*/ 9 w 103"/>
              <a:gd name="T7" fmla="*/ 20 h 47"/>
              <a:gd name="T8" fmla="*/ 74 w 103"/>
              <a:gd name="T9" fmla="*/ 31 h 47"/>
              <a:gd name="T10" fmla="*/ 42 w 103"/>
              <a:gd name="T11" fmla="*/ 26 h 47"/>
              <a:gd name="T12" fmla="*/ 42 w 103"/>
              <a:gd name="T13" fmla="*/ 40 h 47"/>
              <a:gd name="T14" fmla="*/ 86 w 103"/>
              <a:gd name="T15" fmla="*/ 45 h 47"/>
              <a:gd name="T16" fmla="*/ 95 w 103"/>
              <a:gd name="T17" fmla="*/ 9 h 47"/>
              <a:gd name="T18" fmla="*/ 82 w 103"/>
              <a:gd name="T19" fmla="*/ 1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47">
                <a:moveTo>
                  <a:pt x="82" y="12"/>
                </a:moveTo>
                <a:cubicBezTo>
                  <a:pt x="82" y="15"/>
                  <a:pt x="83" y="18"/>
                  <a:pt x="84" y="22"/>
                </a:cubicBezTo>
                <a:cubicBezTo>
                  <a:pt x="62" y="9"/>
                  <a:pt x="34" y="5"/>
                  <a:pt x="9" y="6"/>
                </a:cubicBezTo>
                <a:cubicBezTo>
                  <a:pt x="0" y="7"/>
                  <a:pt x="0" y="20"/>
                  <a:pt x="9" y="20"/>
                </a:cubicBezTo>
                <a:cubicBezTo>
                  <a:pt x="30" y="19"/>
                  <a:pt x="55" y="21"/>
                  <a:pt x="74" y="31"/>
                </a:cubicBezTo>
                <a:cubicBezTo>
                  <a:pt x="63" y="30"/>
                  <a:pt x="53" y="27"/>
                  <a:pt x="42" y="26"/>
                </a:cubicBezTo>
                <a:cubicBezTo>
                  <a:pt x="33" y="26"/>
                  <a:pt x="33" y="39"/>
                  <a:pt x="42" y="40"/>
                </a:cubicBezTo>
                <a:cubicBezTo>
                  <a:pt x="56" y="41"/>
                  <a:pt x="72" y="47"/>
                  <a:pt x="86" y="45"/>
                </a:cubicBezTo>
                <a:cubicBezTo>
                  <a:pt x="103" y="42"/>
                  <a:pt x="97" y="19"/>
                  <a:pt x="95" y="9"/>
                </a:cubicBezTo>
                <a:cubicBezTo>
                  <a:pt x="92" y="0"/>
                  <a:pt x="79" y="4"/>
                  <a:pt x="82" y="1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arrow middle"/>
          <p:cNvSpPr>
            <a:spLocks/>
          </p:cNvSpPr>
          <p:nvPr/>
        </p:nvSpPr>
        <p:spPr bwMode="auto">
          <a:xfrm>
            <a:off x="4480487" y="3671721"/>
            <a:ext cx="731837" cy="423863"/>
          </a:xfrm>
          <a:custGeom>
            <a:avLst/>
            <a:gdLst>
              <a:gd name="T0" fmla="*/ 72 w 97"/>
              <a:gd name="T1" fmla="*/ 41 h 56"/>
              <a:gd name="T2" fmla="*/ 52 w 97"/>
              <a:gd name="T3" fmla="*/ 42 h 56"/>
              <a:gd name="T4" fmla="*/ 52 w 97"/>
              <a:gd name="T5" fmla="*/ 55 h 56"/>
              <a:gd name="T6" fmla="*/ 90 w 97"/>
              <a:gd name="T7" fmla="*/ 42 h 56"/>
              <a:gd name="T8" fmla="*/ 65 w 97"/>
              <a:gd name="T9" fmla="*/ 5 h 56"/>
              <a:gd name="T10" fmla="*/ 59 w 97"/>
              <a:gd name="T11" fmla="*/ 17 h 56"/>
              <a:gd name="T12" fmla="*/ 72 w 97"/>
              <a:gd name="T13" fmla="*/ 26 h 56"/>
              <a:gd name="T14" fmla="*/ 9 w 97"/>
              <a:gd name="T15" fmla="*/ 16 h 56"/>
              <a:gd name="T16" fmla="*/ 9 w 97"/>
              <a:gd name="T17" fmla="*/ 30 h 56"/>
              <a:gd name="T18" fmla="*/ 72 w 97"/>
              <a:gd name="T19" fmla="*/ 4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7" h="56">
                <a:moveTo>
                  <a:pt x="72" y="41"/>
                </a:moveTo>
                <a:cubicBezTo>
                  <a:pt x="66" y="43"/>
                  <a:pt x="56" y="42"/>
                  <a:pt x="52" y="42"/>
                </a:cubicBezTo>
                <a:cubicBezTo>
                  <a:pt x="43" y="42"/>
                  <a:pt x="43" y="55"/>
                  <a:pt x="52" y="55"/>
                </a:cubicBezTo>
                <a:cubicBezTo>
                  <a:pt x="64" y="56"/>
                  <a:pt x="84" y="55"/>
                  <a:pt x="90" y="42"/>
                </a:cubicBezTo>
                <a:cubicBezTo>
                  <a:pt x="97" y="26"/>
                  <a:pt x="77" y="12"/>
                  <a:pt x="65" y="5"/>
                </a:cubicBezTo>
                <a:cubicBezTo>
                  <a:pt x="58" y="0"/>
                  <a:pt x="52" y="12"/>
                  <a:pt x="59" y="17"/>
                </a:cubicBezTo>
                <a:cubicBezTo>
                  <a:pt x="61" y="18"/>
                  <a:pt x="67" y="22"/>
                  <a:pt x="72" y="26"/>
                </a:cubicBezTo>
                <a:cubicBezTo>
                  <a:pt x="52" y="19"/>
                  <a:pt x="31" y="15"/>
                  <a:pt x="9" y="16"/>
                </a:cubicBezTo>
                <a:cubicBezTo>
                  <a:pt x="0" y="17"/>
                  <a:pt x="0" y="30"/>
                  <a:pt x="9" y="30"/>
                </a:cubicBezTo>
                <a:cubicBezTo>
                  <a:pt x="31" y="29"/>
                  <a:pt x="52" y="33"/>
                  <a:pt x="72" y="4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arrow bottom"/>
          <p:cNvSpPr>
            <a:spLocks/>
          </p:cNvSpPr>
          <p:nvPr/>
        </p:nvSpPr>
        <p:spPr bwMode="auto">
          <a:xfrm>
            <a:off x="4519207" y="4903918"/>
            <a:ext cx="776287" cy="379413"/>
          </a:xfrm>
          <a:custGeom>
            <a:avLst/>
            <a:gdLst>
              <a:gd name="T0" fmla="*/ 86 w 103"/>
              <a:gd name="T1" fmla="*/ 2 h 50"/>
              <a:gd name="T2" fmla="*/ 67 w 103"/>
              <a:gd name="T3" fmla="*/ 3 h 50"/>
              <a:gd name="T4" fmla="*/ 41 w 103"/>
              <a:gd name="T5" fmla="*/ 7 h 50"/>
              <a:gd name="T6" fmla="*/ 41 w 103"/>
              <a:gd name="T7" fmla="*/ 21 h 50"/>
              <a:gd name="T8" fmla="*/ 75 w 103"/>
              <a:gd name="T9" fmla="*/ 16 h 50"/>
              <a:gd name="T10" fmla="*/ 9 w 103"/>
              <a:gd name="T11" fmla="*/ 29 h 50"/>
              <a:gd name="T12" fmla="*/ 9 w 103"/>
              <a:gd name="T13" fmla="*/ 43 h 50"/>
              <a:gd name="T14" fmla="*/ 84 w 103"/>
              <a:gd name="T15" fmla="*/ 26 h 50"/>
              <a:gd name="T16" fmla="*/ 81 w 103"/>
              <a:gd name="T17" fmla="*/ 37 h 50"/>
              <a:gd name="T18" fmla="*/ 95 w 103"/>
              <a:gd name="T19" fmla="*/ 41 h 50"/>
              <a:gd name="T20" fmla="*/ 86 w 103"/>
              <a:gd name="T21"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3" h="50">
                <a:moveTo>
                  <a:pt x="86" y="2"/>
                </a:moveTo>
                <a:cubicBezTo>
                  <a:pt x="81" y="0"/>
                  <a:pt x="73" y="1"/>
                  <a:pt x="67" y="3"/>
                </a:cubicBezTo>
                <a:cubicBezTo>
                  <a:pt x="59" y="4"/>
                  <a:pt x="50" y="7"/>
                  <a:pt x="41" y="7"/>
                </a:cubicBezTo>
                <a:cubicBezTo>
                  <a:pt x="32" y="8"/>
                  <a:pt x="32" y="22"/>
                  <a:pt x="41" y="21"/>
                </a:cubicBezTo>
                <a:cubicBezTo>
                  <a:pt x="53" y="20"/>
                  <a:pt x="64" y="18"/>
                  <a:pt x="75" y="16"/>
                </a:cubicBezTo>
                <a:cubicBezTo>
                  <a:pt x="55" y="27"/>
                  <a:pt x="30" y="30"/>
                  <a:pt x="9" y="29"/>
                </a:cubicBezTo>
                <a:cubicBezTo>
                  <a:pt x="0" y="29"/>
                  <a:pt x="0" y="43"/>
                  <a:pt x="9" y="43"/>
                </a:cubicBezTo>
                <a:cubicBezTo>
                  <a:pt x="33" y="44"/>
                  <a:pt x="62" y="40"/>
                  <a:pt x="84" y="26"/>
                </a:cubicBezTo>
                <a:cubicBezTo>
                  <a:pt x="83" y="30"/>
                  <a:pt x="82" y="35"/>
                  <a:pt x="81" y="37"/>
                </a:cubicBezTo>
                <a:cubicBezTo>
                  <a:pt x="79" y="46"/>
                  <a:pt x="92" y="50"/>
                  <a:pt x="95" y="41"/>
                </a:cubicBezTo>
                <a:cubicBezTo>
                  <a:pt x="98" y="28"/>
                  <a:pt x="103" y="7"/>
                  <a:pt x="86" y="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TextBox 77"/>
          <p:cNvSpPr txBox="1"/>
          <p:nvPr/>
        </p:nvSpPr>
        <p:spPr>
          <a:xfrm>
            <a:off x="2833449" y="224446"/>
            <a:ext cx="6667500" cy="923330"/>
          </a:xfrm>
          <a:prstGeom prst="rect">
            <a:avLst/>
          </a:prstGeom>
          <a:noFill/>
        </p:spPr>
        <p:txBody>
          <a:bodyPr wrap="square" rtlCol="0">
            <a:spAutoFit/>
          </a:bodyPr>
          <a:lstStyle/>
          <a:p>
            <a:pPr algn="ctr"/>
            <a:r>
              <a:rPr lang="en-US" sz="5400">
                <a:solidFill>
                  <a:schemeClr val="accent1"/>
                </a:solidFill>
                <a:latin typeface="Chewy" panose="02000000000000000000" pitchFamily="2" charset="0"/>
                <a:ea typeface="Chewy" panose="02000000000000000000" pitchFamily="2" charset="0"/>
              </a:rPr>
              <a:t>istruzioni</a:t>
            </a:r>
            <a:endParaRPr lang="en-US" sz="3600">
              <a:solidFill>
                <a:schemeClr val="accent1"/>
              </a:solidFill>
              <a:latin typeface="Chewy" panose="02000000000000000000" pitchFamily="2" charset="0"/>
              <a:ea typeface="Chewy" panose="02000000000000000000" pitchFamily="2" charset="0"/>
            </a:endParaRPr>
          </a:p>
        </p:txBody>
      </p:sp>
      <p:sp>
        <p:nvSpPr>
          <p:cNvPr id="79" name="TextBox 78"/>
          <p:cNvSpPr txBox="1"/>
          <p:nvPr/>
        </p:nvSpPr>
        <p:spPr>
          <a:xfrm>
            <a:off x="1597439" y="1386891"/>
            <a:ext cx="2877884" cy="646331"/>
          </a:xfrm>
          <a:prstGeom prst="rect">
            <a:avLst/>
          </a:prstGeom>
          <a:noFill/>
        </p:spPr>
        <p:txBody>
          <a:bodyPr wrap="square" rtlCol="0">
            <a:spAutoFit/>
          </a:bodyPr>
          <a:lstStyle/>
          <a:p>
            <a:pPr algn="ctr"/>
            <a:r>
              <a:rPr lang="en-US" sz="3600">
                <a:solidFill>
                  <a:schemeClr val="accent1"/>
                </a:solidFill>
                <a:latin typeface="Chewy" panose="02000000000000000000" pitchFamily="2" charset="0"/>
                <a:ea typeface="Chewy" panose="02000000000000000000" pitchFamily="2" charset="0"/>
              </a:rPr>
              <a:t>1</a:t>
            </a:r>
            <a:endParaRPr lang="en-US" sz="2000">
              <a:solidFill>
                <a:schemeClr val="accent1"/>
              </a:solidFill>
              <a:latin typeface="Chewy" panose="02000000000000000000" pitchFamily="2" charset="0"/>
              <a:ea typeface="Chewy" panose="02000000000000000000" pitchFamily="2" charset="0"/>
            </a:endParaRPr>
          </a:p>
        </p:txBody>
      </p:sp>
      <p:sp>
        <p:nvSpPr>
          <p:cNvPr id="80" name="TextBox 79"/>
          <p:cNvSpPr txBox="1"/>
          <p:nvPr/>
        </p:nvSpPr>
        <p:spPr>
          <a:xfrm>
            <a:off x="1715313" y="2013111"/>
            <a:ext cx="2877884" cy="954107"/>
          </a:xfrm>
          <a:prstGeom prst="rect">
            <a:avLst/>
          </a:prstGeom>
          <a:noFill/>
        </p:spPr>
        <p:txBody>
          <a:bodyPr wrap="square" rtlCol="0">
            <a:spAutoFit/>
          </a:bodyPr>
          <a:lstStyle/>
          <a:p>
            <a:pPr algn="ctr"/>
            <a:r>
              <a:rPr lang="en-US" sz="2800">
                <a:solidFill>
                  <a:schemeClr val="tx2"/>
                </a:solidFill>
                <a:latin typeface="Chewy" panose="02000000000000000000" pitchFamily="2" charset="0"/>
                <a:ea typeface="Chewy" panose="02000000000000000000" pitchFamily="2" charset="0"/>
              </a:rPr>
              <a:t>Si può giocare da soli o in gruppo</a:t>
            </a:r>
            <a:endParaRPr lang="en-US" sz="1600">
              <a:solidFill>
                <a:schemeClr val="tx2"/>
              </a:solidFill>
              <a:latin typeface="Chewy" panose="02000000000000000000" pitchFamily="2" charset="0"/>
              <a:ea typeface="Chewy" panose="02000000000000000000" pitchFamily="2" charset="0"/>
            </a:endParaRPr>
          </a:p>
        </p:txBody>
      </p:sp>
      <p:sp>
        <p:nvSpPr>
          <p:cNvPr id="81" name="TextBox 80"/>
          <p:cNvSpPr txBox="1"/>
          <p:nvPr/>
        </p:nvSpPr>
        <p:spPr>
          <a:xfrm>
            <a:off x="1686778" y="3209943"/>
            <a:ext cx="2877884" cy="646331"/>
          </a:xfrm>
          <a:prstGeom prst="rect">
            <a:avLst/>
          </a:prstGeom>
          <a:noFill/>
        </p:spPr>
        <p:txBody>
          <a:bodyPr wrap="square" rtlCol="0">
            <a:spAutoFit/>
          </a:bodyPr>
          <a:lstStyle/>
          <a:p>
            <a:pPr algn="ctr"/>
            <a:r>
              <a:rPr lang="en-US" sz="3600">
                <a:solidFill>
                  <a:schemeClr val="accent1"/>
                </a:solidFill>
                <a:latin typeface="Chewy" panose="02000000000000000000" pitchFamily="2" charset="0"/>
                <a:ea typeface="Chewy" panose="02000000000000000000" pitchFamily="2" charset="0"/>
              </a:rPr>
              <a:t>2</a:t>
            </a:r>
            <a:endParaRPr lang="en-US" sz="2000">
              <a:solidFill>
                <a:schemeClr val="accent1"/>
              </a:solidFill>
              <a:latin typeface="Chewy" panose="02000000000000000000" pitchFamily="2" charset="0"/>
              <a:ea typeface="Chewy" panose="02000000000000000000" pitchFamily="2" charset="0"/>
            </a:endParaRPr>
          </a:p>
        </p:txBody>
      </p:sp>
      <p:sp>
        <p:nvSpPr>
          <p:cNvPr id="82" name="TextBox 81"/>
          <p:cNvSpPr txBox="1"/>
          <p:nvPr/>
        </p:nvSpPr>
        <p:spPr>
          <a:xfrm>
            <a:off x="6954135" y="4225553"/>
            <a:ext cx="4218030" cy="954107"/>
          </a:xfrm>
          <a:prstGeom prst="rect">
            <a:avLst/>
          </a:prstGeom>
          <a:noFill/>
        </p:spPr>
        <p:txBody>
          <a:bodyPr wrap="square" rtlCol="0">
            <a:spAutoFit/>
          </a:bodyPr>
          <a:lstStyle/>
          <a:p>
            <a:pPr algn="ctr"/>
            <a:r>
              <a:rPr lang="en-US" sz="2800">
                <a:solidFill>
                  <a:schemeClr val="tx2"/>
                </a:solidFill>
                <a:latin typeface="Chewy" panose="02000000000000000000" pitchFamily="2" charset="0"/>
                <a:ea typeface="Chewy" panose="02000000000000000000" pitchFamily="2" charset="0"/>
              </a:rPr>
              <a:t>Clicca sulla lampadina per i suggerimenti</a:t>
            </a:r>
            <a:endParaRPr lang="en-US" sz="1600">
              <a:solidFill>
                <a:schemeClr val="tx2"/>
              </a:solidFill>
              <a:latin typeface="Chewy" panose="02000000000000000000" pitchFamily="2" charset="0"/>
              <a:ea typeface="Chewy" panose="02000000000000000000" pitchFamily="2" charset="0"/>
            </a:endParaRPr>
          </a:p>
        </p:txBody>
      </p:sp>
      <p:sp>
        <p:nvSpPr>
          <p:cNvPr id="83" name="TextBox 82"/>
          <p:cNvSpPr txBox="1"/>
          <p:nvPr/>
        </p:nvSpPr>
        <p:spPr>
          <a:xfrm>
            <a:off x="1662646" y="4557167"/>
            <a:ext cx="2877884" cy="646331"/>
          </a:xfrm>
          <a:prstGeom prst="rect">
            <a:avLst/>
          </a:prstGeom>
          <a:noFill/>
        </p:spPr>
        <p:txBody>
          <a:bodyPr wrap="square" rtlCol="0">
            <a:spAutoFit/>
          </a:bodyPr>
          <a:lstStyle/>
          <a:p>
            <a:pPr algn="ctr"/>
            <a:r>
              <a:rPr lang="en-US" sz="3600">
                <a:solidFill>
                  <a:schemeClr val="accent1"/>
                </a:solidFill>
                <a:latin typeface="Chewy" panose="02000000000000000000" pitchFamily="2" charset="0"/>
                <a:ea typeface="Chewy" panose="02000000000000000000" pitchFamily="2" charset="0"/>
              </a:rPr>
              <a:t>3</a:t>
            </a:r>
            <a:endParaRPr lang="en-US" sz="2000">
              <a:solidFill>
                <a:schemeClr val="accent1"/>
              </a:solidFill>
              <a:latin typeface="Chewy" panose="02000000000000000000" pitchFamily="2" charset="0"/>
              <a:ea typeface="Chewy" panose="02000000000000000000" pitchFamily="2" charset="0"/>
            </a:endParaRPr>
          </a:p>
        </p:txBody>
      </p:sp>
      <p:sp>
        <p:nvSpPr>
          <p:cNvPr id="84" name="TextBox 83"/>
          <p:cNvSpPr txBox="1"/>
          <p:nvPr/>
        </p:nvSpPr>
        <p:spPr>
          <a:xfrm>
            <a:off x="395842" y="4128077"/>
            <a:ext cx="5281078" cy="461665"/>
          </a:xfrm>
          <a:prstGeom prst="rect">
            <a:avLst/>
          </a:prstGeom>
          <a:noFill/>
        </p:spPr>
        <p:txBody>
          <a:bodyPr wrap="square" rtlCol="0">
            <a:spAutoFit/>
          </a:bodyPr>
          <a:lstStyle/>
          <a:p>
            <a:pPr algn="ctr"/>
            <a:r>
              <a:rPr lang="en-US" sz="2400">
                <a:solidFill>
                  <a:schemeClr val="tx2"/>
                </a:solidFill>
                <a:latin typeface="Chewy" panose="02000000000000000000" pitchFamily="2" charset="0"/>
                <a:ea typeface="Chewy" panose="02000000000000000000" pitchFamily="2" charset="0"/>
              </a:rPr>
              <a:t>Controlla il timer. Hai due minuti di tempo</a:t>
            </a:r>
            <a:endParaRPr lang="en-US" sz="1400">
              <a:solidFill>
                <a:schemeClr val="tx2"/>
              </a:solidFill>
              <a:latin typeface="Chewy" panose="02000000000000000000" pitchFamily="2" charset="0"/>
              <a:ea typeface="Chewy" panose="02000000000000000000" pitchFamily="2" charset="0"/>
            </a:endParaRPr>
          </a:p>
        </p:txBody>
      </p:sp>
      <p:sp>
        <p:nvSpPr>
          <p:cNvPr id="85" name="TextBox 84"/>
          <p:cNvSpPr txBox="1"/>
          <p:nvPr/>
        </p:nvSpPr>
        <p:spPr>
          <a:xfrm>
            <a:off x="7501711" y="1590888"/>
            <a:ext cx="2877884" cy="646331"/>
          </a:xfrm>
          <a:prstGeom prst="rect">
            <a:avLst/>
          </a:prstGeom>
          <a:noFill/>
        </p:spPr>
        <p:txBody>
          <a:bodyPr wrap="square" rtlCol="0">
            <a:spAutoFit/>
          </a:bodyPr>
          <a:lstStyle/>
          <a:p>
            <a:pPr algn="ctr"/>
            <a:r>
              <a:rPr lang="en-US" sz="3600">
                <a:solidFill>
                  <a:schemeClr val="accent1"/>
                </a:solidFill>
                <a:latin typeface="Chewy" panose="02000000000000000000" pitchFamily="2" charset="0"/>
                <a:ea typeface="Chewy" panose="02000000000000000000" pitchFamily="2" charset="0"/>
              </a:rPr>
              <a:t>4</a:t>
            </a:r>
            <a:endParaRPr lang="en-US" sz="2000">
              <a:solidFill>
                <a:schemeClr val="accent1"/>
              </a:solidFill>
              <a:latin typeface="Chewy" panose="02000000000000000000" pitchFamily="2" charset="0"/>
              <a:ea typeface="Chewy" panose="02000000000000000000" pitchFamily="2" charset="0"/>
            </a:endParaRPr>
          </a:p>
        </p:txBody>
      </p:sp>
      <p:sp>
        <p:nvSpPr>
          <p:cNvPr id="86" name="TextBox 85"/>
          <p:cNvSpPr txBox="1"/>
          <p:nvPr/>
        </p:nvSpPr>
        <p:spPr>
          <a:xfrm>
            <a:off x="1385284" y="5233741"/>
            <a:ext cx="3882519" cy="1569660"/>
          </a:xfrm>
          <a:prstGeom prst="rect">
            <a:avLst/>
          </a:prstGeom>
          <a:noFill/>
        </p:spPr>
        <p:txBody>
          <a:bodyPr wrap="square" rtlCol="0">
            <a:spAutoFit/>
          </a:bodyPr>
          <a:lstStyle/>
          <a:p>
            <a:pPr algn="ctr"/>
            <a:r>
              <a:rPr lang="en-US" sz="2400">
                <a:solidFill>
                  <a:schemeClr val="tx2"/>
                </a:solidFill>
                <a:latin typeface="Chewy" panose="02000000000000000000" pitchFamily="2" charset="0"/>
                <a:ea typeface="Chewy" panose="02000000000000000000" pitchFamily="2" charset="0"/>
              </a:rPr>
              <a:t>Su un foglio scrivi ciò “</a:t>
            </a:r>
            <a:r>
              <a:rPr lang="en-US" sz="2400">
                <a:latin typeface="Lobster" panose="020B0604020202020204" charset="0"/>
                <a:ea typeface="Chewy" panose="02000000000000000000" pitchFamily="2" charset="0"/>
              </a:rPr>
              <a:t>che ti </a:t>
            </a:r>
            <a:r>
              <a:rPr lang="en-US" sz="2400">
                <a:solidFill>
                  <a:schemeClr val="accent3"/>
                </a:solidFill>
                <a:latin typeface="Lobster" panose="020B0604020202020204" charset="0"/>
                <a:ea typeface="Chewy" panose="02000000000000000000" pitchFamily="2" charset="0"/>
              </a:rPr>
              <a:t>salta</a:t>
            </a:r>
            <a:r>
              <a:rPr lang="en-US" sz="2400">
                <a:solidFill>
                  <a:schemeClr val="tx2"/>
                </a:solidFill>
                <a:latin typeface="Chewy" panose="02000000000000000000" pitchFamily="2" charset="0"/>
                <a:ea typeface="Chewy" panose="02000000000000000000" pitchFamily="2" charset="0"/>
              </a:rPr>
              <a:t> </a:t>
            </a:r>
            <a:r>
              <a:rPr lang="en-US" sz="2400">
                <a:solidFill>
                  <a:schemeClr val="accent1"/>
                </a:solidFill>
                <a:latin typeface="Lobster" panose="020B0604020202020204" charset="0"/>
                <a:ea typeface="Chewy" panose="02000000000000000000" pitchFamily="2" charset="0"/>
              </a:rPr>
              <a:t>in mente</a:t>
            </a:r>
            <a:r>
              <a:rPr lang="en-US" sz="2400">
                <a:solidFill>
                  <a:schemeClr val="tx2"/>
                </a:solidFill>
                <a:latin typeface="Chewy" panose="02000000000000000000" pitchFamily="2" charset="0"/>
                <a:ea typeface="Chewy" panose="02000000000000000000" pitchFamily="2" charset="0"/>
              </a:rPr>
              <a:t>” purchè appartenga alle categorie richieste </a:t>
            </a:r>
          </a:p>
        </p:txBody>
      </p:sp>
      <p:sp>
        <p:nvSpPr>
          <p:cNvPr id="87" name="TextBox 86"/>
          <p:cNvSpPr txBox="1"/>
          <p:nvPr/>
        </p:nvSpPr>
        <p:spPr>
          <a:xfrm>
            <a:off x="7340998" y="3107780"/>
            <a:ext cx="2877884" cy="646331"/>
          </a:xfrm>
          <a:prstGeom prst="rect">
            <a:avLst/>
          </a:prstGeom>
          <a:noFill/>
        </p:spPr>
        <p:txBody>
          <a:bodyPr wrap="square" rtlCol="0">
            <a:spAutoFit/>
          </a:bodyPr>
          <a:lstStyle/>
          <a:p>
            <a:pPr algn="ctr"/>
            <a:r>
              <a:rPr lang="en-US" sz="3600">
                <a:solidFill>
                  <a:schemeClr val="accent1"/>
                </a:solidFill>
                <a:latin typeface="Chewy" panose="02000000000000000000" pitchFamily="2" charset="0"/>
                <a:ea typeface="Chewy" panose="02000000000000000000" pitchFamily="2" charset="0"/>
              </a:rPr>
              <a:t> 5</a:t>
            </a:r>
            <a:endParaRPr lang="en-US" sz="2000">
              <a:solidFill>
                <a:schemeClr val="accent1"/>
              </a:solidFill>
              <a:latin typeface="Chewy" panose="02000000000000000000" pitchFamily="2" charset="0"/>
              <a:ea typeface="Chewy" panose="02000000000000000000" pitchFamily="2" charset="0"/>
            </a:endParaRPr>
          </a:p>
        </p:txBody>
      </p:sp>
      <p:sp>
        <p:nvSpPr>
          <p:cNvPr id="88" name="TextBox 87"/>
          <p:cNvSpPr txBox="1"/>
          <p:nvPr/>
        </p:nvSpPr>
        <p:spPr>
          <a:xfrm>
            <a:off x="6986275" y="2637968"/>
            <a:ext cx="4356755" cy="523220"/>
          </a:xfrm>
          <a:prstGeom prst="rect">
            <a:avLst/>
          </a:prstGeom>
          <a:noFill/>
        </p:spPr>
        <p:txBody>
          <a:bodyPr wrap="square" rtlCol="0">
            <a:spAutoFit/>
          </a:bodyPr>
          <a:lstStyle/>
          <a:p>
            <a:pPr algn="ctr"/>
            <a:r>
              <a:rPr lang="en-US" sz="2800">
                <a:solidFill>
                  <a:schemeClr val="tx2"/>
                </a:solidFill>
                <a:latin typeface="Chewy" panose="02000000000000000000" pitchFamily="2" charset="0"/>
                <a:ea typeface="Chewy" panose="02000000000000000000" pitchFamily="2" charset="0"/>
              </a:rPr>
              <a:t>E inizi con la lettera estratta</a:t>
            </a:r>
            <a:endParaRPr lang="en-US" sz="1600">
              <a:solidFill>
                <a:schemeClr val="tx2"/>
              </a:solidFill>
              <a:latin typeface="Chewy" panose="02000000000000000000" pitchFamily="2" charset="0"/>
              <a:ea typeface="Chewy" panose="02000000000000000000" pitchFamily="2" charset="0"/>
            </a:endParaRPr>
          </a:p>
        </p:txBody>
      </p:sp>
      <p:sp>
        <p:nvSpPr>
          <p:cNvPr id="89" name="TextBox 88"/>
          <p:cNvSpPr txBox="1"/>
          <p:nvPr/>
        </p:nvSpPr>
        <p:spPr>
          <a:xfrm>
            <a:off x="7582994" y="5016763"/>
            <a:ext cx="2877884" cy="646331"/>
          </a:xfrm>
          <a:prstGeom prst="rect">
            <a:avLst/>
          </a:prstGeom>
          <a:noFill/>
        </p:spPr>
        <p:txBody>
          <a:bodyPr wrap="square" rtlCol="0">
            <a:spAutoFit/>
          </a:bodyPr>
          <a:lstStyle/>
          <a:p>
            <a:pPr algn="ctr"/>
            <a:r>
              <a:rPr lang="en-US" sz="3600">
                <a:solidFill>
                  <a:schemeClr val="accent1"/>
                </a:solidFill>
                <a:latin typeface="Chewy" panose="02000000000000000000" pitchFamily="2" charset="0"/>
                <a:ea typeface="Chewy" panose="02000000000000000000" pitchFamily="2" charset="0"/>
              </a:rPr>
              <a:t> 6</a:t>
            </a:r>
            <a:endParaRPr lang="en-US" sz="2000">
              <a:solidFill>
                <a:schemeClr val="accent1"/>
              </a:solidFill>
              <a:latin typeface="Chewy" panose="02000000000000000000" pitchFamily="2" charset="0"/>
              <a:ea typeface="Chewy" panose="02000000000000000000" pitchFamily="2" charset="0"/>
            </a:endParaRPr>
          </a:p>
        </p:txBody>
      </p:sp>
      <p:sp>
        <p:nvSpPr>
          <p:cNvPr id="90" name="TextBox 89"/>
          <p:cNvSpPr txBox="1"/>
          <p:nvPr/>
        </p:nvSpPr>
        <p:spPr>
          <a:xfrm>
            <a:off x="6167199" y="5697372"/>
            <a:ext cx="5225483" cy="954107"/>
          </a:xfrm>
          <a:prstGeom prst="rect">
            <a:avLst/>
          </a:prstGeom>
          <a:noFill/>
        </p:spPr>
        <p:txBody>
          <a:bodyPr wrap="square" rtlCol="0">
            <a:spAutoFit/>
          </a:bodyPr>
          <a:lstStyle/>
          <a:p>
            <a:pPr algn="ctr"/>
            <a:r>
              <a:rPr lang="en-US" sz="2800">
                <a:solidFill>
                  <a:schemeClr val="tx2"/>
                </a:solidFill>
                <a:latin typeface="Chewy" panose="02000000000000000000" pitchFamily="2" charset="0"/>
                <a:ea typeface="Chewy" panose="02000000000000000000" pitchFamily="2" charset="0"/>
              </a:rPr>
              <a:t>Confronta le risposte coi compagni per calcolare il punteggio.</a:t>
            </a:r>
            <a:endParaRPr lang="en-US" sz="1600">
              <a:solidFill>
                <a:schemeClr val="tx2"/>
              </a:solidFill>
              <a:latin typeface="Chewy" panose="02000000000000000000" pitchFamily="2" charset="0"/>
              <a:ea typeface="Chewy" panose="02000000000000000000" pitchFamily="2" charset="0"/>
            </a:endParaRPr>
          </a:p>
        </p:txBody>
      </p:sp>
      <p:sp>
        <p:nvSpPr>
          <p:cNvPr id="6" name="line4"/>
          <p:cNvSpPr>
            <a:spLocks/>
          </p:cNvSpPr>
          <p:nvPr/>
        </p:nvSpPr>
        <p:spPr bwMode="auto">
          <a:xfrm>
            <a:off x="7813689" y="2263850"/>
            <a:ext cx="2701925" cy="173038"/>
          </a:xfrm>
          <a:custGeom>
            <a:avLst/>
            <a:gdLst>
              <a:gd name="T0" fmla="*/ 8 w 358"/>
              <a:gd name="T1" fmla="*/ 22 h 23"/>
              <a:gd name="T2" fmla="*/ 349 w 358"/>
              <a:gd name="T3" fmla="*/ 22 h 23"/>
              <a:gd name="T4" fmla="*/ 349 w 358"/>
              <a:gd name="T5" fmla="*/ 9 h 23"/>
              <a:gd name="T6" fmla="*/ 8 w 358"/>
              <a:gd name="T7" fmla="*/ 9 h 23"/>
              <a:gd name="T8" fmla="*/ 8 w 358"/>
              <a:gd name="T9" fmla="*/ 22 h 23"/>
            </a:gdLst>
            <a:ahLst/>
            <a:cxnLst>
              <a:cxn ang="0">
                <a:pos x="T0" y="T1"/>
              </a:cxn>
              <a:cxn ang="0">
                <a:pos x="T2" y="T3"/>
              </a:cxn>
              <a:cxn ang="0">
                <a:pos x="T4" y="T5"/>
              </a:cxn>
              <a:cxn ang="0">
                <a:pos x="T6" y="T7"/>
              </a:cxn>
              <a:cxn ang="0">
                <a:pos x="T8" y="T9"/>
              </a:cxn>
            </a:cxnLst>
            <a:rect l="0" t="0" r="r" b="b"/>
            <a:pathLst>
              <a:path w="358" h="23">
                <a:moveTo>
                  <a:pt x="8" y="22"/>
                </a:moveTo>
                <a:cubicBezTo>
                  <a:pt x="121" y="13"/>
                  <a:pt x="236" y="16"/>
                  <a:pt x="349" y="22"/>
                </a:cubicBezTo>
                <a:cubicBezTo>
                  <a:pt x="358" y="22"/>
                  <a:pt x="358" y="9"/>
                  <a:pt x="349" y="9"/>
                </a:cubicBezTo>
                <a:cubicBezTo>
                  <a:pt x="236" y="3"/>
                  <a:pt x="121" y="0"/>
                  <a:pt x="8" y="9"/>
                </a:cubicBezTo>
                <a:cubicBezTo>
                  <a:pt x="0" y="9"/>
                  <a:pt x="0" y="23"/>
                  <a:pt x="8" y="22"/>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line5"/>
          <p:cNvSpPr>
            <a:spLocks/>
          </p:cNvSpPr>
          <p:nvPr/>
        </p:nvSpPr>
        <p:spPr bwMode="auto">
          <a:xfrm>
            <a:off x="7677670" y="3842726"/>
            <a:ext cx="2701925" cy="174625"/>
          </a:xfrm>
          <a:custGeom>
            <a:avLst/>
            <a:gdLst>
              <a:gd name="T0" fmla="*/ 349 w 358"/>
              <a:gd name="T1" fmla="*/ 9 h 23"/>
              <a:gd name="T2" fmla="*/ 8 w 358"/>
              <a:gd name="T3" fmla="*/ 9 h 23"/>
              <a:gd name="T4" fmla="*/ 8 w 358"/>
              <a:gd name="T5" fmla="*/ 22 h 23"/>
              <a:gd name="T6" fmla="*/ 349 w 358"/>
              <a:gd name="T7" fmla="*/ 22 h 23"/>
              <a:gd name="T8" fmla="*/ 349 w 358"/>
              <a:gd name="T9" fmla="*/ 9 h 23"/>
            </a:gdLst>
            <a:ahLst/>
            <a:cxnLst>
              <a:cxn ang="0">
                <a:pos x="T0" y="T1"/>
              </a:cxn>
              <a:cxn ang="0">
                <a:pos x="T2" y="T3"/>
              </a:cxn>
              <a:cxn ang="0">
                <a:pos x="T4" y="T5"/>
              </a:cxn>
              <a:cxn ang="0">
                <a:pos x="T6" y="T7"/>
              </a:cxn>
              <a:cxn ang="0">
                <a:pos x="T8" y="T9"/>
              </a:cxn>
            </a:cxnLst>
            <a:rect l="0" t="0" r="r" b="b"/>
            <a:pathLst>
              <a:path w="358" h="23">
                <a:moveTo>
                  <a:pt x="349" y="9"/>
                </a:moveTo>
                <a:cubicBezTo>
                  <a:pt x="236" y="3"/>
                  <a:pt x="121" y="0"/>
                  <a:pt x="8" y="9"/>
                </a:cubicBezTo>
                <a:cubicBezTo>
                  <a:pt x="0" y="9"/>
                  <a:pt x="0" y="23"/>
                  <a:pt x="8" y="22"/>
                </a:cubicBezTo>
                <a:cubicBezTo>
                  <a:pt x="121" y="13"/>
                  <a:pt x="236" y="16"/>
                  <a:pt x="349" y="22"/>
                </a:cubicBezTo>
                <a:cubicBezTo>
                  <a:pt x="358" y="22"/>
                  <a:pt x="358" y="9"/>
                  <a:pt x="349"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 name="line6"/>
          <p:cNvSpPr>
            <a:spLocks/>
          </p:cNvSpPr>
          <p:nvPr/>
        </p:nvSpPr>
        <p:spPr bwMode="auto">
          <a:xfrm>
            <a:off x="7741212" y="5514809"/>
            <a:ext cx="2701925" cy="174625"/>
          </a:xfrm>
          <a:custGeom>
            <a:avLst/>
            <a:gdLst>
              <a:gd name="T0" fmla="*/ 349 w 358"/>
              <a:gd name="T1" fmla="*/ 9 h 23"/>
              <a:gd name="T2" fmla="*/ 8 w 358"/>
              <a:gd name="T3" fmla="*/ 9 h 23"/>
              <a:gd name="T4" fmla="*/ 8 w 358"/>
              <a:gd name="T5" fmla="*/ 22 h 23"/>
              <a:gd name="T6" fmla="*/ 349 w 358"/>
              <a:gd name="T7" fmla="*/ 22 h 23"/>
              <a:gd name="T8" fmla="*/ 349 w 358"/>
              <a:gd name="T9" fmla="*/ 9 h 23"/>
            </a:gdLst>
            <a:ahLst/>
            <a:cxnLst>
              <a:cxn ang="0">
                <a:pos x="T0" y="T1"/>
              </a:cxn>
              <a:cxn ang="0">
                <a:pos x="T2" y="T3"/>
              </a:cxn>
              <a:cxn ang="0">
                <a:pos x="T4" y="T5"/>
              </a:cxn>
              <a:cxn ang="0">
                <a:pos x="T6" y="T7"/>
              </a:cxn>
              <a:cxn ang="0">
                <a:pos x="T8" y="T9"/>
              </a:cxn>
            </a:cxnLst>
            <a:rect l="0" t="0" r="r" b="b"/>
            <a:pathLst>
              <a:path w="358" h="23">
                <a:moveTo>
                  <a:pt x="349" y="9"/>
                </a:moveTo>
                <a:cubicBezTo>
                  <a:pt x="236" y="3"/>
                  <a:pt x="121" y="0"/>
                  <a:pt x="8" y="9"/>
                </a:cubicBezTo>
                <a:cubicBezTo>
                  <a:pt x="0" y="10"/>
                  <a:pt x="0" y="23"/>
                  <a:pt x="8" y="22"/>
                </a:cubicBezTo>
                <a:cubicBezTo>
                  <a:pt x="121" y="13"/>
                  <a:pt x="236" y="16"/>
                  <a:pt x="349" y="22"/>
                </a:cubicBezTo>
                <a:cubicBezTo>
                  <a:pt x="358" y="23"/>
                  <a:pt x="358" y="9"/>
                  <a:pt x="349"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 name="line1"/>
          <p:cNvSpPr>
            <a:spLocks/>
          </p:cNvSpPr>
          <p:nvPr/>
        </p:nvSpPr>
        <p:spPr bwMode="auto">
          <a:xfrm>
            <a:off x="1688072" y="1879433"/>
            <a:ext cx="2762250" cy="174625"/>
          </a:xfrm>
          <a:custGeom>
            <a:avLst/>
            <a:gdLst>
              <a:gd name="T0" fmla="*/ 358 w 366"/>
              <a:gd name="T1" fmla="*/ 9 h 23"/>
              <a:gd name="T2" fmla="*/ 9 w 366"/>
              <a:gd name="T3" fmla="*/ 9 h 23"/>
              <a:gd name="T4" fmla="*/ 8 w 366"/>
              <a:gd name="T5" fmla="*/ 22 h 23"/>
              <a:gd name="T6" fmla="*/ 358 w 366"/>
              <a:gd name="T7" fmla="*/ 22 h 23"/>
              <a:gd name="T8" fmla="*/ 358 w 366"/>
              <a:gd name="T9" fmla="*/ 9 h 23"/>
            </a:gdLst>
            <a:ahLst/>
            <a:cxnLst>
              <a:cxn ang="0">
                <a:pos x="T0" y="T1"/>
              </a:cxn>
              <a:cxn ang="0">
                <a:pos x="T2" y="T3"/>
              </a:cxn>
              <a:cxn ang="0">
                <a:pos x="T4" y="T5"/>
              </a:cxn>
              <a:cxn ang="0">
                <a:pos x="T6" y="T7"/>
              </a:cxn>
              <a:cxn ang="0">
                <a:pos x="T8" y="T9"/>
              </a:cxn>
            </a:cxnLst>
            <a:rect l="0" t="0" r="r" b="b"/>
            <a:pathLst>
              <a:path w="366" h="23">
                <a:moveTo>
                  <a:pt x="358" y="9"/>
                </a:moveTo>
                <a:cubicBezTo>
                  <a:pt x="242" y="0"/>
                  <a:pt x="124" y="3"/>
                  <a:pt x="9" y="9"/>
                </a:cubicBezTo>
                <a:cubicBezTo>
                  <a:pt x="0" y="9"/>
                  <a:pt x="0" y="23"/>
                  <a:pt x="8" y="22"/>
                </a:cubicBezTo>
                <a:cubicBezTo>
                  <a:pt x="124" y="16"/>
                  <a:pt x="242" y="13"/>
                  <a:pt x="358" y="22"/>
                </a:cubicBezTo>
                <a:cubicBezTo>
                  <a:pt x="366" y="23"/>
                  <a:pt x="366" y="9"/>
                  <a:pt x="358"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line2"/>
          <p:cNvSpPr>
            <a:spLocks/>
          </p:cNvSpPr>
          <p:nvPr/>
        </p:nvSpPr>
        <p:spPr bwMode="auto">
          <a:xfrm>
            <a:off x="1688072" y="3701884"/>
            <a:ext cx="2762250" cy="182563"/>
          </a:xfrm>
          <a:custGeom>
            <a:avLst/>
            <a:gdLst>
              <a:gd name="T0" fmla="*/ 358 w 366"/>
              <a:gd name="T1" fmla="*/ 9 h 24"/>
              <a:gd name="T2" fmla="*/ 9 w 366"/>
              <a:gd name="T3" fmla="*/ 9 h 24"/>
              <a:gd name="T4" fmla="*/ 8 w 366"/>
              <a:gd name="T5" fmla="*/ 23 h 24"/>
              <a:gd name="T6" fmla="*/ 358 w 366"/>
              <a:gd name="T7" fmla="*/ 23 h 24"/>
              <a:gd name="T8" fmla="*/ 358 w 366"/>
              <a:gd name="T9" fmla="*/ 9 h 24"/>
            </a:gdLst>
            <a:ahLst/>
            <a:cxnLst>
              <a:cxn ang="0">
                <a:pos x="T0" y="T1"/>
              </a:cxn>
              <a:cxn ang="0">
                <a:pos x="T2" y="T3"/>
              </a:cxn>
              <a:cxn ang="0">
                <a:pos x="T4" y="T5"/>
              </a:cxn>
              <a:cxn ang="0">
                <a:pos x="T6" y="T7"/>
              </a:cxn>
              <a:cxn ang="0">
                <a:pos x="T8" y="T9"/>
              </a:cxn>
            </a:cxnLst>
            <a:rect l="0" t="0" r="r" b="b"/>
            <a:pathLst>
              <a:path w="366" h="24">
                <a:moveTo>
                  <a:pt x="358" y="9"/>
                </a:moveTo>
                <a:cubicBezTo>
                  <a:pt x="242" y="0"/>
                  <a:pt x="124" y="4"/>
                  <a:pt x="9" y="9"/>
                </a:cubicBezTo>
                <a:cubicBezTo>
                  <a:pt x="0" y="10"/>
                  <a:pt x="0" y="23"/>
                  <a:pt x="8" y="23"/>
                </a:cubicBezTo>
                <a:cubicBezTo>
                  <a:pt x="124" y="17"/>
                  <a:pt x="242" y="14"/>
                  <a:pt x="358" y="23"/>
                </a:cubicBezTo>
                <a:cubicBezTo>
                  <a:pt x="366" y="24"/>
                  <a:pt x="366" y="10"/>
                  <a:pt x="358"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line3"/>
          <p:cNvSpPr>
            <a:spLocks/>
          </p:cNvSpPr>
          <p:nvPr/>
        </p:nvSpPr>
        <p:spPr bwMode="auto">
          <a:xfrm>
            <a:off x="1666982" y="5068987"/>
            <a:ext cx="2762250" cy="174625"/>
          </a:xfrm>
          <a:custGeom>
            <a:avLst/>
            <a:gdLst>
              <a:gd name="T0" fmla="*/ 358 w 366"/>
              <a:gd name="T1" fmla="*/ 9 h 23"/>
              <a:gd name="T2" fmla="*/ 9 w 366"/>
              <a:gd name="T3" fmla="*/ 9 h 23"/>
              <a:gd name="T4" fmla="*/ 8 w 366"/>
              <a:gd name="T5" fmla="*/ 22 h 23"/>
              <a:gd name="T6" fmla="*/ 358 w 366"/>
              <a:gd name="T7" fmla="*/ 22 h 23"/>
              <a:gd name="T8" fmla="*/ 358 w 366"/>
              <a:gd name="T9" fmla="*/ 9 h 23"/>
            </a:gdLst>
            <a:ahLst/>
            <a:cxnLst>
              <a:cxn ang="0">
                <a:pos x="T0" y="T1"/>
              </a:cxn>
              <a:cxn ang="0">
                <a:pos x="T2" y="T3"/>
              </a:cxn>
              <a:cxn ang="0">
                <a:pos x="T4" y="T5"/>
              </a:cxn>
              <a:cxn ang="0">
                <a:pos x="T6" y="T7"/>
              </a:cxn>
              <a:cxn ang="0">
                <a:pos x="T8" y="T9"/>
              </a:cxn>
            </a:cxnLst>
            <a:rect l="0" t="0" r="r" b="b"/>
            <a:pathLst>
              <a:path w="366" h="23">
                <a:moveTo>
                  <a:pt x="358" y="9"/>
                </a:moveTo>
                <a:cubicBezTo>
                  <a:pt x="242" y="0"/>
                  <a:pt x="124" y="3"/>
                  <a:pt x="9" y="9"/>
                </a:cubicBezTo>
                <a:cubicBezTo>
                  <a:pt x="0" y="9"/>
                  <a:pt x="0" y="23"/>
                  <a:pt x="8" y="22"/>
                </a:cubicBezTo>
                <a:cubicBezTo>
                  <a:pt x="124" y="16"/>
                  <a:pt x="242" y="13"/>
                  <a:pt x="358" y="22"/>
                </a:cubicBezTo>
                <a:cubicBezTo>
                  <a:pt x="366" y="23"/>
                  <a:pt x="366" y="9"/>
                  <a:pt x="358" y="9"/>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3" name="Immagine 2">
            <a:extLst>
              <a:ext uri="{FF2B5EF4-FFF2-40B4-BE49-F238E27FC236}">
                <a16:creationId xmlns:a16="http://schemas.microsoft.com/office/drawing/2014/main" id="{28B827AC-0934-4D5B-8B9C-67B2E91B7A06}"/>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90128" y="191211"/>
            <a:ext cx="2096661" cy="1268409"/>
          </a:xfrm>
          <a:prstGeom prst="rect">
            <a:avLst/>
          </a:prstGeom>
        </p:spPr>
      </p:pic>
      <p:pic>
        <p:nvPicPr>
          <p:cNvPr id="5" name="Immagine 4" descr="Immagine che contiene interni&#10;&#10;Descrizione generata con affidabilità elevata">
            <a:extLst>
              <a:ext uri="{FF2B5EF4-FFF2-40B4-BE49-F238E27FC236}">
                <a16:creationId xmlns:a16="http://schemas.microsoft.com/office/drawing/2014/main" id="{80390D82-3990-4C30-855A-1D3082F9EA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47609" y="441536"/>
            <a:ext cx="2106644" cy="1664249"/>
          </a:xfrm>
          <a:prstGeom prst="rect">
            <a:avLst/>
          </a:prstGeom>
        </p:spPr>
      </p:pic>
    </p:spTree>
    <p:extLst>
      <p:ext uri="{BB962C8B-B14F-4D97-AF65-F5344CB8AC3E}">
        <p14:creationId xmlns:p14="http://schemas.microsoft.com/office/powerpoint/2010/main" val="8894967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10" presetClass="entr" presetSubtype="0" fill="hold" grpId="0" nodeType="withEffect">
                                  <p:stCondLst>
                                    <p:cond delay="400"/>
                                  </p:stCondLst>
                                  <p:childTnLst>
                                    <p:set>
                                      <p:cBhvr>
                                        <p:cTn id="9" dur="1" fill="hold">
                                          <p:stCondLst>
                                            <p:cond delay="0"/>
                                          </p:stCondLst>
                                        </p:cTn>
                                        <p:tgtEl>
                                          <p:spTgt spid="79"/>
                                        </p:tgtEl>
                                        <p:attrNameLst>
                                          <p:attrName>style.visibility</p:attrName>
                                        </p:attrNameLst>
                                      </p:cBhvr>
                                      <p:to>
                                        <p:strVal val="visible"/>
                                      </p:to>
                                    </p:set>
                                    <p:animEffect transition="in" filter="fade">
                                      <p:cBhvr>
                                        <p:cTn id="10" dur="500"/>
                                        <p:tgtEl>
                                          <p:spTgt spid="79"/>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80"/>
                                        </p:tgtEl>
                                        <p:attrNameLst>
                                          <p:attrName>style.visibility</p:attrName>
                                        </p:attrNameLst>
                                      </p:cBhvr>
                                      <p:to>
                                        <p:strVal val="visible"/>
                                      </p:to>
                                    </p:set>
                                    <p:animEffect transition="in" filter="fade">
                                      <p:cBhvr>
                                        <p:cTn id="13" dur="500"/>
                                        <p:tgtEl>
                                          <p:spTgt spid="80"/>
                                        </p:tgtEl>
                                      </p:cBhvr>
                                    </p:animEffect>
                                  </p:childTnLst>
                                </p:cTn>
                              </p:par>
                              <p:par>
                                <p:cTn id="14" presetID="22" presetClass="entr" presetSubtype="8" fill="hold" grpId="0" nodeType="withEffect">
                                  <p:stCondLst>
                                    <p:cond delay="800"/>
                                  </p:stCondLst>
                                  <p:childTnLst>
                                    <p:set>
                                      <p:cBhvr>
                                        <p:cTn id="15" dur="1" fill="hold">
                                          <p:stCondLst>
                                            <p:cond delay="0"/>
                                          </p:stCondLst>
                                        </p:cTn>
                                        <p:tgtEl>
                                          <p:spTgt spid="17"/>
                                        </p:tgtEl>
                                        <p:attrNameLst>
                                          <p:attrName>style.visibility</p:attrName>
                                        </p:attrNameLst>
                                      </p:cBhvr>
                                      <p:to>
                                        <p:strVal val="visible"/>
                                      </p:to>
                                    </p:set>
                                    <p:animEffect transition="in" filter="wipe(left)">
                                      <p:cBhvr>
                                        <p:cTn id="16" dur="500"/>
                                        <p:tgtEl>
                                          <p:spTgt spid="17"/>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10" presetClass="entr" presetSubtype="0" fill="hold" grpId="0" nodeType="withEffect">
                                  <p:stCondLst>
                                    <p:cond delay="1900"/>
                                  </p:stCondLst>
                                  <p:childTnLst>
                                    <p:set>
                                      <p:cBhvr>
                                        <p:cTn id="21" dur="1" fill="hold">
                                          <p:stCondLst>
                                            <p:cond delay="0"/>
                                          </p:stCondLst>
                                        </p:cTn>
                                        <p:tgtEl>
                                          <p:spTgt spid="81"/>
                                        </p:tgtEl>
                                        <p:attrNameLst>
                                          <p:attrName>style.visibility</p:attrName>
                                        </p:attrNameLst>
                                      </p:cBhvr>
                                      <p:to>
                                        <p:strVal val="visible"/>
                                      </p:to>
                                    </p:set>
                                    <p:animEffect transition="in" filter="fade">
                                      <p:cBhvr>
                                        <p:cTn id="22" dur="500"/>
                                        <p:tgtEl>
                                          <p:spTgt spid="81"/>
                                        </p:tgtEl>
                                      </p:cBhvr>
                                    </p:animEffect>
                                  </p:childTnLst>
                                </p:cTn>
                              </p:par>
                              <p:par>
                                <p:cTn id="23" presetID="10" presetClass="entr" presetSubtype="0" fill="hold" grpId="0" nodeType="withEffect">
                                  <p:stCondLst>
                                    <p:cond delay="1900"/>
                                  </p:stCondLst>
                                  <p:childTnLst>
                                    <p:set>
                                      <p:cBhvr>
                                        <p:cTn id="24" dur="1" fill="hold">
                                          <p:stCondLst>
                                            <p:cond delay="0"/>
                                          </p:stCondLst>
                                        </p:cTn>
                                        <p:tgtEl>
                                          <p:spTgt spid="82"/>
                                        </p:tgtEl>
                                        <p:attrNameLst>
                                          <p:attrName>style.visibility</p:attrName>
                                        </p:attrNameLst>
                                      </p:cBhvr>
                                      <p:to>
                                        <p:strVal val="visible"/>
                                      </p:to>
                                    </p:set>
                                    <p:animEffect transition="in" filter="fade">
                                      <p:cBhvr>
                                        <p:cTn id="25" dur="500"/>
                                        <p:tgtEl>
                                          <p:spTgt spid="82"/>
                                        </p:tgtEl>
                                      </p:cBhvr>
                                    </p:animEffect>
                                  </p:childTnLst>
                                </p:cTn>
                              </p:par>
                              <p:par>
                                <p:cTn id="26" presetID="22" presetClass="entr" presetSubtype="8" fill="hold" grpId="0" nodeType="withEffect">
                                  <p:stCondLst>
                                    <p:cond delay="240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par>
                                <p:cTn id="29" presetID="22" presetClass="entr" presetSubtype="8" fill="hold" grpId="0" nodeType="withEffect">
                                  <p:stCondLst>
                                    <p:cond delay="310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par>
                                <p:cTn id="32" presetID="10" presetClass="entr" presetSubtype="0" fill="hold" grpId="0" nodeType="withEffect">
                                  <p:stCondLst>
                                    <p:cond delay="3500"/>
                                  </p:stCondLst>
                                  <p:childTnLst>
                                    <p:set>
                                      <p:cBhvr>
                                        <p:cTn id="33" dur="1" fill="hold">
                                          <p:stCondLst>
                                            <p:cond delay="0"/>
                                          </p:stCondLst>
                                        </p:cTn>
                                        <p:tgtEl>
                                          <p:spTgt spid="83"/>
                                        </p:tgtEl>
                                        <p:attrNameLst>
                                          <p:attrName>style.visibility</p:attrName>
                                        </p:attrNameLst>
                                      </p:cBhvr>
                                      <p:to>
                                        <p:strVal val="visible"/>
                                      </p:to>
                                    </p:set>
                                    <p:animEffect transition="in" filter="fade">
                                      <p:cBhvr>
                                        <p:cTn id="34" dur="500"/>
                                        <p:tgtEl>
                                          <p:spTgt spid="83"/>
                                        </p:tgtEl>
                                      </p:cBhvr>
                                    </p:animEffect>
                                  </p:childTnLst>
                                </p:cTn>
                              </p:par>
                              <p:par>
                                <p:cTn id="35" presetID="10" presetClass="entr" presetSubtype="0" fill="hold" grpId="0" nodeType="withEffect">
                                  <p:stCondLst>
                                    <p:cond delay="3500"/>
                                  </p:stCondLst>
                                  <p:childTnLst>
                                    <p:set>
                                      <p:cBhvr>
                                        <p:cTn id="36" dur="1" fill="hold">
                                          <p:stCondLst>
                                            <p:cond delay="0"/>
                                          </p:stCondLst>
                                        </p:cTn>
                                        <p:tgtEl>
                                          <p:spTgt spid="84"/>
                                        </p:tgtEl>
                                        <p:attrNameLst>
                                          <p:attrName>style.visibility</p:attrName>
                                        </p:attrNameLst>
                                      </p:cBhvr>
                                      <p:to>
                                        <p:strVal val="visible"/>
                                      </p:to>
                                    </p:set>
                                    <p:animEffect transition="in" filter="fade">
                                      <p:cBhvr>
                                        <p:cTn id="37" dur="500"/>
                                        <p:tgtEl>
                                          <p:spTgt spid="84"/>
                                        </p:tgtEl>
                                      </p:cBhvr>
                                    </p:animEffect>
                                  </p:childTnLst>
                                </p:cTn>
                              </p:par>
                              <p:par>
                                <p:cTn id="38" presetID="22" presetClass="entr" presetSubtype="8" fill="hold" grpId="0" nodeType="withEffect">
                                  <p:stCondLst>
                                    <p:cond delay="400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par>
                                <p:cTn id="41" presetID="22" presetClass="entr" presetSubtype="2" fill="hold" grpId="0" nodeType="withEffect">
                                  <p:stCondLst>
                                    <p:cond delay="4700"/>
                                  </p:stCondLst>
                                  <p:childTnLst>
                                    <p:set>
                                      <p:cBhvr>
                                        <p:cTn id="42" dur="1" fill="hold">
                                          <p:stCondLst>
                                            <p:cond delay="0"/>
                                          </p:stCondLst>
                                        </p:cTn>
                                        <p:tgtEl>
                                          <p:spTgt spid="6"/>
                                        </p:tgtEl>
                                        <p:attrNameLst>
                                          <p:attrName>style.visibility</p:attrName>
                                        </p:attrNameLst>
                                      </p:cBhvr>
                                      <p:to>
                                        <p:strVal val="visible"/>
                                      </p:to>
                                    </p:set>
                                    <p:animEffect transition="in" filter="wipe(right)">
                                      <p:cBhvr>
                                        <p:cTn id="43" dur="500"/>
                                        <p:tgtEl>
                                          <p:spTgt spid="6"/>
                                        </p:tgtEl>
                                      </p:cBhvr>
                                    </p:animEffect>
                                  </p:childTnLst>
                                </p:cTn>
                              </p:par>
                              <p:par>
                                <p:cTn id="44" presetID="10" presetClass="entr" presetSubtype="0" fill="hold" grpId="0" nodeType="withEffect">
                                  <p:stCondLst>
                                    <p:cond delay="5100"/>
                                  </p:stCondLst>
                                  <p:childTnLst>
                                    <p:set>
                                      <p:cBhvr>
                                        <p:cTn id="45" dur="1" fill="hold">
                                          <p:stCondLst>
                                            <p:cond delay="0"/>
                                          </p:stCondLst>
                                        </p:cTn>
                                        <p:tgtEl>
                                          <p:spTgt spid="85"/>
                                        </p:tgtEl>
                                        <p:attrNameLst>
                                          <p:attrName>style.visibility</p:attrName>
                                        </p:attrNameLst>
                                      </p:cBhvr>
                                      <p:to>
                                        <p:strVal val="visible"/>
                                      </p:to>
                                    </p:set>
                                    <p:animEffect transition="in" filter="fade">
                                      <p:cBhvr>
                                        <p:cTn id="46" dur="500"/>
                                        <p:tgtEl>
                                          <p:spTgt spid="85"/>
                                        </p:tgtEl>
                                      </p:cBhvr>
                                    </p:animEffect>
                                  </p:childTnLst>
                                </p:cTn>
                              </p:par>
                              <p:par>
                                <p:cTn id="47" presetID="10" presetClass="entr" presetSubtype="0" fill="hold" grpId="0" nodeType="withEffect">
                                  <p:stCondLst>
                                    <p:cond delay="5100"/>
                                  </p:stCondLst>
                                  <p:childTnLst>
                                    <p:set>
                                      <p:cBhvr>
                                        <p:cTn id="48" dur="1" fill="hold">
                                          <p:stCondLst>
                                            <p:cond delay="0"/>
                                          </p:stCondLst>
                                        </p:cTn>
                                        <p:tgtEl>
                                          <p:spTgt spid="86"/>
                                        </p:tgtEl>
                                        <p:attrNameLst>
                                          <p:attrName>style.visibility</p:attrName>
                                        </p:attrNameLst>
                                      </p:cBhvr>
                                      <p:to>
                                        <p:strVal val="visible"/>
                                      </p:to>
                                    </p:set>
                                    <p:animEffect transition="in" filter="fade">
                                      <p:cBhvr>
                                        <p:cTn id="49" dur="500"/>
                                        <p:tgtEl>
                                          <p:spTgt spid="86"/>
                                        </p:tgtEl>
                                      </p:cBhvr>
                                    </p:animEffect>
                                  </p:childTnLst>
                                </p:cTn>
                              </p:par>
                              <p:par>
                                <p:cTn id="50" presetID="22" presetClass="entr" presetSubtype="2" fill="hold" grpId="0" nodeType="withEffect">
                                  <p:stCondLst>
                                    <p:cond delay="5600"/>
                                  </p:stCondLst>
                                  <p:childTnLst>
                                    <p:set>
                                      <p:cBhvr>
                                        <p:cTn id="51" dur="1" fill="hold">
                                          <p:stCondLst>
                                            <p:cond delay="0"/>
                                          </p:stCondLst>
                                        </p:cTn>
                                        <p:tgtEl>
                                          <p:spTgt spid="11"/>
                                        </p:tgtEl>
                                        <p:attrNameLst>
                                          <p:attrName>style.visibility</p:attrName>
                                        </p:attrNameLst>
                                      </p:cBhvr>
                                      <p:to>
                                        <p:strVal val="visible"/>
                                      </p:to>
                                    </p:set>
                                    <p:animEffect transition="in" filter="wipe(right)">
                                      <p:cBhvr>
                                        <p:cTn id="52" dur="500"/>
                                        <p:tgtEl>
                                          <p:spTgt spid="11"/>
                                        </p:tgtEl>
                                      </p:cBhvr>
                                    </p:animEffect>
                                  </p:childTnLst>
                                </p:cTn>
                              </p:par>
                              <p:par>
                                <p:cTn id="53" presetID="22" presetClass="entr" presetSubtype="2" fill="hold" grpId="0" nodeType="withEffect">
                                  <p:stCondLst>
                                    <p:cond delay="6300"/>
                                  </p:stCondLst>
                                  <p:childTnLst>
                                    <p:set>
                                      <p:cBhvr>
                                        <p:cTn id="54" dur="1" fill="hold">
                                          <p:stCondLst>
                                            <p:cond delay="0"/>
                                          </p:stCondLst>
                                        </p:cTn>
                                        <p:tgtEl>
                                          <p:spTgt spid="8"/>
                                        </p:tgtEl>
                                        <p:attrNameLst>
                                          <p:attrName>style.visibility</p:attrName>
                                        </p:attrNameLst>
                                      </p:cBhvr>
                                      <p:to>
                                        <p:strVal val="visible"/>
                                      </p:to>
                                    </p:set>
                                    <p:animEffect transition="in" filter="wipe(right)">
                                      <p:cBhvr>
                                        <p:cTn id="55" dur="500"/>
                                        <p:tgtEl>
                                          <p:spTgt spid="8"/>
                                        </p:tgtEl>
                                      </p:cBhvr>
                                    </p:animEffect>
                                  </p:childTnLst>
                                </p:cTn>
                              </p:par>
                              <p:par>
                                <p:cTn id="56" presetID="10" presetClass="entr" presetSubtype="0" fill="hold" grpId="0" nodeType="withEffect">
                                  <p:stCondLst>
                                    <p:cond delay="6700"/>
                                  </p:stCondLst>
                                  <p:childTnLst>
                                    <p:set>
                                      <p:cBhvr>
                                        <p:cTn id="57" dur="1" fill="hold">
                                          <p:stCondLst>
                                            <p:cond delay="0"/>
                                          </p:stCondLst>
                                        </p:cTn>
                                        <p:tgtEl>
                                          <p:spTgt spid="87"/>
                                        </p:tgtEl>
                                        <p:attrNameLst>
                                          <p:attrName>style.visibility</p:attrName>
                                        </p:attrNameLst>
                                      </p:cBhvr>
                                      <p:to>
                                        <p:strVal val="visible"/>
                                      </p:to>
                                    </p:set>
                                    <p:animEffect transition="in" filter="fade">
                                      <p:cBhvr>
                                        <p:cTn id="58" dur="500"/>
                                        <p:tgtEl>
                                          <p:spTgt spid="87"/>
                                        </p:tgtEl>
                                      </p:cBhvr>
                                    </p:animEffect>
                                  </p:childTnLst>
                                </p:cTn>
                              </p:par>
                              <p:par>
                                <p:cTn id="59" presetID="10" presetClass="entr" presetSubtype="0" fill="hold" grpId="0" nodeType="withEffect">
                                  <p:stCondLst>
                                    <p:cond delay="6700"/>
                                  </p:stCondLst>
                                  <p:childTnLst>
                                    <p:set>
                                      <p:cBhvr>
                                        <p:cTn id="60" dur="1" fill="hold">
                                          <p:stCondLst>
                                            <p:cond delay="0"/>
                                          </p:stCondLst>
                                        </p:cTn>
                                        <p:tgtEl>
                                          <p:spTgt spid="88"/>
                                        </p:tgtEl>
                                        <p:attrNameLst>
                                          <p:attrName>style.visibility</p:attrName>
                                        </p:attrNameLst>
                                      </p:cBhvr>
                                      <p:to>
                                        <p:strVal val="visible"/>
                                      </p:to>
                                    </p:set>
                                    <p:animEffect transition="in" filter="fade">
                                      <p:cBhvr>
                                        <p:cTn id="61" dur="500"/>
                                        <p:tgtEl>
                                          <p:spTgt spid="88"/>
                                        </p:tgtEl>
                                      </p:cBhvr>
                                    </p:animEffect>
                                  </p:childTnLst>
                                </p:cTn>
                              </p:par>
                              <p:par>
                                <p:cTn id="62" presetID="22" presetClass="entr" presetSubtype="2" fill="hold" grpId="0" nodeType="withEffect">
                                  <p:stCondLst>
                                    <p:cond delay="7200"/>
                                  </p:stCondLst>
                                  <p:childTnLst>
                                    <p:set>
                                      <p:cBhvr>
                                        <p:cTn id="63" dur="1" fill="hold">
                                          <p:stCondLst>
                                            <p:cond delay="0"/>
                                          </p:stCondLst>
                                        </p:cTn>
                                        <p:tgtEl>
                                          <p:spTgt spid="12"/>
                                        </p:tgtEl>
                                        <p:attrNameLst>
                                          <p:attrName>style.visibility</p:attrName>
                                        </p:attrNameLst>
                                      </p:cBhvr>
                                      <p:to>
                                        <p:strVal val="visible"/>
                                      </p:to>
                                    </p:set>
                                    <p:animEffect transition="in" filter="wipe(right)">
                                      <p:cBhvr>
                                        <p:cTn id="64" dur="500"/>
                                        <p:tgtEl>
                                          <p:spTgt spid="12"/>
                                        </p:tgtEl>
                                      </p:cBhvr>
                                    </p:animEffect>
                                  </p:childTnLst>
                                </p:cTn>
                              </p:par>
                              <p:par>
                                <p:cTn id="65" presetID="22" presetClass="entr" presetSubtype="2" fill="hold" grpId="0" nodeType="withEffect">
                                  <p:stCondLst>
                                    <p:cond delay="7900"/>
                                  </p:stCondLst>
                                  <p:childTnLst>
                                    <p:set>
                                      <p:cBhvr>
                                        <p:cTn id="66" dur="1" fill="hold">
                                          <p:stCondLst>
                                            <p:cond delay="0"/>
                                          </p:stCondLst>
                                        </p:cTn>
                                        <p:tgtEl>
                                          <p:spTgt spid="9"/>
                                        </p:tgtEl>
                                        <p:attrNameLst>
                                          <p:attrName>style.visibility</p:attrName>
                                        </p:attrNameLst>
                                      </p:cBhvr>
                                      <p:to>
                                        <p:strVal val="visible"/>
                                      </p:to>
                                    </p:set>
                                    <p:animEffect transition="in" filter="wipe(right)">
                                      <p:cBhvr>
                                        <p:cTn id="67" dur="500"/>
                                        <p:tgtEl>
                                          <p:spTgt spid="9"/>
                                        </p:tgtEl>
                                      </p:cBhvr>
                                    </p:animEffect>
                                  </p:childTnLst>
                                </p:cTn>
                              </p:par>
                              <p:par>
                                <p:cTn id="68" presetID="10" presetClass="entr" presetSubtype="0" fill="hold" grpId="0" nodeType="withEffect">
                                  <p:stCondLst>
                                    <p:cond delay="8300"/>
                                  </p:stCondLst>
                                  <p:childTnLst>
                                    <p:set>
                                      <p:cBhvr>
                                        <p:cTn id="69" dur="1" fill="hold">
                                          <p:stCondLst>
                                            <p:cond delay="0"/>
                                          </p:stCondLst>
                                        </p:cTn>
                                        <p:tgtEl>
                                          <p:spTgt spid="89"/>
                                        </p:tgtEl>
                                        <p:attrNameLst>
                                          <p:attrName>style.visibility</p:attrName>
                                        </p:attrNameLst>
                                      </p:cBhvr>
                                      <p:to>
                                        <p:strVal val="visible"/>
                                      </p:to>
                                    </p:set>
                                    <p:animEffect transition="in" filter="fade">
                                      <p:cBhvr>
                                        <p:cTn id="70" dur="500"/>
                                        <p:tgtEl>
                                          <p:spTgt spid="89"/>
                                        </p:tgtEl>
                                      </p:cBhvr>
                                    </p:animEffect>
                                  </p:childTnLst>
                                </p:cTn>
                              </p:par>
                              <p:par>
                                <p:cTn id="71" presetID="10" presetClass="entr" presetSubtype="0" fill="hold" grpId="0" nodeType="withEffect">
                                  <p:stCondLst>
                                    <p:cond delay="8300"/>
                                  </p:stCondLst>
                                  <p:childTnLst>
                                    <p:set>
                                      <p:cBhvr>
                                        <p:cTn id="72" dur="1" fill="hold">
                                          <p:stCondLst>
                                            <p:cond delay="0"/>
                                          </p:stCondLst>
                                        </p:cTn>
                                        <p:tgtEl>
                                          <p:spTgt spid="90"/>
                                        </p:tgtEl>
                                        <p:attrNameLst>
                                          <p:attrName>style.visibility</p:attrName>
                                        </p:attrNameLst>
                                      </p:cBhvr>
                                      <p:to>
                                        <p:strVal val="visible"/>
                                      </p:to>
                                    </p:set>
                                    <p:animEffect transition="in" filter="fade">
                                      <p:cBhvr>
                                        <p:cTn id="73" dur="500"/>
                                        <p:tgtEl>
                                          <p:spTgt spid="90"/>
                                        </p:tgtEl>
                                      </p:cBhvr>
                                    </p:animEffect>
                                  </p:childTnLst>
                                </p:cTn>
                              </p:par>
                              <p:par>
                                <p:cTn id="74" presetID="22" presetClass="entr" presetSubtype="2" fill="hold" grpId="0" nodeType="withEffect">
                                  <p:stCondLst>
                                    <p:cond delay="8800"/>
                                  </p:stCondLst>
                                  <p:childTnLst>
                                    <p:set>
                                      <p:cBhvr>
                                        <p:cTn id="75" dur="1" fill="hold">
                                          <p:stCondLst>
                                            <p:cond delay="0"/>
                                          </p:stCondLst>
                                        </p:cTn>
                                        <p:tgtEl>
                                          <p:spTgt spid="13"/>
                                        </p:tgtEl>
                                        <p:attrNameLst>
                                          <p:attrName>style.visibility</p:attrName>
                                        </p:attrNameLst>
                                      </p:cBhvr>
                                      <p:to>
                                        <p:strVal val="visible"/>
                                      </p:to>
                                    </p:set>
                                    <p:animEffect transition="in" filter="wipe(right)">
                                      <p:cBhvr>
                                        <p:cTn id="76" dur="500"/>
                                        <p:tgtEl>
                                          <p:spTgt spid="13"/>
                                        </p:tgtEl>
                                      </p:cBhvr>
                                    </p:animEffect>
                                  </p:childTnLst>
                                </p:cTn>
                              </p:par>
                              <p:par>
                                <p:cTn id="77" presetID="1" presetClass="emph" presetSubtype="2" fill="hold" nodeType="withEffect">
                                  <p:stCondLst>
                                    <p:cond delay="8800"/>
                                  </p:stCondLst>
                                  <p:childTnLst>
                                    <p:animClr clrSpc="rgb" dir="cw">
                                      <p:cBhvr>
                                        <p:cTn id="78" dur="1100" fill="hold"/>
                                        <p:tgtEl>
                                          <p:spTgt spid="27"/>
                                        </p:tgtEl>
                                        <p:attrNameLst>
                                          <p:attrName>fillcolor</p:attrName>
                                        </p:attrNameLst>
                                      </p:cBhvr>
                                      <p:to>
                                        <a:srgbClr val="FFA602"/>
                                      </p:to>
                                    </p:animClr>
                                    <p:set>
                                      <p:cBhvr>
                                        <p:cTn id="79" dur="1100" fill="hold"/>
                                        <p:tgtEl>
                                          <p:spTgt spid="27"/>
                                        </p:tgtEl>
                                        <p:attrNameLst>
                                          <p:attrName>fill.type</p:attrName>
                                        </p:attrNameLst>
                                      </p:cBhvr>
                                      <p:to>
                                        <p:strVal val="solid"/>
                                      </p:to>
                                    </p:set>
                                    <p:set>
                                      <p:cBhvr>
                                        <p:cTn id="80" dur="1100" fill="hold"/>
                                        <p:tgtEl>
                                          <p:spTgt spid="27"/>
                                        </p:tgtEl>
                                        <p:attrNameLst>
                                          <p:attrName>fill.on</p:attrName>
                                        </p:attrNameLst>
                                      </p:cBhvr>
                                      <p:to>
                                        <p:strVal val="true"/>
                                      </p:to>
                                    </p:set>
                                  </p:childTnLst>
                                </p:cTn>
                              </p:par>
                              <p:par>
                                <p:cTn id="81" presetID="22" presetClass="entr" presetSubtype="4" fill="hold" grpId="0" nodeType="withEffect">
                                  <p:stCondLst>
                                    <p:cond delay="9300"/>
                                  </p:stCondLst>
                                  <p:childTnLst>
                                    <p:set>
                                      <p:cBhvr>
                                        <p:cTn id="82" dur="1" fill="hold">
                                          <p:stCondLst>
                                            <p:cond delay="0"/>
                                          </p:stCondLst>
                                        </p:cTn>
                                        <p:tgtEl>
                                          <p:spTgt spid="10"/>
                                        </p:tgtEl>
                                        <p:attrNameLst>
                                          <p:attrName>style.visibility</p:attrName>
                                        </p:attrNameLst>
                                      </p:cBhvr>
                                      <p:to>
                                        <p:strVal val="visible"/>
                                      </p:to>
                                    </p:set>
                                    <p:animEffect transition="in" filter="wipe(down)">
                                      <p:cBhvr>
                                        <p:cTn id="83" dur="500"/>
                                        <p:tgtEl>
                                          <p:spTgt spid="10"/>
                                        </p:tgtEl>
                                      </p:cBhvr>
                                    </p:animEffect>
                                  </p:childTnLst>
                                </p:cTn>
                              </p:par>
                              <p:par>
                                <p:cTn id="84" presetID="10" presetClass="entr" presetSubtype="0" fill="hold" grpId="0" nodeType="withEffect">
                                  <p:stCondLst>
                                    <p:cond delay="9800"/>
                                  </p:stCondLst>
                                  <p:childTnLst>
                                    <p:set>
                                      <p:cBhvr>
                                        <p:cTn id="85" dur="1" fill="hold">
                                          <p:stCondLst>
                                            <p:cond delay="0"/>
                                          </p:stCondLst>
                                        </p:cTn>
                                        <p:tgtEl>
                                          <p:spTgt spid="78"/>
                                        </p:tgtEl>
                                        <p:attrNameLst>
                                          <p:attrName>style.visibility</p:attrName>
                                        </p:attrNameLst>
                                      </p:cBhvr>
                                      <p:to>
                                        <p:strVal val="visible"/>
                                      </p:to>
                                    </p:set>
                                    <p:animEffect transition="in" filter="fade">
                                      <p:cBhvr>
                                        <p:cTn id="86"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7" grpId="0" animBg="1"/>
      <p:bldP spid="18" grpId="0" animBg="1"/>
      <p:bldP spid="19" grpId="0" animBg="1"/>
      <p:bldP spid="78" grpId="0"/>
      <p:bldP spid="79" grpId="0"/>
      <p:bldP spid="80" grpId="0"/>
      <p:bldP spid="81" grpId="0"/>
      <p:bldP spid="82" grpId="0"/>
      <p:bldP spid="83" grpId="0"/>
      <p:bldP spid="84" grpId="0"/>
      <p:bldP spid="85" grpId="0"/>
      <p:bldP spid="86" grpId="0"/>
      <p:bldP spid="87" grpId="0"/>
      <p:bldP spid="88" grpId="0"/>
      <p:bldP spid="89" grpId="0"/>
      <p:bldP spid="90" grpId="0"/>
      <p:bldP spid="6" grpId="0" animBg="1"/>
      <p:bldP spid="8" grpId="0" animBg="1"/>
      <p:bldP spid="9" grpId="0" animBg="1"/>
      <p:bldP spid="14"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60000">
              <a:schemeClr val="bg1"/>
            </a:gs>
            <a:gs pos="100000">
              <a:srgbClr val="E1E1E1"/>
            </a:gs>
          </a:gsLst>
          <a:lin ang="2700000" scaled="0"/>
        </a:gradFill>
        <a:effectLst/>
      </p:bgPr>
    </p:bg>
    <p:spTree>
      <p:nvGrpSpPr>
        <p:cNvPr id="1" name=""/>
        <p:cNvGrpSpPr/>
        <p:nvPr/>
      </p:nvGrpSpPr>
      <p:grpSpPr>
        <a:xfrm>
          <a:off x="0" y="0"/>
          <a:ext cx="0" cy="0"/>
          <a:chOff x="0" y="0"/>
          <a:chExt cx="0" cy="0"/>
        </a:xfrm>
      </p:grpSpPr>
      <p:pic>
        <p:nvPicPr>
          <p:cNvPr id="7" name="figure_top_body"/>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9236" y="0"/>
            <a:ext cx="4787569" cy="6858000"/>
          </a:xfrm>
          <a:prstGeom prst="rect">
            <a:avLst/>
          </a:prstGeom>
        </p:spPr>
      </p:pic>
      <p:pic>
        <p:nvPicPr>
          <p:cNvPr id="8" name="han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897109" flipH="1">
            <a:off x="4964374" y="3743199"/>
            <a:ext cx="2736126" cy="3482343"/>
          </a:xfrm>
          <a:prstGeom prst="rect">
            <a:avLst/>
          </a:prstGeom>
        </p:spPr>
      </p:pic>
      <p:sp>
        <p:nvSpPr>
          <p:cNvPr id="95" name="TextBox 94"/>
          <p:cNvSpPr txBox="1"/>
          <p:nvPr/>
        </p:nvSpPr>
        <p:spPr>
          <a:xfrm>
            <a:off x="1459831" y="2649157"/>
            <a:ext cx="10732169" cy="3539430"/>
          </a:xfrm>
          <a:prstGeom prst="rect">
            <a:avLst/>
          </a:prstGeom>
          <a:noFill/>
        </p:spPr>
        <p:txBody>
          <a:bodyPr wrap="square" rtlCol="0">
            <a:spAutoFit/>
          </a:bodyPr>
          <a:lstStyle/>
          <a:p>
            <a:r>
              <a:rPr lang="en-US" sz="3600">
                <a:latin typeface="Chewy" panose="02000000000000000000" pitchFamily="2" charset="0"/>
                <a:ea typeface="Chewy" panose="02000000000000000000" pitchFamily="2" charset="0"/>
              </a:rPr>
              <a:t>1. </a:t>
            </a:r>
            <a:r>
              <a:rPr lang="en-US" sz="3600">
                <a:solidFill>
                  <a:schemeClr val="tx2"/>
                </a:solidFill>
                <a:latin typeface="Chewy" panose="02000000000000000000" pitchFamily="2" charset="0"/>
                <a:ea typeface="Chewy" panose="02000000000000000000" pitchFamily="2" charset="0"/>
              </a:rPr>
              <a:t>Per ogni parola identica a quella dei compagni</a:t>
            </a:r>
            <a:r>
              <a:rPr lang="en-US" sz="3600">
                <a:latin typeface="Chewy" panose="02000000000000000000" pitchFamily="2" charset="0"/>
                <a:ea typeface="Chewy" panose="02000000000000000000" pitchFamily="2" charset="0"/>
              </a:rPr>
              <a:t>: </a:t>
            </a:r>
            <a:r>
              <a:rPr lang="en-US" sz="3600" b="1">
                <a:solidFill>
                  <a:schemeClr val="accent3"/>
                </a:solidFill>
                <a:latin typeface="Lobster" panose="020B0604020202020204" charset="0"/>
                <a:ea typeface="Chewy" panose="02000000000000000000" pitchFamily="2" charset="0"/>
              </a:rPr>
              <a:t>2 Punti</a:t>
            </a:r>
          </a:p>
          <a:p>
            <a:r>
              <a:rPr lang="en-US" sz="3600">
                <a:latin typeface="Chewy" panose="02000000000000000000" pitchFamily="2" charset="0"/>
                <a:ea typeface="Chewy" panose="02000000000000000000" pitchFamily="2" charset="0"/>
              </a:rPr>
              <a:t>2. </a:t>
            </a:r>
            <a:r>
              <a:rPr lang="en-US" sz="3600">
                <a:solidFill>
                  <a:schemeClr val="tx2"/>
                </a:solidFill>
                <a:latin typeface="Chewy" panose="02000000000000000000" pitchFamily="2" charset="0"/>
                <a:ea typeface="Chewy" panose="02000000000000000000" pitchFamily="2" charset="0"/>
              </a:rPr>
              <a:t>Per ogni parola diversa: </a:t>
            </a:r>
            <a:r>
              <a:rPr lang="en-US" sz="3600" b="1">
                <a:solidFill>
                  <a:schemeClr val="accent3"/>
                </a:solidFill>
                <a:latin typeface="Lobster" panose="020B0604020202020204" charset="0"/>
                <a:ea typeface="Chewy" panose="02000000000000000000" pitchFamily="2" charset="0"/>
              </a:rPr>
              <a:t>5 Punti</a:t>
            </a:r>
          </a:p>
          <a:p>
            <a:r>
              <a:rPr lang="en-US" sz="3600">
                <a:latin typeface="Chewy" panose="02000000000000000000" pitchFamily="2" charset="0"/>
                <a:ea typeface="Chewy" panose="02000000000000000000" pitchFamily="2" charset="0"/>
              </a:rPr>
              <a:t>3. </a:t>
            </a:r>
            <a:r>
              <a:rPr lang="en-US" sz="3600">
                <a:solidFill>
                  <a:schemeClr val="tx2"/>
                </a:solidFill>
                <a:latin typeface="Chewy" panose="02000000000000000000" pitchFamily="2" charset="0"/>
                <a:ea typeface="Chewy" panose="02000000000000000000" pitchFamily="2" charset="0"/>
              </a:rPr>
              <a:t>Se non trovi la parola o è sbagliata</a:t>
            </a:r>
            <a:r>
              <a:rPr lang="en-US" sz="3600">
                <a:latin typeface="Chewy" panose="02000000000000000000" pitchFamily="2" charset="0"/>
                <a:ea typeface="Chewy" panose="02000000000000000000" pitchFamily="2" charset="0"/>
              </a:rPr>
              <a:t>:  </a:t>
            </a:r>
            <a:r>
              <a:rPr lang="en-US" sz="3600" b="1">
                <a:solidFill>
                  <a:schemeClr val="accent3"/>
                </a:solidFill>
                <a:latin typeface="Lobster" panose="020B0604020202020204" charset="0"/>
                <a:ea typeface="Chewy" panose="02000000000000000000" pitchFamily="2" charset="0"/>
              </a:rPr>
              <a:t>0 Punti</a:t>
            </a:r>
          </a:p>
          <a:p>
            <a:r>
              <a:rPr lang="en-US" sz="3600">
                <a:latin typeface="Chewy" panose="02000000000000000000" pitchFamily="2" charset="0"/>
                <a:ea typeface="Chewy" panose="02000000000000000000" pitchFamily="2" charset="0"/>
              </a:rPr>
              <a:t>4. </a:t>
            </a:r>
            <a:r>
              <a:rPr lang="en-US" sz="3600">
                <a:solidFill>
                  <a:schemeClr val="tx2"/>
                </a:solidFill>
                <a:latin typeface="Chewy" panose="02000000000000000000" pitchFamily="2" charset="0"/>
                <a:ea typeface="Chewy" panose="02000000000000000000" pitchFamily="2" charset="0"/>
              </a:rPr>
              <a:t>Se una delle parole è compresa fra quelle suggerite dal computer</a:t>
            </a:r>
            <a:r>
              <a:rPr lang="en-US" sz="3600">
                <a:latin typeface="Chewy" panose="02000000000000000000" pitchFamily="2" charset="0"/>
                <a:ea typeface="Chewy" panose="02000000000000000000" pitchFamily="2" charset="0"/>
              </a:rPr>
              <a:t>: </a:t>
            </a:r>
            <a:r>
              <a:rPr lang="en-US" sz="3600" b="1">
                <a:solidFill>
                  <a:schemeClr val="accent3"/>
                </a:solidFill>
                <a:latin typeface="Lobster" panose="020B0604020202020204" charset="0"/>
                <a:ea typeface="Chewy" panose="02000000000000000000" pitchFamily="2" charset="0"/>
              </a:rPr>
              <a:t>10 Punti</a:t>
            </a:r>
          </a:p>
          <a:p>
            <a:endParaRPr lang="en-US" sz="4400">
              <a:latin typeface="Chewy" panose="02000000000000000000" pitchFamily="2" charset="0"/>
              <a:ea typeface="Chewy" panose="02000000000000000000" pitchFamily="2" charset="0"/>
            </a:endParaRPr>
          </a:p>
        </p:txBody>
      </p:sp>
      <p:sp>
        <p:nvSpPr>
          <p:cNvPr id="9" name="Freeform 9"/>
          <p:cNvSpPr>
            <a:spLocks/>
          </p:cNvSpPr>
          <p:nvPr/>
        </p:nvSpPr>
        <p:spPr bwMode="auto">
          <a:xfrm>
            <a:off x="1816000" y="1605142"/>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 name="TextBox 9"/>
          <p:cNvSpPr txBox="1"/>
          <p:nvPr/>
        </p:nvSpPr>
        <p:spPr>
          <a:xfrm>
            <a:off x="2781601" y="314456"/>
            <a:ext cx="6667500" cy="1477328"/>
          </a:xfrm>
          <a:prstGeom prst="rect">
            <a:avLst/>
          </a:prstGeom>
          <a:noFill/>
        </p:spPr>
        <p:txBody>
          <a:bodyPr wrap="square" rtlCol="0">
            <a:spAutoFit/>
          </a:bodyPr>
          <a:lstStyle/>
          <a:p>
            <a:pPr algn="ctr"/>
            <a:r>
              <a:rPr lang="en-US" sz="8800">
                <a:solidFill>
                  <a:schemeClr val="accent1"/>
                </a:solidFill>
                <a:latin typeface="Chewy" panose="02000000000000000000" pitchFamily="2" charset="0"/>
                <a:ea typeface="Chewy" panose="02000000000000000000" pitchFamily="2" charset="0"/>
              </a:rPr>
              <a:t>PUNTEGGI</a:t>
            </a:r>
            <a:endParaRPr lang="en-US" sz="6000">
              <a:solidFill>
                <a:schemeClr val="accent1"/>
              </a:solidFill>
              <a:latin typeface="Chewy" panose="02000000000000000000" pitchFamily="2" charset="0"/>
              <a:ea typeface="Chewy" panose="02000000000000000000" pitchFamily="2" charset="0"/>
            </a:endParaRPr>
          </a:p>
        </p:txBody>
      </p:sp>
    </p:spTree>
    <p:extLst>
      <p:ext uri="{BB962C8B-B14F-4D97-AF65-F5344CB8AC3E}">
        <p14:creationId xmlns:p14="http://schemas.microsoft.com/office/powerpoint/2010/main" val="39414634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par>
                                <p:cTn id="12" presetID="10" presetClass="entr" presetSubtype="0" fill="hold" nodeType="withEffect">
                                  <p:stCondLst>
                                    <p:cond delay="50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800"/>
                                        <p:tgtEl>
                                          <p:spTgt spid="7"/>
                                        </p:tgtEl>
                                      </p:cBhvr>
                                    </p:animEffect>
                                  </p:childTnLst>
                                </p:cTn>
                              </p:par>
                              <p:par>
                                <p:cTn id="15" presetID="10" presetClass="entr" presetSubtype="0" fill="hold" nodeType="withEffect">
                                  <p:stCondLst>
                                    <p:cond delay="8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800"/>
                                        <p:tgtEl>
                                          <p:spTgt spid="8"/>
                                        </p:tgtEl>
                                      </p:cBhvr>
                                    </p:animEffect>
                                  </p:childTnLst>
                                </p:cTn>
                              </p:par>
                            </p:childTnLst>
                          </p:cTn>
                        </p:par>
                        <p:par>
                          <p:cTn id="18" fill="hold">
                            <p:stCondLst>
                              <p:cond delay="2100"/>
                            </p:stCondLst>
                            <p:childTnLst>
                              <p:par>
                                <p:cTn id="19" presetID="10" presetClass="entr" presetSubtype="0" fill="hold" grpId="0" nodeType="afterEffect">
                                  <p:stCondLst>
                                    <p:cond delay="0"/>
                                  </p:stCondLst>
                                  <p:childTnLst>
                                    <p:set>
                                      <p:cBhvr>
                                        <p:cTn id="20" dur="1" fill="hold">
                                          <p:stCondLst>
                                            <p:cond delay="0"/>
                                          </p:stCondLst>
                                        </p:cTn>
                                        <p:tgtEl>
                                          <p:spTgt spid="95">
                                            <p:txEl>
                                              <p:pRg st="0" end="0"/>
                                            </p:txEl>
                                          </p:spTgt>
                                        </p:tgtEl>
                                        <p:attrNameLst>
                                          <p:attrName>style.visibility</p:attrName>
                                        </p:attrNameLst>
                                      </p:cBhvr>
                                      <p:to>
                                        <p:strVal val="visible"/>
                                      </p:to>
                                    </p:set>
                                    <p:animEffect transition="in" filter="fade">
                                      <p:cBhvr>
                                        <p:cTn id="21" dur="500"/>
                                        <p:tgtEl>
                                          <p:spTgt spid="95">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5">
                                            <p:txEl>
                                              <p:pRg st="1" end="1"/>
                                            </p:txEl>
                                          </p:spTgt>
                                        </p:tgtEl>
                                        <p:attrNameLst>
                                          <p:attrName>style.visibility</p:attrName>
                                        </p:attrNameLst>
                                      </p:cBhvr>
                                      <p:to>
                                        <p:strVal val="visible"/>
                                      </p:to>
                                    </p:set>
                                    <p:animEffect transition="in" filter="fade">
                                      <p:cBhvr>
                                        <p:cTn id="26" dur="500"/>
                                        <p:tgtEl>
                                          <p:spTgt spid="95">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5">
                                            <p:txEl>
                                              <p:pRg st="2" end="2"/>
                                            </p:txEl>
                                          </p:spTgt>
                                        </p:tgtEl>
                                        <p:attrNameLst>
                                          <p:attrName>style.visibility</p:attrName>
                                        </p:attrNameLst>
                                      </p:cBhvr>
                                      <p:to>
                                        <p:strVal val="visible"/>
                                      </p:to>
                                    </p:set>
                                    <p:animEffect transition="in" filter="fade">
                                      <p:cBhvr>
                                        <p:cTn id="31" dur="500"/>
                                        <p:tgtEl>
                                          <p:spTgt spid="95">
                                            <p:txEl>
                                              <p:pRg st="2" end="2"/>
                                            </p:txEl>
                                          </p:spTgt>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95">
                                            <p:txEl>
                                              <p:pRg st="3" end="3"/>
                                            </p:txEl>
                                          </p:spTgt>
                                        </p:tgtEl>
                                        <p:attrNameLst>
                                          <p:attrName>style.visibility</p:attrName>
                                        </p:attrNameLst>
                                      </p:cBhvr>
                                      <p:to>
                                        <p:strVal val="visible"/>
                                      </p:to>
                                    </p:set>
                                    <p:animEffect transition="in" filter="fade">
                                      <p:cBhvr>
                                        <p:cTn id="35" dur="500"/>
                                        <p:tgtEl>
                                          <p:spTgt spid="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uiExpand="1" build="p"/>
      <p:bldP spid="9" grpId="0" animBg="1"/>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S900388269[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3846277" y="895919"/>
            <a:ext cx="144016" cy="144016"/>
          </a:xfrm>
          <a:prstGeom prst="rect">
            <a:avLst/>
          </a:prstGeom>
        </p:spPr>
      </p:pic>
      <p:sp>
        <p:nvSpPr>
          <p:cNvPr id="4" name="Rectangle 3"/>
          <p:cNvSpPr>
            <a:spLocks noChangeArrowheads="1"/>
          </p:cNvSpPr>
          <p:nvPr/>
        </p:nvSpPr>
        <p:spPr bwMode="auto">
          <a:xfrm>
            <a:off x="354347" y="855377"/>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r>
              <a:rPr lang="en-GB"/>
              <a:t>                                                                                IL TEMPO STA FINENDO…  </a:t>
            </a:r>
          </a:p>
        </p:txBody>
      </p:sp>
      <p:sp>
        <p:nvSpPr>
          <p:cNvPr id="5" name="Rectangle 4"/>
          <p:cNvSpPr>
            <a:spLocks noChangeArrowheads="1"/>
          </p:cNvSpPr>
          <p:nvPr/>
        </p:nvSpPr>
        <p:spPr bwMode="auto">
          <a:xfrm>
            <a:off x="354347" y="855377"/>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6" name="Text Box 5"/>
          <p:cNvSpPr txBox="1">
            <a:spLocks noChangeArrowheads="1"/>
          </p:cNvSpPr>
          <p:nvPr/>
        </p:nvSpPr>
        <p:spPr bwMode="auto">
          <a:xfrm>
            <a:off x="3227722" y="0"/>
            <a:ext cx="1178528" cy="830997"/>
          </a:xfrm>
          <a:prstGeom prst="rect">
            <a:avLst/>
          </a:prstGeom>
          <a:noFill/>
          <a:ln w="9525">
            <a:noFill/>
            <a:miter lim="800000"/>
            <a:headEnd/>
            <a:tailEnd/>
          </a:ln>
          <a:effectLst/>
        </p:spPr>
        <p:txBody>
          <a:bodyPr wrap="none">
            <a:spAutoFit/>
          </a:bodyPr>
          <a:lstStyle/>
          <a:p>
            <a:r>
              <a:rPr lang="en-GB" sz="4800"/>
              <a:t>fine</a:t>
            </a:r>
            <a:endParaRPr lang="en-GB" sz="4800" dirty="0"/>
          </a:p>
        </p:txBody>
      </p:sp>
      <p:sp>
        <p:nvSpPr>
          <p:cNvPr id="9" name="CasellaDiTesto 8">
            <a:extLst>
              <a:ext uri="{FF2B5EF4-FFF2-40B4-BE49-F238E27FC236}">
                <a16:creationId xmlns:a16="http://schemas.microsoft.com/office/drawing/2014/main" id="{A8AE5E7C-4CB5-43E9-9E93-823F53952EFA}"/>
              </a:ext>
            </a:extLst>
          </p:cNvPr>
          <p:cNvSpPr txBox="1"/>
          <p:nvPr/>
        </p:nvSpPr>
        <p:spPr>
          <a:xfrm>
            <a:off x="213811" y="1290636"/>
            <a:ext cx="6027822" cy="3046988"/>
          </a:xfrm>
          <a:prstGeom prst="rect">
            <a:avLst/>
          </a:prstGeom>
          <a:noFill/>
        </p:spPr>
        <p:txBody>
          <a:bodyPr wrap="square" rtlCol="0">
            <a:spAutoFit/>
          </a:bodyPr>
          <a:lstStyle/>
          <a:p>
            <a:r>
              <a:rPr lang="it-IT" sz="3200">
                <a:latin typeface="Chewy" panose="020B0604020202020204" charset="0"/>
                <a:ea typeface="Chewy" panose="020B0604020202020204" charset="0"/>
              </a:rPr>
              <a:t>VERBO AL MODO INDICATIVO</a:t>
            </a:r>
          </a:p>
          <a:p>
            <a:r>
              <a:rPr lang="it-IT" sz="3200">
                <a:latin typeface="Chewy" panose="020B0604020202020204" charset="0"/>
                <a:ea typeface="Chewy" panose="020B0604020202020204" charset="0"/>
              </a:rPr>
              <a:t>VERBO AL MODO CONGIUNTIVO</a:t>
            </a:r>
          </a:p>
          <a:p>
            <a:r>
              <a:rPr lang="it-IT" sz="3200">
                <a:latin typeface="Chewy" panose="020B0604020202020204" charset="0"/>
                <a:ea typeface="Chewy" panose="020B0604020202020204" charset="0"/>
              </a:rPr>
              <a:t>VERBO AL MODO CONDIZIONALE</a:t>
            </a:r>
          </a:p>
          <a:p>
            <a:r>
              <a:rPr lang="it-IT" sz="3200">
                <a:latin typeface="Chewy" panose="020B0604020202020204" charset="0"/>
                <a:ea typeface="Chewy" panose="020B0604020202020204" charset="0"/>
              </a:rPr>
              <a:t>NOME COMUNE</a:t>
            </a:r>
          </a:p>
          <a:p>
            <a:r>
              <a:rPr lang="it-IT" sz="3200">
                <a:latin typeface="Chewy" panose="020B0604020202020204" charset="0"/>
                <a:ea typeface="Chewy" panose="020B0604020202020204" charset="0"/>
              </a:rPr>
              <a:t>AGGETTIVO QUALIFICATIVO</a:t>
            </a:r>
          </a:p>
          <a:p>
            <a:r>
              <a:rPr lang="it-IT" sz="3200">
                <a:latin typeface="Chewy" panose="020B0604020202020204" charset="0"/>
                <a:ea typeface="Chewy" panose="020B0604020202020204" charset="0"/>
              </a:rPr>
              <a:t>AVVERBIO</a:t>
            </a:r>
          </a:p>
        </p:txBody>
      </p:sp>
      <p:sp>
        <p:nvSpPr>
          <p:cNvPr id="10" name="Freeform 9">
            <a:extLst>
              <a:ext uri="{FF2B5EF4-FFF2-40B4-BE49-F238E27FC236}">
                <a16:creationId xmlns:a16="http://schemas.microsoft.com/office/drawing/2014/main" id="{A0E7E62E-7EEC-4B6E-AA59-40DD949C5078}"/>
              </a:ext>
            </a:extLst>
          </p:cNvPr>
          <p:cNvSpPr>
            <a:spLocks/>
          </p:cNvSpPr>
          <p:nvPr/>
        </p:nvSpPr>
        <p:spPr bwMode="auto">
          <a:xfrm>
            <a:off x="2247077" y="3706295"/>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figure_blue_marker">
            <a:extLst>
              <a:ext uri="{FF2B5EF4-FFF2-40B4-BE49-F238E27FC236}">
                <a16:creationId xmlns:a16="http://schemas.microsoft.com/office/drawing/2014/main" id="{F122FE06-3903-46AA-A470-673767920F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4065" y="787992"/>
            <a:ext cx="1899104" cy="3667799"/>
          </a:xfrm>
          <a:prstGeom prst="rect">
            <a:avLst/>
          </a:prstGeom>
        </p:spPr>
      </p:pic>
      <p:sp>
        <p:nvSpPr>
          <p:cNvPr id="12" name="TextBox 7">
            <a:extLst>
              <a:ext uri="{FF2B5EF4-FFF2-40B4-BE49-F238E27FC236}">
                <a16:creationId xmlns:a16="http://schemas.microsoft.com/office/drawing/2014/main" id="{AFCFE266-0C6B-4630-840E-83F5342A6C6E}"/>
              </a:ext>
            </a:extLst>
          </p:cNvPr>
          <p:cNvSpPr txBox="1"/>
          <p:nvPr/>
        </p:nvSpPr>
        <p:spPr>
          <a:xfrm>
            <a:off x="4302136" y="-89399"/>
            <a:ext cx="6828505" cy="1323439"/>
          </a:xfrm>
          <a:prstGeom prst="rect">
            <a:avLst/>
          </a:prstGeom>
          <a:noFill/>
        </p:spPr>
        <p:txBody>
          <a:bodyPr wrap="square" rtlCol="0">
            <a:spAutoFit/>
          </a:bodyPr>
          <a:lstStyle/>
          <a:p>
            <a:pPr algn="ctr"/>
            <a:r>
              <a:rPr lang="en-US" sz="8000">
                <a:solidFill>
                  <a:schemeClr val="accent3"/>
                </a:solidFill>
                <a:latin typeface="Chewy" panose="02000000000000000000" pitchFamily="2" charset="0"/>
                <a:ea typeface="Chewy" panose="02000000000000000000" pitchFamily="2" charset="0"/>
              </a:rPr>
              <a:t>A.</a:t>
            </a:r>
          </a:p>
        </p:txBody>
      </p:sp>
      <p:pic>
        <p:nvPicPr>
          <p:cNvPr id="13" name="hand_blue_pen">
            <a:extLst>
              <a:ext uri="{FF2B5EF4-FFF2-40B4-BE49-F238E27FC236}">
                <a16:creationId xmlns:a16="http://schemas.microsoft.com/office/drawing/2014/main" id="{9A7DC78E-6161-4EE5-8B8A-12C6F9D2A4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81480" y="4430317"/>
            <a:ext cx="2004945" cy="2551749"/>
          </a:xfrm>
          <a:prstGeom prst="rect">
            <a:avLst/>
          </a:prstGeom>
        </p:spPr>
      </p:pic>
      <p:sp>
        <p:nvSpPr>
          <p:cNvPr id="14" name="CasellaDiTesto 13">
            <a:extLst>
              <a:ext uri="{FF2B5EF4-FFF2-40B4-BE49-F238E27FC236}">
                <a16:creationId xmlns:a16="http://schemas.microsoft.com/office/drawing/2014/main" id="{B69B9BA0-C7A8-4A09-BB5C-703BD65E56BD}"/>
              </a:ext>
            </a:extLst>
          </p:cNvPr>
          <p:cNvSpPr txBox="1"/>
          <p:nvPr/>
        </p:nvSpPr>
        <p:spPr>
          <a:xfrm>
            <a:off x="3223958" y="4188191"/>
            <a:ext cx="5260226" cy="2554545"/>
          </a:xfrm>
          <a:prstGeom prst="rect">
            <a:avLst/>
          </a:prstGeom>
          <a:noFill/>
          <a:ln>
            <a:noFill/>
          </a:ln>
        </p:spPr>
        <p:txBody>
          <a:bodyPr wrap="square" rtlCol="0">
            <a:spAutoFit/>
          </a:bodyPr>
          <a:lstStyle/>
          <a:p>
            <a:r>
              <a:rPr lang="it-IT" sz="2000">
                <a:latin typeface="Chewy" panose="020B0604020202020204" charset="0"/>
                <a:ea typeface="Chewy" panose="020B0604020202020204" charset="0"/>
              </a:rPr>
              <a:t>VERBI: (Qualsiasi modo e tempo)</a:t>
            </a:r>
          </a:p>
          <a:p>
            <a:r>
              <a:rPr lang="it-IT" sz="2000">
                <a:solidFill>
                  <a:schemeClr val="accent3"/>
                </a:solidFill>
                <a:latin typeface="Lobster" panose="020B0604020202020204" charset="0"/>
                <a:ea typeface="Chewy" panose="020B0604020202020204" charset="0"/>
              </a:rPr>
              <a:t>Ammirare, assaporare, attirare,avvolgere.</a:t>
            </a:r>
          </a:p>
          <a:p>
            <a:r>
              <a:rPr lang="it-IT" sz="2000">
                <a:latin typeface="Chewy" panose="020B0604020202020204" charset="0"/>
                <a:ea typeface="Chewy" panose="020B0604020202020204" charset="0"/>
              </a:rPr>
              <a:t>NOME:</a:t>
            </a:r>
          </a:p>
          <a:p>
            <a:r>
              <a:rPr lang="it-IT" sz="2000">
                <a:solidFill>
                  <a:schemeClr val="accent3"/>
                </a:solidFill>
                <a:latin typeface="Lobster" panose="020B0604020202020204" charset="0"/>
                <a:ea typeface="Chewy" panose="020B0604020202020204" charset="0"/>
              </a:rPr>
              <a:t>Accappatoio, acrobata, avvoltoio, abito.</a:t>
            </a:r>
          </a:p>
          <a:p>
            <a:r>
              <a:rPr lang="it-IT" sz="2000">
                <a:latin typeface="Chewy" panose="020B0604020202020204" charset="0"/>
                <a:ea typeface="Chewy" panose="020B0604020202020204" charset="0"/>
              </a:rPr>
              <a:t>AGGETTIVO QUALIFICATIVO:</a:t>
            </a:r>
          </a:p>
          <a:p>
            <a:r>
              <a:rPr lang="it-IT" sz="2000">
                <a:solidFill>
                  <a:schemeClr val="accent3"/>
                </a:solidFill>
                <a:latin typeface="Lobster" panose="020B0604020202020204" charset="0"/>
                <a:ea typeface="Chewy" panose="020B0604020202020204" charset="0"/>
              </a:rPr>
              <a:t>Arrogante, acerbo, acido, amorevole.</a:t>
            </a:r>
            <a:br>
              <a:rPr lang="it-IT" sz="2000">
                <a:latin typeface="Chewy" panose="020B0604020202020204" charset="0"/>
                <a:ea typeface="Chewy" panose="020B0604020202020204" charset="0"/>
              </a:rPr>
            </a:br>
            <a:r>
              <a:rPr lang="it-IT" sz="2000">
                <a:latin typeface="Chewy" panose="020B0604020202020204" charset="0"/>
                <a:ea typeface="Chewy" panose="020B0604020202020204" charset="0"/>
              </a:rPr>
              <a:t>AVVERBIO:</a:t>
            </a:r>
          </a:p>
          <a:p>
            <a:r>
              <a:rPr lang="it-IT" sz="2000">
                <a:solidFill>
                  <a:schemeClr val="accent3"/>
                </a:solidFill>
                <a:latin typeface="Lobster" panose="020B0604020202020204" charset="0"/>
                <a:ea typeface="Chewy" panose="020B0604020202020204" charset="0"/>
              </a:rPr>
              <a:t>Allegramente, abbastanza, abbondantemente</a:t>
            </a:r>
          </a:p>
        </p:txBody>
      </p:sp>
      <p:grpSp>
        <p:nvGrpSpPr>
          <p:cNvPr id="15" name="lightbulb">
            <a:extLst>
              <a:ext uri="{FF2B5EF4-FFF2-40B4-BE49-F238E27FC236}">
                <a16:creationId xmlns:a16="http://schemas.microsoft.com/office/drawing/2014/main" id="{4BE69245-7661-43F6-865F-423D9D72574B}"/>
              </a:ext>
            </a:extLst>
          </p:cNvPr>
          <p:cNvGrpSpPr>
            <a:grpSpLocks noChangeAspect="1"/>
          </p:cNvGrpSpPr>
          <p:nvPr/>
        </p:nvGrpSpPr>
        <p:grpSpPr bwMode="auto">
          <a:xfrm>
            <a:off x="8374607" y="4327077"/>
            <a:ext cx="1692306" cy="1857299"/>
            <a:chOff x="1577" y="540"/>
            <a:chExt cx="2277" cy="2499"/>
          </a:xfrm>
        </p:grpSpPr>
        <p:sp>
          <p:nvSpPr>
            <p:cNvPr id="16" name="Freeform 26">
              <a:extLst>
                <a:ext uri="{FF2B5EF4-FFF2-40B4-BE49-F238E27FC236}">
                  <a16:creationId xmlns:a16="http://schemas.microsoft.com/office/drawing/2014/main" id="{B5D60749-86AA-4B19-A0CA-BF8F395ACD2F}"/>
                </a:ext>
              </a:extLst>
            </p:cNvPr>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
              <a:extLst>
                <a:ext uri="{FF2B5EF4-FFF2-40B4-BE49-F238E27FC236}">
                  <a16:creationId xmlns:a16="http://schemas.microsoft.com/office/drawing/2014/main" id="{47EC96F7-814B-4A3A-8EA7-0CE099E56FD9}"/>
                </a:ext>
              </a:extLst>
            </p:cNvPr>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8">
              <a:extLst>
                <a:ext uri="{FF2B5EF4-FFF2-40B4-BE49-F238E27FC236}">
                  <a16:creationId xmlns:a16="http://schemas.microsoft.com/office/drawing/2014/main" id="{8A064A83-6068-4CE2-B10D-BC2198E1BB94}"/>
                </a:ext>
              </a:extLst>
            </p:cNvPr>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9">
              <a:extLst>
                <a:ext uri="{FF2B5EF4-FFF2-40B4-BE49-F238E27FC236}">
                  <a16:creationId xmlns:a16="http://schemas.microsoft.com/office/drawing/2014/main" id="{B202C6B9-5051-4C77-83D5-3F1FF88C08AF}"/>
                </a:ext>
              </a:extLst>
            </p:cNvPr>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CasellaDiTesto 19">
            <a:extLst>
              <a:ext uri="{FF2B5EF4-FFF2-40B4-BE49-F238E27FC236}">
                <a16:creationId xmlns:a16="http://schemas.microsoft.com/office/drawing/2014/main" id="{7615754D-31C5-48CD-B250-ECB176707A2F}"/>
              </a:ext>
            </a:extLst>
          </p:cNvPr>
          <p:cNvSpPr txBox="1"/>
          <p:nvPr/>
        </p:nvSpPr>
        <p:spPr>
          <a:xfrm>
            <a:off x="8484184" y="6094101"/>
            <a:ext cx="2033677" cy="369332"/>
          </a:xfrm>
          <a:prstGeom prst="rect">
            <a:avLst/>
          </a:prstGeom>
          <a:noFill/>
        </p:spPr>
        <p:txBody>
          <a:bodyPr wrap="square" rtlCol="0">
            <a:spAutoFit/>
          </a:bodyPr>
          <a:lstStyle/>
          <a:p>
            <a:r>
              <a:rPr lang="it-IT" b="1">
                <a:solidFill>
                  <a:schemeClr val="accent1"/>
                </a:solidFill>
              </a:rPr>
              <a:t>SUGGERIMENTO</a:t>
            </a:r>
          </a:p>
        </p:txBody>
      </p:sp>
      <p:pic>
        <p:nvPicPr>
          <p:cNvPr id="22" name="Immagine 21">
            <a:extLst>
              <a:ext uri="{FF2B5EF4-FFF2-40B4-BE49-F238E27FC236}">
                <a16:creationId xmlns:a16="http://schemas.microsoft.com/office/drawing/2014/main" id="{37C1EFEA-5E4F-4ABF-8957-71FACE068F10}"/>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18823" y="164546"/>
            <a:ext cx="2045834" cy="1237660"/>
          </a:xfrm>
          <a:prstGeom prst="rect">
            <a:avLst/>
          </a:prstGeom>
        </p:spPr>
      </p:pic>
    </p:spTree>
    <p:custDataLst>
      <p:tags r:id="rId1"/>
    </p:custDataLst>
    <p:extLst>
      <p:ext uri="{BB962C8B-B14F-4D97-AF65-F5344CB8AC3E}">
        <p14:creationId xmlns:p14="http://schemas.microsoft.com/office/powerpoint/2010/main" val="5005142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0000"/>
                                        <p:tgtEl>
                                          <p:spTgt spid="4"/>
                                        </p:tgtEl>
                                      </p:cBhvr>
                                    </p:animEffect>
                                  </p:childTnLst>
                                </p:cTn>
                              </p:par>
                            </p:childTnLst>
                          </p:cTn>
                        </p:par>
                        <p:par>
                          <p:cTn id="8" fill="hold">
                            <p:stCondLst>
                              <p:cond delay="120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subTnLst>
                                    <p:audio>
                                      <p:cMediaNode vol="100000">
                                        <p:cTn display="0" masterRel="sameClick">
                                          <p:stCondLst>
                                            <p:cond evt="begin" delay="0">
                                              <p:tn val="9"/>
                                            </p:cond>
                                          </p:stCondLst>
                                          <p:endCondLst>
                                            <p:cond evt="onStopAudio" delay="0">
                                              <p:tgtEl>
                                                <p:sldTgt/>
                                              </p:tgtEl>
                                            </p:cond>
                                          </p:endCondLst>
                                        </p:cTn>
                                        <p:tgtEl>
                                          <p:sndTgt r:embed="rId6" name="laser.wav"/>
                                        </p:tgtEl>
                                      </p:cMediaNode>
                                    </p:audio>
                                  </p:subTnLst>
                                </p:cTn>
                              </p:par>
                              <p:par>
                                <p:cTn id="11" presetID="1" presetClass="mediacall" presetSubtype="0" fill="hold" nodeType="withEffect">
                                  <p:stCondLst>
                                    <p:cond delay="0"/>
                                  </p:stCondLst>
                                  <p:childTnLst>
                                    <p:cmd type="call" cmd="playFrom(0.0)">
                                      <p:cBhvr>
                                        <p:cTn id="12" dur="7048" fill="hold"/>
                                        <p:tgtEl>
                                          <p:spTgt spid="8"/>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2000"/>
                                  </p:stCondLst>
                                  <p:childTnLst>
                                    <p:set>
                                      <p:cBhvr>
                                        <p:cTn id="16"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7" name="push.wav"/>
                                        </p:tgtEl>
                                      </p:cMediaNode>
                                    </p:audio>
                                  </p:subTnLst>
                                </p:cTn>
                              </p:par>
                              <p:par>
                                <p:cTn id="17" presetID="42" presetClass="entr" presetSubtype="0"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P spid="6" grpId="0"/>
      <p:bldP spid="14"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S900388269[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3846277" y="895919"/>
            <a:ext cx="144016" cy="144016"/>
          </a:xfrm>
          <a:prstGeom prst="rect">
            <a:avLst/>
          </a:prstGeom>
        </p:spPr>
      </p:pic>
      <p:sp>
        <p:nvSpPr>
          <p:cNvPr id="4" name="Rectangle 3"/>
          <p:cNvSpPr>
            <a:spLocks noChangeArrowheads="1"/>
          </p:cNvSpPr>
          <p:nvPr/>
        </p:nvSpPr>
        <p:spPr bwMode="auto">
          <a:xfrm>
            <a:off x="354347" y="855377"/>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r>
              <a:rPr lang="en-GB"/>
              <a:t>                                                                                IL TEMPO STA FINENDO…  </a:t>
            </a:r>
          </a:p>
        </p:txBody>
      </p:sp>
      <p:sp>
        <p:nvSpPr>
          <p:cNvPr id="5" name="Rectangle 4"/>
          <p:cNvSpPr>
            <a:spLocks noChangeArrowheads="1"/>
          </p:cNvSpPr>
          <p:nvPr/>
        </p:nvSpPr>
        <p:spPr bwMode="auto">
          <a:xfrm>
            <a:off x="354347" y="855377"/>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6" name="Text Box 5"/>
          <p:cNvSpPr txBox="1">
            <a:spLocks noChangeArrowheads="1"/>
          </p:cNvSpPr>
          <p:nvPr/>
        </p:nvSpPr>
        <p:spPr bwMode="auto">
          <a:xfrm>
            <a:off x="3227722" y="0"/>
            <a:ext cx="1178528" cy="830997"/>
          </a:xfrm>
          <a:prstGeom prst="rect">
            <a:avLst/>
          </a:prstGeom>
          <a:noFill/>
          <a:ln w="9525">
            <a:noFill/>
            <a:miter lim="800000"/>
            <a:headEnd/>
            <a:tailEnd/>
          </a:ln>
          <a:effectLst/>
        </p:spPr>
        <p:txBody>
          <a:bodyPr wrap="none">
            <a:spAutoFit/>
          </a:bodyPr>
          <a:lstStyle/>
          <a:p>
            <a:r>
              <a:rPr lang="en-GB" sz="4800"/>
              <a:t>fine</a:t>
            </a:r>
            <a:endParaRPr lang="en-GB" sz="4800" dirty="0"/>
          </a:p>
        </p:txBody>
      </p:sp>
      <p:sp>
        <p:nvSpPr>
          <p:cNvPr id="9" name="CasellaDiTesto 8">
            <a:extLst>
              <a:ext uri="{FF2B5EF4-FFF2-40B4-BE49-F238E27FC236}">
                <a16:creationId xmlns:a16="http://schemas.microsoft.com/office/drawing/2014/main" id="{A8AE5E7C-4CB5-43E9-9E93-823F53952EFA}"/>
              </a:ext>
            </a:extLst>
          </p:cNvPr>
          <p:cNvSpPr txBox="1"/>
          <p:nvPr/>
        </p:nvSpPr>
        <p:spPr>
          <a:xfrm>
            <a:off x="213811" y="1290636"/>
            <a:ext cx="6027822" cy="3046988"/>
          </a:xfrm>
          <a:prstGeom prst="rect">
            <a:avLst/>
          </a:prstGeom>
          <a:noFill/>
        </p:spPr>
        <p:txBody>
          <a:bodyPr wrap="square" rtlCol="0">
            <a:spAutoFit/>
          </a:bodyPr>
          <a:lstStyle/>
          <a:p>
            <a:r>
              <a:rPr lang="it-IT" sz="3200">
                <a:latin typeface="Chewy" panose="020B0604020202020204" charset="0"/>
                <a:ea typeface="Chewy" panose="020B0604020202020204" charset="0"/>
              </a:rPr>
              <a:t>VERBO AL MODO INDICATIVO</a:t>
            </a:r>
          </a:p>
          <a:p>
            <a:r>
              <a:rPr lang="it-IT" sz="3200">
                <a:latin typeface="Chewy" panose="020B0604020202020204" charset="0"/>
                <a:ea typeface="Chewy" panose="020B0604020202020204" charset="0"/>
              </a:rPr>
              <a:t>VERBO AL MODO CONGIUNTIVO</a:t>
            </a:r>
          </a:p>
          <a:p>
            <a:r>
              <a:rPr lang="it-IT" sz="3200">
                <a:latin typeface="Chewy" panose="020B0604020202020204" charset="0"/>
                <a:ea typeface="Chewy" panose="020B0604020202020204" charset="0"/>
              </a:rPr>
              <a:t>VERBO AL MODO CONDIZIONALE</a:t>
            </a:r>
          </a:p>
          <a:p>
            <a:r>
              <a:rPr lang="it-IT" sz="3200">
                <a:latin typeface="Chewy" panose="020B0604020202020204" charset="0"/>
                <a:ea typeface="Chewy" panose="020B0604020202020204" charset="0"/>
              </a:rPr>
              <a:t>NOME COMUNE</a:t>
            </a:r>
          </a:p>
          <a:p>
            <a:r>
              <a:rPr lang="it-IT" sz="3200">
                <a:latin typeface="Chewy" panose="020B0604020202020204" charset="0"/>
                <a:ea typeface="Chewy" panose="020B0604020202020204" charset="0"/>
              </a:rPr>
              <a:t>AGGETTIVO QUALIFICATIVO</a:t>
            </a:r>
          </a:p>
          <a:p>
            <a:r>
              <a:rPr lang="it-IT" sz="3200">
                <a:latin typeface="Chewy" panose="020B0604020202020204" charset="0"/>
                <a:ea typeface="Chewy" panose="020B0604020202020204" charset="0"/>
              </a:rPr>
              <a:t>AVVERBIO</a:t>
            </a:r>
          </a:p>
        </p:txBody>
      </p:sp>
      <p:sp>
        <p:nvSpPr>
          <p:cNvPr id="10" name="Freeform 9">
            <a:extLst>
              <a:ext uri="{FF2B5EF4-FFF2-40B4-BE49-F238E27FC236}">
                <a16:creationId xmlns:a16="http://schemas.microsoft.com/office/drawing/2014/main" id="{A0E7E62E-7EEC-4B6E-AA59-40DD949C5078}"/>
              </a:ext>
            </a:extLst>
          </p:cNvPr>
          <p:cNvSpPr>
            <a:spLocks/>
          </p:cNvSpPr>
          <p:nvPr/>
        </p:nvSpPr>
        <p:spPr bwMode="auto">
          <a:xfrm>
            <a:off x="2247077" y="3706295"/>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figure_blue_marker">
            <a:extLst>
              <a:ext uri="{FF2B5EF4-FFF2-40B4-BE49-F238E27FC236}">
                <a16:creationId xmlns:a16="http://schemas.microsoft.com/office/drawing/2014/main" id="{F122FE06-3903-46AA-A470-673767920F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4065" y="787992"/>
            <a:ext cx="1899104" cy="3667799"/>
          </a:xfrm>
          <a:prstGeom prst="rect">
            <a:avLst/>
          </a:prstGeom>
        </p:spPr>
      </p:pic>
      <p:sp>
        <p:nvSpPr>
          <p:cNvPr id="12" name="TextBox 7">
            <a:extLst>
              <a:ext uri="{FF2B5EF4-FFF2-40B4-BE49-F238E27FC236}">
                <a16:creationId xmlns:a16="http://schemas.microsoft.com/office/drawing/2014/main" id="{AFCFE266-0C6B-4630-840E-83F5342A6C6E}"/>
              </a:ext>
            </a:extLst>
          </p:cNvPr>
          <p:cNvSpPr txBox="1"/>
          <p:nvPr/>
        </p:nvSpPr>
        <p:spPr>
          <a:xfrm>
            <a:off x="4302136" y="-89399"/>
            <a:ext cx="6828505" cy="1323439"/>
          </a:xfrm>
          <a:prstGeom prst="rect">
            <a:avLst/>
          </a:prstGeom>
          <a:noFill/>
        </p:spPr>
        <p:txBody>
          <a:bodyPr wrap="square" rtlCol="0">
            <a:spAutoFit/>
          </a:bodyPr>
          <a:lstStyle/>
          <a:p>
            <a:pPr algn="ctr"/>
            <a:r>
              <a:rPr lang="en-US" sz="8000">
                <a:solidFill>
                  <a:schemeClr val="accent3"/>
                </a:solidFill>
                <a:latin typeface="Chewy" panose="02000000000000000000" pitchFamily="2" charset="0"/>
                <a:ea typeface="Chewy" panose="02000000000000000000" pitchFamily="2" charset="0"/>
              </a:rPr>
              <a:t>B.</a:t>
            </a:r>
          </a:p>
        </p:txBody>
      </p:sp>
      <p:pic>
        <p:nvPicPr>
          <p:cNvPr id="13" name="hand_blue_pen">
            <a:extLst>
              <a:ext uri="{FF2B5EF4-FFF2-40B4-BE49-F238E27FC236}">
                <a16:creationId xmlns:a16="http://schemas.microsoft.com/office/drawing/2014/main" id="{9A7DC78E-6161-4EE5-8B8A-12C6F9D2A4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81480" y="4430317"/>
            <a:ext cx="2004945" cy="2551749"/>
          </a:xfrm>
          <a:prstGeom prst="rect">
            <a:avLst/>
          </a:prstGeom>
        </p:spPr>
      </p:pic>
      <p:sp>
        <p:nvSpPr>
          <p:cNvPr id="14" name="CasellaDiTesto 13">
            <a:extLst>
              <a:ext uri="{FF2B5EF4-FFF2-40B4-BE49-F238E27FC236}">
                <a16:creationId xmlns:a16="http://schemas.microsoft.com/office/drawing/2014/main" id="{B69B9BA0-C7A8-4A09-BB5C-703BD65E56BD}"/>
              </a:ext>
            </a:extLst>
          </p:cNvPr>
          <p:cNvSpPr txBox="1"/>
          <p:nvPr/>
        </p:nvSpPr>
        <p:spPr>
          <a:xfrm>
            <a:off x="3223958" y="4188191"/>
            <a:ext cx="5260226" cy="2554545"/>
          </a:xfrm>
          <a:prstGeom prst="rect">
            <a:avLst/>
          </a:prstGeom>
          <a:noFill/>
          <a:ln>
            <a:noFill/>
          </a:ln>
        </p:spPr>
        <p:txBody>
          <a:bodyPr wrap="square" rtlCol="0">
            <a:spAutoFit/>
          </a:bodyPr>
          <a:lstStyle/>
          <a:p>
            <a:r>
              <a:rPr lang="it-IT" sz="2000">
                <a:latin typeface="Chewy" panose="020B0604020202020204" charset="0"/>
                <a:ea typeface="Chewy" panose="020B0604020202020204" charset="0"/>
              </a:rPr>
              <a:t>VERBI: (Qualsiasi modo e tempo)</a:t>
            </a:r>
            <a:br>
              <a:rPr lang="it-IT" sz="2000">
                <a:latin typeface="Chewy" panose="020B0604020202020204" charset="0"/>
                <a:ea typeface="Chewy" panose="020B0604020202020204" charset="0"/>
              </a:rPr>
            </a:br>
            <a:r>
              <a:rPr lang="it-IT" sz="2000">
                <a:solidFill>
                  <a:schemeClr val="accent3"/>
                </a:solidFill>
                <a:latin typeface="Lobster" panose="020B0604020202020204" charset="0"/>
                <a:ea typeface="Chewy" panose="020B0604020202020204" charset="0"/>
              </a:rPr>
              <a:t>Belare, bollire, bastonare, benedire.</a:t>
            </a:r>
          </a:p>
          <a:p>
            <a:r>
              <a:rPr lang="it-IT" sz="2000">
                <a:latin typeface="Chewy" panose="020B0604020202020204" charset="0"/>
                <a:ea typeface="Chewy" panose="020B0604020202020204" charset="0"/>
              </a:rPr>
              <a:t>NOME:</a:t>
            </a:r>
          </a:p>
          <a:p>
            <a:r>
              <a:rPr lang="it-IT" sz="2000">
                <a:solidFill>
                  <a:schemeClr val="accent3"/>
                </a:solidFill>
                <a:latin typeface="Lobster" panose="020B0604020202020204" charset="0"/>
                <a:ea typeface="Chewy" panose="020B0604020202020204" charset="0"/>
              </a:rPr>
              <a:t>Bagagliaio, bretella,  banconota, burattinaio.</a:t>
            </a:r>
          </a:p>
          <a:p>
            <a:r>
              <a:rPr lang="it-IT" sz="2000">
                <a:latin typeface="Chewy" panose="020B0604020202020204" charset="0"/>
                <a:ea typeface="Chewy" panose="020B0604020202020204" charset="0"/>
              </a:rPr>
              <a:t>AGGETTIVO QUALIFICATIVO:</a:t>
            </a:r>
          </a:p>
          <a:p>
            <a:r>
              <a:rPr lang="it-IT" sz="2000">
                <a:solidFill>
                  <a:schemeClr val="accent3"/>
                </a:solidFill>
                <a:latin typeface="Lobster" panose="020B0604020202020204" charset="0"/>
                <a:ea typeface="Chewy" panose="020B0604020202020204" charset="0"/>
              </a:rPr>
              <a:t>Birbante, bollente, balordo, bisognoso.</a:t>
            </a:r>
            <a:br>
              <a:rPr lang="it-IT" sz="2000">
                <a:latin typeface="Chewy" panose="020B0604020202020204" charset="0"/>
                <a:ea typeface="Chewy" panose="020B0604020202020204" charset="0"/>
              </a:rPr>
            </a:br>
            <a:r>
              <a:rPr lang="it-IT" sz="2000">
                <a:latin typeface="Chewy" panose="020B0604020202020204" charset="0"/>
                <a:ea typeface="Chewy" panose="020B0604020202020204" charset="0"/>
              </a:rPr>
              <a:t>AVVERBIO:</a:t>
            </a:r>
          </a:p>
          <a:p>
            <a:r>
              <a:rPr lang="it-IT" sz="2000">
                <a:solidFill>
                  <a:schemeClr val="accent3"/>
                </a:solidFill>
                <a:latin typeface="Lobster" panose="020B0604020202020204" charset="0"/>
                <a:ea typeface="Chewy" panose="020B0604020202020204" charset="0"/>
              </a:rPr>
              <a:t>Brevemente, bruscamente, banalmente.</a:t>
            </a:r>
          </a:p>
        </p:txBody>
      </p:sp>
      <p:grpSp>
        <p:nvGrpSpPr>
          <p:cNvPr id="15" name="lightbulb">
            <a:extLst>
              <a:ext uri="{FF2B5EF4-FFF2-40B4-BE49-F238E27FC236}">
                <a16:creationId xmlns:a16="http://schemas.microsoft.com/office/drawing/2014/main" id="{4BE69245-7661-43F6-865F-423D9D72574B}"/>
              </a:ext>
            </a:extLst>
          </p:cNvPr>
          <p:cNvGrpSpPr>
            <a:grpSpLocks noChangeAspect="1"/>
          </p:cNvGrpSpPr>
          <p:nvPr/>
        </p:nvGrpSpPr>
        <p:grpSpPr bwMode="auto">
          <a:xfrm>
            <a:off x="8374607" y="4327077"/>
            <a:ext cx="1692306" cy="1857299"/>
            <a:chOff x="1577" y="540"/>
            <a:chExt cx="2277" cy="2499"/>
          </a:xfrm>
        </p:grpSpPr>
        <p:sp>
          <p:nvSpPr>
            <p:cNvPr id="16" name="Freeform 26">
              <a:extLst>
                <a:ext uri="{FF2B5EF4-FFF2-40B4-BE49-F238E27FC236}">
                  <a16:creationId xmlns:a16="http://schemas.microsoft.com/office/drawing/2014/main" id="{B5D60749-86AA-4B19-A0CA-BF8F395ACD2F}"/>
                </a:ext>
              </a:extLst>
            </p:cNvPr>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
              <a:extLst>
                <a:ext uri="{FF2B5EF4-FFF2-40B4-BE49-F238E27FC236}">
                  <a16:creationId xmlns:a16="http://schemas.microsoft.com/office/drawing/2014/main" id="{47EC96F7-814B-4A3A-8EA7-0CE099E56FD9}"/>
                </a:ext>
              </a:extLst>
            </p:cNvPr>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8">
              <a:extLst>
                <a:ext uri="{FF2B5EF4-FFF2-40B4-BE49-F238E27FC236}">
                  <a16:creationId xmlns:a16="http://schemas.microsoft.com/office/drawing/2014/main" id="{8A064A83-6068-4CE2-B10D-BC2198E1BB94}"/>
                </a:ext>
              </a:extLst>
            </p:cNvPr>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9">
              <a:extLst>
                <a:ext uri="{FF2B5EF4-FFF2-40B4-BE49-F238E27FC236}">
                  <a16:creationId xmlns:a16="http://schemas.microsoft.com/office/drawing/2014/main" id="{B202C6B9-5051-4C77-83D5-3F1FF88C08AF}"/>
                </a:ext>
              </a:extLst>
            </p:cNvPr>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CasellaDiTesto 19">
            <a:extLst>
              <a:ext uri="{FF2B5EF4-FFF2-40B4-BE49-F238E27FC236}">
                <a16:creationId xmlns:a16="http://schemas.microsoft.com/office/drawing/2014/main" id="{7615754D-31C5-48CD-B250-ECB176707A2F}"/>
              </a:ext>
            </a:extLst>
          </p:cNvPr>
          <p:cNvSpPr txBox="1"/>
          <p:nvPr/>
        </p:nvSpPr>
        <p:spPr>
          <a:xfrm>
            <a:off x="8484184" y="6094101"/>
            <a:ext cx="2033677" cy="369332"/>
          </a:xfrm>
          <a:prstGeom prst="rect">
            <a:avLst/>
          </a:prstGeom>
          <a:noFill/>
        </p:spPr>
        <p:txBody>
          <a:bodyPr wrap="square" rtlCol="0">
            <a:spAutoFit/>
          </a:bodyPr>
          <a:lstStyle/>
          <a:p>
            <a:r>
              <a:rPr lang="it-IT" b="1">
                <a:solidFill>
                  <a:schemeClr val="accent1"/>
                </a:solidFill>
              </a:rPr>
              <a:t>SUGGERIMENTO</a:t>
            </a:r>
          </a:p>
        </p:txBody>
      </p:sp>
      <p:pic>
        <p:nvPicPr>
          <p:cNvPr id="22" name="Immagine 21">
            <a:extLst>
              <a:ext uri="{FF2B5EF4-FFF2-40B4-BE49-F238E27FC236}">
                <a16:creationId xmlns:a16="http://schemas.microsoft.com/office/drawing/2014/main" id="{37C1EFEA-5E4F-4ABF-8957-71FACE068F10}"/>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18823" y="164546"/>
            <a:ext cx="2045834" cy="1237660"/>
          </a:xfrm>
          <a:prstGeom prst="rect">
            <a:avLst/>
          </a:prstGeom>
        </p:spPr>
      </p:pic>
    </p:spTree>
    <p:custDataLst>
      <p:tags r:id="rId1"/>
    </p:custDataLst>
    <p:extLst>
      <p:ext uri="{BB962C8B-B14F-4D97-AF65-F5344CB8AC3E}">
        <p14:creationId xmlns:p14="http://schemas.microsoft.com/office/powerpoint/2010/main" val="12372256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0000"/>
                                        <p:tgtEl>
                                          <p:spTgt spid="4"/>
                                        </p:tgtEl>
                                      </p:cBhvr>
                                    </p:animEffect>
                                  </p:childTnLst>
                                </p:cTn>
                              </p:par>
                            </p:childTnLst>
                          </p:cTn>
                        </p:par>
                        <p:par>
                          <p:cTn id="8" fill="hold">
                            <p:stCondLst>
                              <p:cond delay="120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subTnLst>
                                    <p:audio>
                                      <p:cMediaNode vol="100000">
                                        <p:cTn display="0" masterRel="sameClick">
                                          <p:stCondLst>
                                            <p:cond evt="begin" delay="0">
                                              <p:tn val="9"/>
                                            </p:cond>
                                          </p:stCondLst>
                                          <p:endCondLst>
                                            <p:cond evt="onStopAudio" delay="0">
                                              <p:tgtEl>
                                                <p:sldTgt/>
                                              </p:tgtEl>
                                            </p:cond>
                                          </p:endCondLst>
                                        </p:cTn>
                                        <p:tgtEl>
                                          <p:sndTgt r:embed="rId6" name="laser.wav"/>
                                        </p:tgtEl>
                                      </p:cMediaNode>
                                    </p:audio>
                                  </p:subTnLst>
                                </p:cTn>
                              </p:par>
                              <p:par>
                                <p:cTn id="11" presetID="1" presetClass="mediacall" presetSubtype="0" fill="hold" nodeType="withEffect">
                                  <p:stCondLst>
                                    <p:cond delay="0"/>
                                  </p:stCondLst>
                                  <p:childTnLst>
                                    <p:cmd type="call" cmd="playFrom(0.0)">
                                      <p:cBhvr>
                                        <p:cTn id="12" dur="7048" fill="hold"/>
                                        <p:tgtEl>
                                          <p:spTgt spid="8"/>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2000"/>
                                  </p:stCondLst>
                                  <p:childTnLst>
                                    <p:set>
                                      <p:cBhvr>
                                        <p:cTn id="16"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7" name="push.wav"/>
                                        </p:tgtEl>
                                      </p:cMediaNode>
                                    </p:audio>
                                  </p:subTnLst>
                                </p:cTn>
                              </p:par>
                              <p:par>
                                <p:cTn id="17" presetID="42" presetClass="entr" presetSubtype="0"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P spid="6" grpId="0"/>
      <p:bldP spid="14"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S900388269[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3846277" y="895919"/>
            <a:ext cx="144016" cy="144016"/>
          </a:xfrm>
          <a:prstGeom prst="rect">
            <a:avLst/>
          </a:prstGeom>
        </p:spPr>
      </p:pic>
      <p:sp>
        <p:nvSpPr>
          <p:cNvPr id="4" name="Rectangle 3"/>
          <p:cNvSpPr>
            <a:spLocks noChangeArrowheads="1"/>
          </p:cNvSpPr>
          <p:nvPr/>
        </p:nvSpPr>
        <p:spPr bwMode="auto">
          <a:xfrm>
            <a:off x="354347" y="855377"/>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r>
              <a:rPr lang="en-GB"/>
              <a:t>                                                                                IL TEMPO STA FINENDO…  </a:t>
            </a:r>
          </a:p>
        </p:txBody>
      </p:sp>
      <p:sp>
        <p:nvSpPr>
          <p:cNvPr id="5" name="Rectangle 4"/>
          <p:cNvSpPr>
            <a:spLocks noChangeArrowheads="1"/>
          </p:cNvSpPr>
          <p:nvPr/>
        </p:nvSpPr>
        <p:spPr bwMode="auto">
          <a:xfrm>
            <a:off x="354347" y="855377"/>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6" name="Text Box 5"/>
          <p:cNvSpPr txBox="1">
            <a:spLocks noChangeArrowheads="1"/>
          </p:cNvSpPr>
          <p:nvPr/>
        </p:nvSpPr>
        <p:spPr bwMode="auto">
          <a:xfrm>
            <a:off x="3227722" y="0"/>
            <a:ext cx="1178528" cy="830997"/>
          </a:xfrm>
          <a:prstGeom prst="rect">
            <a:avLst/>
          </a:prstGeom>
          <a:noFill/>
          <a:ln w="9525">
            <a:noFill/>
            <a:miter lim="800000"/>
            <a:headEnd/>
            <a:tailEnd/>
          </a:ln>
          <a:effectLst/>
        </p:spPr>
        <p:txBody>
          <a:bodyPr wrap="none">
            <a:spAutoFit/>
          </a:bodyPr>
          <a:lstStyle/>
          <a:p>
            <a:r>
              <a:rPr lang="en-GB" sz="4800"/>
              <a:t>fine</a:t>
            </a:r>
            <a:endParaRPr lang="en-GB" sz="4800" dirty="0"/>
          </a:p>
        </p:txBody>
      </p:sp>
      <p:sp>
        <p:nvSpPr>
          <p:cNvPr id="9" name="CasellaDiTesto 8">
            <a:extLst>
              <a:ext uri="{FF2B5EF4-FFF2-40B4-BE49-F238E27FC236}">
                <a16:creationId xmlns:a16="http://schemas.microsoft.com/office/drawing/2014/main" id="{A8AE5E7C-4CB5-43E9-9E93-823F53952EFA}"/>
              </a:ext>
            </a:extLst>
          </p:cNvPr>
          <p:cNvSpPr txBox="1"/>
          <p:nvPr/>
        </p:nvSpPr>
        <p:spPr>
          <a:xfrm>
            <a:off x="213811" y="1290636"/>
            <a:ext cx="6027822" cy="3046988"/>
          </a:xfrm>
          <a:prstGeom prst="rect">
            <a:avLst/>
          </a:prstGeom>
          <a:noFill/>
        </p:spPr>
        <p:txBody>
          <a:bodyPr wrap="square" rtlCol="0">
            <a:spAutoFit/>
          </a:bodyPr>
          <a:lstStyle/>
          <a:p>
            <a:r>
              <a:rPr lang="it-IT" sz="3200">
                <a:latin typeface="Chewy" panose="020B0604020202020204" charset="0"/>
                <a:ea typeface="Chewy" panose="020B0604020202020204" charset="0"/>
              </a:rPr>
              <a:t>VERBO AL MODO INDICATIVO</a:t>
            </a:r>
          </a:p>
          <a:p>
            <a:r>
              <a:rPr lang="it-IT" sz="3200">
                <a:latin typeface="Chewy" panose="020B0604020202020204" charset="0"/>
                <a:ea typeface="Chewy" panose="020B0604020202020204" charset="0"/>
              </a:rPr>
              <a:t>VERBO AL MODO CONGIUNTIVO</a:t>
            </a:r>
          </a:p>
          <a:p>
            <a:r>
              <a:rPr lang="it-IT" sz="3200">
                <a:latin typeface="Chewy" panose="020B0604020202020204" charset="0"/>
                <a:ea typeface="Chewy" panose="020B0604020202020204" charset="0"/>
              </a:rPr>
              <a:t>VERBO AL MODO CONDIZIONALE</a:t>
            </a:r>
          </a:p>
          <a:p>
            <a:r>
              <a:rPr lang="it-IT" sz="3200">
                <a:latin typeface="Chewy" panose="020B0604020202020204" charset="0"/>
                <a:ea typeface="Chewy" panose="020B0604020202020204" charset="0"/>
              </a:rPr>
              <a:t>NOME COMUNE</a:t>
            </a:r>
          </a:p>
          <a:p>
            <a:r>
              <a:rPr lang="it-IT" sz="3200">
                <a:latin typeface="Chewy" panose="020B0604020202020204" charset="0"/>
                <a:ea typeface="Chewy" panose="020B0604020202020204" charset="0"/>
              </a:rPr>
              <a:t>AGGETTIVO QUALIFICATIVO</a:t>
            </a:r>
          </a:p>
          <a:p>
            <a:r>
              <a:rPr lang="it-IT" sz="3200">
                <a:latin typeface="Chewy" panose="020B0604020202020204" charset="0"/>
                <a:ea typeface="Chewy" panose="020B0604020202020204" charset="0"/>
              </a:rPr>
              <a:t>AVVERBIO</a:t>
            </a:r>
          </a:p>
        </p:txBody>
      </p:sp>
      <p:sp>
        <p:nvSpPr>
          <p:cNvPr id="10" name="Freeform 9">
            <a:extLst>
              <a:ext uri="{FF2B5EF4-FFF2-40B4-BE49-F238E27FC236}">
                <a16:creationId xmlns:a16="http://schemas.microsoft.com/office/drawing/2014/main" id="{A0E7E62E-7EEC-4B6E-AA59-40DD949C5078}"/>
              </a:ext>
            </a:extLst>
          </p:cNvPr>
          <p:cNvSpPr>
            <a:spLocks/>
          </p:cNvSpPr>
          <p:nvPr/>
        </p:nvSpPr>
        <p:spPr bwMode="auto">
          <a:xfrm>
            <a:off x="2247077" y="3706295"/>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figure_blue_marker">
            <a:extLst>
              <a:ext uri="{FF2B5EF4-FFF2-40B4-BE49-F238E27FC236}">
                <a16:creationId xmlns:a16="http://schemas.microsoft.com/office/drawing/2014/main" id="{F122FE06-3903-46AA-A470-673767920F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4065" y="787992"/>
            <a:ext cx="1899104" cy="3667799"/>
          </a:xfrm>
          <a:prstGeom prst="rect">
            <a:avLst/>
          </a:prstGeom>
        </p:spPr>
      </p:pic>
      <p:sp>
        <p:nvSpPr>
          <p:cNvPr id="12" name="TextBox 7">
            <a:extLst>
              <a:ext uri="{FF2B5EF4-FFF2-40B4-BE49-F238E27FC236}">
                <a16:creationId xmlns:a16="http://schemas.microsoft.com/office/drawing/2014/main" id="{AFCFE266-0C6B-4630-840E-83F5342A6C6E}"/>
              </a:ext>
            </a:extLst>
          </p:cNvPr>
          <p:cNvSpPr txBox="1"/>
          <p:nvPr/>
        </p:nvSpPr>
        <p:spPr>
          <a:xfrm>
            <a:off x="4302136" y="-89399"/>
            <a:ext cx="6828505" cy="1323439"/>
          </a:xfrm>
          <a:prstGeom prst="rect">
            <a:avLst/>
          </a:prstGeom>
          <a:noFill/>
        </p:spPr>
        <p:txBody>
          <a:bodyPr wrap="square" rtlCol="0">
            <a:spAutoFit/>
          </a:bodyPr>
          <a:lstStyle/>
          <a:p>
            <a:pPr algn="ctr"/>
            <a:r>
              <a:rPr lang="en-US" sz="8000">
                <a:solidFill>
                  <a:schemeClr val="accent3"/>
                </a:solidFill>
                <a:latin typeface="Chewy" panose="02000000000000000000" pitchFamily="2" charset="0"/>
                <a:ea typeface="Chewy" panose="02000000000000000000" pitchFamily="2" charset="0"/>
              </a:rPr>
              <a:t>C.</a:t>
            </a:r>
          </a:p>
        </p:txBody>
      </p:sp>
      <p:pic>
        <p:nvPicPr>
          <p:cNvPr id="13" name="hand_blue_pen">
            <a:extLst>
              <a:ext uri="{FF2B5EF4-FFF2-40B4-BE49-F238E27FC236}">
                <a16:creationId xmlns:a16="http://schemas.microsoft.com/office/drawing/2014/main" id="{9A7DC78E-6161-4EE5-8B8A-12C6F9D2A4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81480" y="4430317"/>
            <a:ext cx="2004945" cy="2551749"/>
          </a:xfrm>
          <a:prstGeom prst="rect">
            <a:avLst/>
          </a:prstGeom>
        </p:spPr>
      </p:pic>
      <p:sp>
        <p:nvSpPr>
          <p:cNvPr id="14" name="CasellaDiTesto 13">
            <a:extLst>
              <a:ext uri="{FF2B5EF4-FFF2-40B4-BE49-F238E27FC236}">
                <a16:creationId xmlns:a16="http://schemas.microsoft.com/office/drawing/2014/main" id="{B69B9BA0-C7A8-4A09-BB5C-703BD65E56BD}"/>
              </a:ext>
            </a:extLst>
          </p:cNvPr>
          <p:cNvSpPr txBox="1"/>
          <p:nvPr/>
        </p:nvSpPr>
        <p:spPr>
          <a:xfrm>
            <a:off x="3223958" y="4188191"/>
            <a:ext cx="5260226" cy="2554545"/>
          </a:xfrm>
          <a:prstGeom prst="rect">
            <a:avLst/>
          </a:prstGeom>
          <a:noFill/>
          <a:ln>
            <a:noFill/>
          </a:ln>
        </p:spPr>
        <p:txBody>
          <a:bodyPr wrap="square" rtlCol="0">
            <a:spAutoFit/>
          </a:bodyPr>
          <a:lstStyle/>
          <a:p>
            <a:r>
              <a:rPr lang="it-IT" sz="2000">
                <a:latin typeface="Chewy" panose="020B0604020202020204" charset="0"/>
                <a:ea typeface="Chewy" panose="020B0604020202020204" charset="0"/>
              </a:rPr>
              <a:t>VERBI: (Qualsiasi modo e tempo)</a:t>
            </a:r>
          </a:p>
          <a:p>
            <a:r>
              <a:rPr lang="it-IT" sz="2000">
                <a:solidFill>
                  <a:schemeClr val="accent3"/>
                </a:solidFill>
                <a:latin typeface="Lobster" panose="020B0604020202020204" charset="0"/>
                <a:ea typeface="Chewy" panose="020B0604020202020204" charset="0"/>
              </a:rPr>
              <a:t>Cominciare, canticchiare, cambiare, cinguettare.</a:t>
            </a:r>
          </a:p>
          <a:p>
            <a:r>
              <a:rPr lang="it-IT" sz="2000">
                <a:latin typeface="Chewy" panose="020B0604020202020204" charset="0"/>
                <a:ea typeface="Chewy" panose="020B0604020202020204" charset="0"/>
              </a:rPr>
              <a:t>NOME:</a:t>
            </a:r>
          </a:p>
          <a:p>
            <a:r>
              <a:rPr lang="it-IT" sz="2000">
                <a:solidFill>
                  <a:schemeClr val="accent3"/>
                </a:solidFill>
                <a:latin typeface="Lobster" panose="020B0604020202020204" charset="0"/>
                <a:ea typeface="Chewy" panose="020B0604020202020204" charset="0"/>
              </a:rPr>
              <a:t>Cornicione, cimice, cartolaio, costume.</a:t>
            </a:r>
          </a:p>
          <a:p>
            <a:r>
              <a:rPr lang="it-IT" sz="2000">
                <a:latin typeface="Chewy" panose="020B0604020202020204" charset="0"/>
                <a:ea typeface="Chewy" panose="020B0604020202020204" charset="0"/>
              </a:rPr>
              <a:t>AGGETTIVO QUALIFICATIVO:</a:t>
            </a:r>
          </a:p>
          <a:p>
            <a:r>
              <a:rPr lang="it-IT" sz="2000">
                <a:solidFill>
                  <a:schemeClr val="accent3"/>
                </a:solidFill>
                <a:latin typeface="Lobster" panose="020B0604020202020204" charset="0"/>
                <a:ea typeface="Chewy" panose="020B0604020202020204" charset="0"/>
              </a:rPr>
              <a:t>Calmante, carnivoro, calcolatore, caldo.</a:t>
            </a:r>
            <a:br>
              <a:rPr lang="it-IT" sz="2000">
                <a:latin typeface="Chewy" panose="020B0604020202020204" charset="0"/>
                <a:ea typeface="Chewy" panose="020B0604020202020204" charset="0"/>
              </a:rPr>
            </a:br>
            <a:r>
              <a:rPr lang="it-IT" sz="2000">
                <a:latin typeface="Chewy" panose="020B0604020202020204" charset="0"/>
                <a:ea typeface="Chewy" panose="020B0604020202020204" charset="0"/>
              </a:rPr>
              <a:t>AVVERBIO:</a:t>
            </a:r>
          </a:p>
          <a:p>
            <a:r>
              <a:rPr lang="it-IT" sz="2000">
                <a:solidFill>
                  <a:schemeClr val="accent3"/>
                </a:solidFill>
                <a:latin typeface="Lobster" panose="020B0604020202020204" charset="0"/>
                <a:ea typeface="Chewy" panose="020B0604020202020204" charset="0"/>
              </a:rPr>
              <a:t>Certamente, cioè, civilmente, chissà.</a:t>
            </a:r>
          </a:p>
        </p:txBody>
      </p:sp>
      <p:grpSp>
        <p:nvGrpSpPr>
          <p:cNvPr id="15" name="lightbulb">
            <a:extLst>
              <a:ext uri="{FF2B5EF4-FFF2-40B4-BE49-F238E27FC236}">
                <a16:creationId xmlns:a16="http://schemas.microsoft.com/office/drawing/2014/main" id="{4BE69245-7661-43F6-865F-423D9D72574B}"/>
              </a:ext>
            </a:extLst>
          </p:cNvPr>
          <p:cNvGrpSpPr>
            <a:grpSpLocks noChangeAspect="1"/>
          </p:cNvGrpSpPr>
          <p:nvPr/>
        </p:nvGrpSpPr>
        <p:grpSpPr bwMode="auto">
          <a:xfrm>
            <a:off x="8374607" y="4327077"/>
            <a:ext cx="1692306" cy="1857299"/>
            <a:chOff x="1577" y="540"/>
            <a:chExt cx="2277" cy="2499"/>
          </a:xfrm>
        </p:grpSpPr>
        <p:sp>
          <p:nvSpPr>
            <p:cNvPr id="16" name="Freeform 26">
              <a:extLst>
                <a:ext uri="{FF2B5EF4-FFF2-40B4-BE49-F238E27FC236}">
                  <a16:creationId xmlns:a16="http://schemas.microsoft.com/office/drawing/2014/main" id="{B5D60749-86AA-4B19-A0CA-BF8F395ACD2F}"/>
                </a:ext>
              </a:extLst>
            </p:cNvPr>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
              <a:extLst>
                <a:ext uri="{FF2B5EF4-FFF2-40B4-BE49-F238E27FC236}">
                  <a16:creationId xmlns:a16="http://schemas.microsoft.com/office/drawing/2014/main" id="{47EC96F7-814B-4A3A-8EA7-0CE099E56FD9}"/>
                </a:ext>
              </a:extLst>
            </p:cNvPr>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8">
              <a:extLst>
                <a:ext uri="{FF2B5EF4-FFF2-40B4-BE49-F238E27FC236}">
                  <a16:creationId xmlns:a16="http://schemas.microsoft.com/office/drawing/2014/main" id="{8A064A83-6068-4CE2-B10D-BC2198E1BB94}"/>
                </a:ext>
              </a:extLst>
            </p:cNvPr>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9">
              <a:extLst>
                <a:ext uri="{FF2B5EF4-FFF2-40B4-BE49-F238E27FC236}">
                  <a16:creationId xmlns:a16="http://schemas.microsoft.com/office/drawing/2014/main" id="{B202C6B9-5051-4C77-83D5-3F1FF88C08AF}"/>
                </a:ext>
              </a:extLst>
            </p:cNvPr>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CasellaDiTesto 19">
            <a:extLst>
              <a:ext uri="{FF2B5EF4-FFF2-40B4-BE49-F238E27FC236}">
                <a16:creationId xmlns:a16="http://schemas.microsoft.com/office/drawing/2014/main" id="{7615754D-31C5-48CD-B250-ECB176707A2F}"/>
              </a:ext>
            </a:extLst>
          </p:cNvPr>
          <p:cNvSpPr txBox="1"/>
          <p:nvPr/>
        </p:nvSpPr>
        <p:spPr>
          <a:xfrm>
            <a:off x="8484184" y="6094101"/>
            <a:ext cx="2033677" cy="369332"/>
          </a:xfrm>
          <a:prstGeom prst="rect">
            <a:avLst/>
          </a:prstGeom>
          <a:noFill/>
        </p:spPr>
        <p:txBody>
          <a:bodyPr wrap="square" rtlCol="0">
            <a:spAutoFit/>
          </a:bodyPr>
          <a:lstStyle/>
          <a:p>
            <a:r>
              <a:rPr lang="it-IT" b="1">
                <a:solidFill>
                  <a:schemeClr val="accent1"/>
                </a:solidFill>
              </a:rPr>
              <a:t>SUGGERIMENTO</a:t>
            </a:r>
          </a:p>
        </p:txBody>
      </p:sp>
      <p:pic>
        <p:nvPicPr>
          <p:cNvPr id="22" name="Immagine 21">
            <a:extLst>
              <a:ext uri="{FF2B5EF4-FFF2-40B4-BE49-F238E27FC236}">
                <a16:creationId xmlns:a16="http://schemas.microsoft.com/office/drawing/2014/main" id="{37C1EFEA-5E4F-4ABF-8957-71FACE068F10}"/>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18823" y="164546"/>
            <a:ext cx="2045834" cy="1237660"/>
          </a:xfrm>
          <a:prstGeom prst="rect">
            <a:avLst/>
          </a:prstGeom>
        </p:spPr>
      </p:pic>
    </p:spTree>
    <p:custDataLst>
      <p:tags r:id="rId1"/>
    </p:custDataLst>
    <p:extLst>
      <p:ext uri="{BB962C8B-B14F-4D97-AF65-F5344CB8AC3E}">
        <p14:creationId xmlns:p14="http://schemas.microsoft.com/office/powerpoint/2010/main" val="7645105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0000"/>
                                        <p:tgtEl>
                                          <p:spTgt spid="4"/>
                                        </p:tgtEl>
                                      </p:cBhvr>
                                    </p:animEffect>
                                  </p:childTnLst>
                                </p:cTn>
                              </p:par>
                            </p:childTnLst>
                          </p:cTn>
                        </p:par>
                        <p:par>
                          <p:cTn id="8" fill="hold">
                            <p:stCondLst>
                              <p:cond delay="120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subTnLst>
                                    <p:audio>
                                      <p:cMediaNode vol="100000">
                                        <p:cTn display="0" masterRel="sameClick">
                                          <p:stCondLst>
                                            <p:cond evt="begin" delay="0">
                                              <p:tn val="9"/>
                                            </p:cond>
                                          </p:stCondLst>
                                          <p:endCondLst>
                                            <p:cond evt="onStopAudio" delay="0">
                                              <p:tgtEl>
                                                <p:sldTgt/>
                                              </p:tgtEl>
                                            </p:cond>
                                          </p:endCondLst>
                                        </p:cTn>
                                        <p:tgtEl>
                                          <p:sndTgt r:embed="rId6" name="laser.wav"/>
                                        </p:tgtEl>
                                      </p:cMediaNode>
                                    </p:audio>
                                  </p:subTnLst>
                                </p:cTn>
                              </p:par>
                              <p:par>
                                <p:cTn id="11" presetID="1" presetClass="mediacall" presetSubtype="0" fill="hold" nodeType="withEffect">
                                  <p:stCondLst>
                                    <p:cond delay="0"/>
                                  </p:stCondLst>
                                  <p:childTnLst>
                                    <p:cmd type="call" cmd="playFrom(0.0)">
                                      <p:cBhvr>
                                        <p:cTn id="12" dur="7048" fill="hold"/>
                                        <p:tgtEl>
                                          <p:spTgt spid="8"/>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2000"/>
                                  </p:stCondLst>
                                  <p:childTnLst>
                                    <p:set>
                                      <p:cBhvr>
                                        <p:cTn id="16"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7" name="push.wav"/>
                                        </p:tgtEl>
                                      </p:cMediaNode>
                                    </p:audio>
                                  </p:subTnLst>
                                </p:cTn>
                              </p:par>
                              <p:par>
                                <p:cTn id="17" presetID="42" presetClass="entr" presetSubtype="0"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P spid="6" grpId="0"/>
      <p:bldP spid="14"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S900388269[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3846277" y="895919"/>
            <a:ext cx="144016" cy="144016"/>
          </a:xfrm>
          <a:prstGeom prst="rect">
            <a:avLst/>
          </a:prstGeom>
        </p:spPr>
      </p:pic>
      <p:sp>
        <p:nvSpPr>
          <p:cNvPr id="4" name="Rectangle 3"/>
          <p:cNvSpPr>
            <a:spLocks noChangeArrowheads="1"/>
          </p:cNvSpPr>
          <p:nvPr/>
        </p:nvSpPr>
        <p:spPr bwMode="auto">
          <a:xfrm>
            <a:off x="354347" y="855377"/>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r>
              <a:rPr lang="en-GB"/>
              <a:t>                                                                                IL TEMPO STA FINENDO…  </a:t>
            </a:r>
          </a:p>
        </p:txBody>
      </p:sp>
      <p:sp>
        <p:nvSpPr>
          <p:cNvPr id="5" name="Rectangle 4"/>
          <p:cNvSpPr>
            <a:spLocks noChangeArrowheads="1"/>
          </p:cNvSpPr>
          <p:nvPr/>
        </p:nvSpPr>
        <p:spPr bwMode="auto">
          <a:xfrm>
            <a:off x="354347" y="855377"/>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6" name="Text Box 5"/>
          <p:cNvSpPr txBox="1">
            <a:spLocks noChangeArrowheads="1"/>
          </p:cNvSpPr>
          <p:nvPr/>
        </p:nvSpPr>
        <p:spPr bwMode="auto">
          <a:xfrm>
            <a:off x="3227722" y="0"/>
            <a:ext cx="1178528" cy="830997"/>
          </a:xfrm>
          <a:prstGeom prst="rect">
            <a:avLst/>
          </a:prstGeom>
          <a:noFill/>
          <a:ln w="9525">
            <a:noFill/>
            <a:miter lim="800000"/>
            <a:headEnd/>
            <a:tailEnd/>
          </a:ln>
          <a:effectLst/>
        </p:spPr>
        <p:txBody>
          <a:bodyPr wrap="none">
            <a:spAutoFit/>
          </a:bodyPr>
          <a:lstStyle/>
          <a:p>
            <a:r>
              <a:rPr lang="en-GB" sz="4800"/>
              <a:t>fine</a:t>
            </a:r>
            <a:endParaRPr lang="en-GB" sz="4800" dirty="0"/>
          </a:p>
        </p:txBody>
      </p:sp>
      <p:sp>
        <p:nvSpPr>
          <p:cNvPr id="9" name="CasellaDiTesto 8">
            <a:extLst>
              <a:ext uri="{FF2B5EF4-FFF2-40B4-BE49-F238E27FC236}">
                <a16:creationId xmlns:a16="http://schemas.microsoft.com/office/drawing/2014/main" id="{A8AE5E7C-4CB5-43E9-9E93-823F53952EFA}"/>
              </a:ext>
            </a:extLst>
          </p:cNvPr>
          <p:cNvSpPr txBox="1"/>
          <p:nvPr/>
        </p:nvSpPr>
        <p:spPr>
          <a:xfrm>
            <a:off x="213811" y="1290636"/>
            <a:ext cx="6027822" cy="3046988"/>
          </a:xfrm>
          <a:prstGeom prst="rect">
            <a:avLst/>
          </a:prstGeom>
          <a:noFill/>
        </p:spPr>
        <p:txBody>
          <a:bodyPr wrap="square" rtlCol="0">
            <a:spAutoFit/>
          </a:bodyPr>
          <a:lstStyle/>
          <a:p>
            <a:r>
              <a:rPr lang="it-IT" sz="3200">
                <a:latin typeface="Chewy" panose="020B0604020202020204" charset="0"/>
                <a:ea typeface="Chewy" panose="020B0604020202020204" charset="0"/>
              </a:rPr>
              <a:t>VERBO AL MODO INDICATIVO</a:t>
            </a:r>
          </a:p>
          <a:p>
            <a:r>
              <a:rPr lang="it-IT" sz="3200">
                <a:latin typeface="Chewy" panose="020B0604020202020204" charset="0"/>
                <a:ea typeface="Chewy" panose="020B0604020202020204" charset="0"/>
              </a:rPr>
              <a:t>VERBO AL MODO CONGIUNTIVO</a:t>
            </a:r>
          </a:p>
          <a:p>
            <a:r>
              <a:rPr lang="it-IT" sz="3200">
                <a:latin typeface="Chewy" panose="020B0604020202020204" charset="0"/>
                <a:ea typeface="Chewy" panose="020B0604020202020204" charset="0"/>
              </a:rPr>
              <a:t>VERBO AL MODO CONDIZIONALE</a:t>
            </a:r>
          </a:p>
          <a:p>
            <a:r>
              <a:rPr lang="it-IT" sz="3200">
                <a:latin typeface="Chewy" panose="020B0604020202020204" charset="0"/>
                <a:ea typeface="Chewy" panose="020B0604020202020204" charset="0"/>
              </a:rPr>
              <a:t>NOME COMUNE</a:t>
            </a:r>
          </a:p>
          <a:p>
            <a:r>
              <a:rPr lang="it-IT" sz="3200">
                <a:latin typeface="Chewy" panose="020B0604020202020204" charset="0"/>
                <a:ea typeface="Chewy" panose="020B0604020202020204" charset="0"/>
              </a:rPr>
              <a:t>AGGETTIVO QUALIFICATIVO</a:t>
            </a:r>
          </a:p>
          <a:p>
            <a:r>
              <a:rPr lang="it-IT" sz="3200">
                <a:latin typeface="Chewy" panose="020B0604020202020204" charset="0"/>
                <a:ea typeface="Chewy" panose="020B0604020202020204" charset="0"/>
              </a:rPr>
              <a:t>AVVERBIO</a:t>
            </a:r>
          </a:p>
        </p:txBody>
      </p:sp>
      <p:sp>
        <p:nvSpPr>
          <p:cNvPr id="10" name="Freeform 9">
            <a:extLst>
              <a:ext uri="{FF2B5EF4-FFF2-40B4-BE49-F238E27FC236}">
                <a16:creationId xmlns:a16="http://schemas.microsoft.com/office/drawing/2014/main" id="{A0E7E62E-7EEC-4B6E-AA59-40DD949C5078}"/>
              </a:ext>
            </a:extLst>
          </p:cNvPr>
          <p:cNvSpPr>
            <a:spLocks/>
          </p:cNvSpPr>
          <p:nvPr/>
        </p:nvSpPr>
        <p:spPr bwMode="auto">
          <a:xfrm>
            <a:off x="2247077" y="3706295"/>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figure_blue_marker">
            <a:extLst>
              <a:ext uri="{FF2B5EF4-FFF2-40B4-BE49-F238E27FC236}">
                <a16:creationId xmlns:a16="http://schemas.microsoft.com/office/drawing/2014/main" id="{F122FE06-3903-46AA-A470-673767920F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4065" y="787992"/>
            <a:ext cx="1899104" cy="3667799"/>
          </a:xfrm>
          <a:prstGeom prst="rect">
            <a:avLst/>
          </a:prstGeom>
        </p:spPr>
      </p:pic>
      <p:sp>
        <p:nvSpPr>
          <p:cNvPr id="12" name="TextBox 7">
            <a:extLst>
              <a:ext uri="{FF2B5EF4-FFF2-40B4-BE49-F238E27FC236}">
                <a16:creationId xmlns:a16="http://schemas.microsoft.com/office/drawing/2014/main" id="{AFCFE266-0C6B-4630-840E-83F5342A6C6E}"/>
              </a:ext>
            </a:extLst>
          </p:cNvPr>
          <p:cNvSpPr txBox="1"/>
          <p:nvPr/>
        </p:nvSpPr>
        <p:spPr>
          <a:xfrm>
            <a:off x="4302136" y="-89399"/>
            <a:ext cx="6828505" cy="1323439"/>
          </a:xfrm>
          <a:prstGeom prst="rect">
            <a:avLst/>
          </a:prstGeom>
          <a:noFill/>
        </p:spPr>
        <p:txBody>
          <a:bodyPr wrap="square" rtlCol="0">
            <a:spAutoFit/>
          </a:bodyPr>
          <a:lstStyle/>
          <a:p>
            <a:pPr algn="ctr"/>
            <a:r>
              <a:rPr lang="en-US" sz="8000">
                <a:solidFill>
                  <a:schemeClr val="accent3"/>
                </a:solidFill>
                <a:latin typeface="Chewy" panose="02000000000000000000" pitchFamily="2" charset="0"/>
                <a:ea typeface="Chewy" panose="02000000000000000000" pitchFamily="2" charset="0"/>
              </a:rPr>
              <a:t>D.</a:t>
            </a:r>
          </a:p>
        </p:txBody>
      </p:sp>
      <p:pic>
        <p:nvPicPr>
          <p:cNvPr id="13" name="hand_blue_pen">
            <a:extLst>
              <a:ext uri="{FF2B5EF4-FFF2-40B4-BE49-F238E27FC236}">
                <a16:creationId xmlns:a16="http://schemas.microsoft.com/office/drawing/2014/main" id="{9A7DC78E-6161-4EE5-8B8A-12C6F9D2A4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81480" y="4430317"/>
            <a:ext cx="2004945" cy="2551749"/>
          </a:xfrm>
          <a:prstGeom prst="rect">
            <a:avLst/>
          </a:prstGeom>
        </p:spPr>
      </p:pic>
      <p:sp>
        <p:nvSpPr>
          <p:cNvPr id="14" name="CasellaDiTesto 13">
            <a:extLst>
              <a:ext uri="{FF2B5EF4-FFF2-40B4-BE49-F238E27FC236}">
                <a16:creationId xmlns:a16="http://schemas.microsoft.com/office/drawing/2014/main" id="{B69B9BA0-C7A8-4A09-BB5C-703BD65E56BD}"/>
              </a:ext>
            </a:extLst>
          </p:cNvPr>
          <p:cNvSpPr txBox="1"/>
          <p:nvPr/>
        </p:nvSpPr>
        <p:spPr>
          <a:xfrm>
            <a:off x="3223958" y="4188191"/>
            <a:ext cx="5260226" cy="2554545"/>
          </a:xfrm>
          <a:prstGeom prst="rect">
            <a:avLst/>
          </a:prstGeom>
          <a:noFill/>
          <a:ln>
            <a:noFill/>
          </a:ln>
        </p:spPr>
        <p:txBody>
          <a:bodyPr wrap="square" rtlCol="0">
            <a:spAutoFit/>
          </a:bodyPr>
          <a:lstStyle/>
          <a:p>
            <a:r>
              <a:rPr lang="it-IT" sz="2000">
                <a:latin typeface="Chewy" panose="020B0604020202020204" charset="0"/>
                <a:ea typeface="Chewy" panose="020B0604020202020204" charset="0"/>
              </a:rPr>
              <a:t>VERBI: (Qualsiasi modo e tempo)</a:t>
            </a:r>
          </a:p>
          <a:p>
            <a:r>
              <a:rPr lang="it-IT" sz="2000">
                <a:solidFill>
                  <a:schemeClr val="accent3"/>
                </a:solidFill>
                <a:latin typeface="Lobster" panose="020B0604020202020204" charset="0"/>
                <a:ea typeface="Chewy" panose="020B0604020202020204" charset="0"/>
              </a:rPr>
              <a:t>Domare, dubitare, dirigere, decollare.</a:t>
            </a:r>
          </a:p>
          <a:p>
            <a:r>
              <a:rPr lang="it-IT" sz="2000">
                <a:latin typeface="Chewy" panose="020B0604020202020204" charset="0"/>
                <a:ea typeface="Chewy" panose="020B0604020202020204" charset="0"/>
              </a:rPr>
              <a:t>NOME:</a:t>
            </a:r>
          </a:p>
          <a:p>
            <a:r>
              <a:rPr lang="it-IT" sz="2000">
                <a:solidFill>
                  <a:schemeClr val="accent3"/>
                </a:solidFill>
                <a:latin typeface="Lobster" panose="020B0604020202020204" charset="0"/>
                <a:ea typeface="Chewy" panose="020B0604020202020204" charset="0"/>
              </a:rPr>
              <a:t>Dromedario, dentiera, damigiana, domatore.</a:t>
            </a:r>
          </a:p>
          <a:p>
            <a:r>
              <a:rPr lang="it-IT" sz="2000">
                <a:latin typeface="Chewy" panose="020B0604020202020204" charset="0"/>
                <a:ea typeface="Chewy" panose="020B0604020202020204" charset="0"/>
              </a:rPr>
              <a:t>AGGETTIVO QUALIFICATIVO:</a:t>
            </a:r>
          </a:p>
          <a:p>
            <a:r>
              <a:rPr lang="it-IT" sz="2000">
                <a:solidFill>
                  <a:schemeClr val="accent3"/>
                </a:solidFill>
                <a:latin typeface="Lobster" panose="020B0604020202020204" charset="0"/>
                <a:ea typeface="Chewy" panose="020B0604020202020204" charset="0"/>
              </a:rPr>
              <a:t>Debole, dannoso, deciso, denutrito.</a:t>
            </a:r>
            <a:br>
              <a:rPr lang="it-IT" sz="2000">
                <a:latin typeface="Chewy" panose="020B0604020202020204" charset="0"/>
                <a:ea typeface="Chewy" panose="020B0604020202020204" charset="0"/>
              </a:rPr>
            </a:br>
            <a:r>
              <a:rPr lang="it-IT" sz="2000">
                <a:latin typeface="Chewy" panose="020B0604020202020204" charset="0"/>
                <a:ea typeface="Chewy" panose="020B0604020202020204" charset="0"/>
              </a:rPr>
              <a:t>AVVERBIO:</a:t>
            </a:r>
          </a:p>
          <a:p>
            <a:r>
              <a:rPr lang="it-IT" sz="2000">
                <a:solidFill>
                  <a:schemeClr val="accent3"/>
                </a:solidFill>
                <a:latin typeface="Lobster" panose="020B0604020202020204" charset="0"/>
                <a:ea typeface="Chewy" panose="020B0604020202020204" charset="0"/>
              </a:rPr>
              <a:t>Dunque, dentro, dopotutto, dovunque.</a:t>
            </a:r>
          </a:p>
        </p:txBody>
      </p:sp>
      <p:grpSp>
        <p:nvGrpSpPr>
          <p:cNvPr id="15" name="lightbulb">
            <a:extLst>
              <a:ext uri="{FF2B5EF4-FFF2-40B4-BE49-F238E27FC236}">
                <a16:creationId xmlns:a16="http://schemas.microsoft.com/office/drawing/2014/main" id="{4BE69245-7661-43F6-865F-423D9D72574B}"/>
              </a:ext>
            </a:extLst>
          </p:cNvPr>
          <p:cNvGrpSpPr>
            <a:grpSpLocks noChangeAspect="1"/>
          </p:cNvGrpSpPr>
          <p:nvPr/>
        </p:nvGrpSpPr>
        <p:grpSpPr bwMode="auto">
          <a:xfrm>
            <a:off x="8374607" y="4327077"/>
            <a:ext cx="1692306" cy="1857299"/>
            <a:chOff x="1577" y="540"/>
            <a:chExt cx="2277" cy="2499"/>
          </a:xfrm>
        </p:grpSpPr>
        <p:sp>
          <p:nvSpPr>
            <p:cNvPr id="16" name="Freeform 26">
              <a:extLst>
                <a:ext uri="{FF2B5EF4-FFF2-40B4-BE49-F238E27FC236}">
                  <a16:creationId xmlns:a16="http://schemas.microsoft.com/office/drawing/2014/main" id="{B5D60749-86AA-4B19-A0CA-BF8F395ACD2F}"/>
                </a:ext>
              </a:extLst>
            </p:cNvPr>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
              <a:extLst>
                <a:ext uri="{FF2B5EF4-FFF2-40B4-BE49-F238E27FC236}">
                  <a16:creationId xmlns:a16="http://schemas.microsoft.com/office/drawing/2014/main" id="{47EC96F7-814B-4A3A-8EA7-0CE099E56FD9}"/>
                </a:ext>
              </a:extLst>
            </p:cNvPr>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8">
              <a:extLst>
                <a:ext uri="{FF2B5EF4-FFF2-40B4-BE49-F238E27FC236}">
                  <a16:creationId xmlns:a16="http://schemas.microsoft.com/office/drawing/2014/main" id="{8A064A83-6068-4CE2-B10D-BC2198E1BB94}"/>
                </a:ext>
              </a:extLst>
            </p:cNvPr>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9">
              <a:extLst>
                <a:ext uri="{FF2B5EF4-FFF2-40B4-BE49-F238E27FC236}">
                  <a16:creationId xmlns:a16="http://schemas.microsoft.com/office/drawing/2014/main" id="{B202C6B9-5051-4C77-83D5-3F1FF88C08AF}"/>
                </a:ext>
              </a:extLst>
            </p:cNvPr>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CasellaDiTesto 19">
            <a:extLst>
              <a:ext uri="{FF2B5EF4-FFF2-40B4-BE49-F238E27FC236}">
                <a16:creationId xmlns:a16="http://schemas.microsoft.com/office/drawing/2014/main" id="{7615754D-31C5-48CD-B250-ECB176707A2F}"/>
              </a:ext>
            </a:extLst>
          </p:cNvPr>
          <p:cNvSpPr txBox="1"/>
          <p:nvPr/>
        </p:nvSpPr>
        <p:spPr>
          <a:xfrm>
            <a:off x="8484184" y="6094101"/>
            <a:ext cx="2033677" cy="369332"/>
          </a:xfrm>
          <a:prstGeom prst="rect">
            <a:avLst/>
          </a:prstGeom>
          <a:noFill/>
        </p:spPr>
        <p:txBody>
          <a:bodyPr wrap="square" rtlCol="0">
            <a:spAutoFit/>
          </a:bodyPr>
          <a:lstStyle/>
          <a:p>
            <a:r>
              <a:rPr lang="it-IT" b="1">
                <a:solidFill>
                  <a:schemeClr val="accent1"/>
                </a:solidFill>
              </a:rPr>
              <a:t>SUGGERIMENTO</a:t>
            </a:r>
          </a:p>
        </p:txBody>
      </p:sp>
      <p:pic>
        <p:nvPicPr>
          <p:cNvPr id="22" name="Immagine 21">
            <a:extLst>
              <a:ext uri="{FF2B5EF4-FFF2-40B4-BE49-F238E27FC236}">
                <a16:creationId xmlns:a16="http://schemas.microsoft.com/office/drawing/2014/main" id="{37C1EFEA-5E4F-4ABF-8957-71FACE068F10}"/>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18823" y="164546"/>
            <a:ext cx="2045834" cy="1237660"/>
          </a:xfrm>
          <a:prstGeom prst="rect">
            <a:avLst/>
          </a:prstGeom>
        </p:spPr>
      </p:pic>
    </p:spTree>
    <p:custDataLst>
      <p:tags r:id="rId1"/>
    </p:custDataLst>
    <p:extLst>
      <p:ext uri="{BB962C8B-B14F-4D97-AF65-F5344CB8AC3E}">
        <p14:creationId xmlns:p14="http://schemas.microsoft.com/office/powerpoint/2010/main" val="10351766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0000"/>
                                        <p:tgtEl>
                                          <p:spTgt spid="4"/>
                                        </p:tgtEl>
                                      </p:cBhvr>
                                    </p:animEffect>
                                  </p:childTnLst>
                                </p:cTn>
                              </p:par>
                            </p:childTnLst>
                          </p:cTn>
                        </p:par>
                        <p:par>
                          <p:cTn id="8" fill="hold">
                            <p:stCondLst>
                              <p:cond delay="120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subTnLst>
                                    <p:audio>
                                      <p:cMediaNode vol="100000">
                                        <p:cTn display="0" masterRel="sameClick">
                                          <p:stCondLst>
                                            <p:cond evt="begin" delay="0">
                                              <p:tn val="9"/>
                                            </p:cond>
                                          </p:stCondLst>
                                          <p:endCondLst>
                                            <p:cond evt="onStopAudio" delay="0">
                                              <p:tgtEl>
                                                <p:sldTgt/>
                                              </p:tgtEl>
                                            </p:cond>
                                          </p:endCondLst>
                                        </p:cTn>
                                        <p:tgtEl>
                                          <p:sndTgt r:embed="rId6" name="laser.wav"/>
                                        </p:tgtEl>
                                      </p:cMediaNode>
                                    </p:audio>
                                  </p:subTnLst>
                                </p:cTn>
                              </p:par>
                              <p:par>
                                <p:cTn id="11" presetID="1" presetClass="mediacall" presetSubtype="0" fill="hold" nodeType="withEffect">
                                  <p:stCondLst>
                                    <p:cond delay="0"/>
                                  </p:stCondLst>
                                  <p:childTnLst>
                                    <p:cmd type="call" cmd="playFrom(0.0)">
                                      <p:cBhvr>
                                        <p:cTn id="12" dur="7048" fill="hold"/>
                                        <p:tgtEl>
                                          <p:spTgt spid="8"/>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2000"/>
                                  </p:stCondLst>
                                  <p:childTnLst>
                                    <p:set>
                                      <p:cBhvr>
                                        <p:cTn id="16"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7" name="push.wav"/>
                                        </p:tgtEl>
                                      </p:cMediaNode>
                                    </p:audio>
                                  </p:subTnLst>
                                </p:cTn>
                              </p:par>
                              <p:par>
                                <p:cTn id="17" presetID="42" presetClass="entr" presetSubtype="0"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P spid="6" grpId="0"/>
      <p:bldP spid="14"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MS900388269[1].wav">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cstate="print"/>
          <a:stretch>
            <a:fillRect/>
          </a:stretch>
        </p:blipFill>
        <p:spPr>
          <a:xfrm>
            <a:off x="3846277" y="895919"/>
            <a:ext cx="144016" cy="144016"/>
          </a:xfrm>
          <a:prstGeom prst="rect">
            <a:avLst/>
          </a:prstGeom>
        </p:spPr>
      </p:pic>
      <p:sp>
        <p:nvSpPr>
          <p:cNvPr id="4" name="Rectangle 3"/>
          <p:cNvSpPr>
            <a:spLocks noChangeArrowheads="1"/>
          </p:cNvSpPr>
          <p:nvPr/>
        </p:nvSpPr>
        <p:spPr bwMode="auto">
          <a:xfrm>
            <a:off x="354347" y="855377"/>
            <a:ext cx="6659562" cy="252413"/>
          </a:xfrm>
          <a:prstGeom prst="rect">
            <a:avLst/>
          </a:prstGeom>
          <a:gradFill rotWithShape="1">
            <a:gsLst>
              <a:gs pos="0">
                <a:srgbClr val="FFFF66"/>
              </a:gs>
              <a:gs pos="100000">
                <a:srgbClr val="FF3300"/>
              </a:gs>
            </a:gsLst>
            <a:lin ang="0" scaled="1"/>
          </a:gradFill>
          <a:ln w="28575">
            <a:noFill/>
            <a:miter lim="800000"/>
            <a:headEnd/>
            <a:tailEnd/>
          </a:ln>
          <a:effectLst/>
        </p:spPr>
        <p:txBody>
          <a:bodyPr wrap="none" anchor="ctr"/>
          <a:lstStyle/>
          <a:p>
            <a:r>
              <a:rPr lang="en-GB"/>
              <a:t>                                                                                IL TEMPO STA FINENDO…  </a:t>
            </a:r>
          </a:p>
        </p:txBody>
      </p:sp>
      <p:sp>
        <p:nvSpPr>
          <p:cNvPr id="5" name="Rectangle 4"/>
          <p:cNvSpPr>
            <a:spLocks noChangeArrowheads="1"/>
          </p:cNvSpPr>
          <p:nvPr/>
        </p:nvSpPr>
        <p:spPr bwMode="auto">
          <a:xfrm>
            <a:off x="354347" y="855377"/>
            <a:ext cx="6659562" cy="252413"/>
          </a:xfrm>
          <a:prstGeom prst="rect">
            <a:avLst/>
          </a:prstGeom>
          <a:noFill/>
          <a:ln w="28575">
            <a:solidFill>
              <a:schemeClr val="tx1"/>
            </a:solidFill>
            <a:miter lim="800000"/>
            <a:headEnd/>
            <a:tailEnd/>
          </a:ln>
          <a:effectLst/>
        </p:spPr>
        <p:txBody>
          <a:bodyPr wrap="none" anchor="ctr"/>
          <a:lstStyle/>
          <a:p>
            <a:endParaRPr lang="en-GB"/>
          </a:p>
        </p:txBody>
      </p:sp>
      <p:sp>
        <p:nvSpPr>
          <p:cNvPr id="6" name="Text Box 5"/>
          <p:cNvSpPr txBox="1">
            <a:spLocks noChangeArrowheads="1"/>
          </p:cNvSpPr>
          <p:nvPr/>
        </p:nvSpPr>
        <p:spPr bwMode="auto">
          <a:xfrm>
            <a:off x="3227722" y="0"/>
            <a:ext cx="1178528" cy="830997"/>
          </a:xfrm>
          <a:prstGeom prst="rect">
            <a:avLst/>
          </a:prstGeom>
          <a:noFill/>
          <a:ln w="9525">
            <a:noFill/>
            <a:miter lim="800000"/>
            <a:headEnd/>
            <a:tailEnd/>
          </a:ln>
          <a:effectLst/>
        </p:spPr>
        <p:txBody>
          <a:bodyPr wrap="none">
            <a:spAutoFit/>
          </a:bodyPr>
          <a:lstStyle/>
          <a:p>
            <a:r>
              <a:rPr lang="en-GB" sz="4800"/>
              <a:t>fine</a:t>
            </a:r>
            <a:endParaRPr lang="en-GB" sz="4800" dirty="0"/>
          </a:p>
        </p:txBody>
      </p:sp>
      <p:sp>
        <p:nvSpPr>
          <p:cNvPr id="9" name="CasellaDiTesto 8">
            <a:extLst>
              <a:ext uri="{FF2B5EF4-FFF2-40B4-BE49-F238E27FC236}">
                <a16:creationId xmlns:a16="http://schemas.microsoft.com/office/drawing/2014/main" id="{A8AE5E7C-4CB5-43E9-9E93-823F53952EFA}"/>
              </a:ext>
            </a:extLst>
          </p:cNvPr>
          <p:cNvSpPr txBox="1"/>
          <p:nvPr/>
        </p:nvSpPr>
        <p:spPr>
          <a:xfrm>
            <a:off x="213811" y="1290636"/>
            <a:ext cx="6027822" cy="3046988"/>
          </a:xfrm>
          <a:prstGeom prst="rect">
            <a:avLst/>
          </a:prstGeom>
          <a:noFill/>
        </p:spPr>
        <p:txBody>
          <a:bodyPr wrap="square" rtlCol="0">
            <a:spAutoFit/>
          </a:bodyPr>
          <a:lstStyle/>
          <a:p>
            <a:r>
              <a:rPr lang="it-IT" sz="3200">
                <a:latin typeface="Chewy" panose="020B0604020202020204" charset="0"/>
                <a:ea typeface="Chewy" panose="020B0604020202020204" charset="0"/>
              </a:rPr>
              <a:t>VERBO AL MODO INDICATIVO</a:t>
            </a:r>
          </a:p>
          <a:p>
            <a:r>
              <a:rPr lang="it-IT" sz="3200">
                <a:latin typeface="Chewy" panose="020B0604020202020204" charset="0"/>
                <a:ea typeface="Chewy" panose="020B0604020202020204" charset="0"/>
              </a:rPr>
              <a:t>VERBO AL MODO CONGIUNTIVO</a:t>
            </a:r>
          </a:p>
          <a:p>
            <a:r>
              <a:rPr lang="it-IT" sz="3200">
                <a:latin typeface="Chewy" panose="020B0604020202020204" charset="0"/>
                <a:ea typeface="Chewy" panose="020B0604020202020204" charset="0"/>
              </a:rPr>
              <a:t>VERBO AL MODO CONDIZIONALE</a:t>
            </a:r>
          </a:p>
          <a:p>
            <a:r>
              <a:rPr lang="it-IT" sz="3200">
                <a:latin typeface="Chewy" panose="020B0604020202020204" charset="0"/>
                <a:ea typeface="Chewy" panose="020B0604020202020204" charset="0"/>
              </a:rPr>
              <a:t>NOME COMUNE</a:t>
            </a:r>
          </a:p>
          <a:p>
            <a:r>
              <a:rPr lang="it-IT" sz="3200">
                <a:latin typeface="Chewy" panose="020B0604020202020204" charset="0"/>
                <a:ea typeface="Chewy" panose="020B0604020202020204" charset="0"/>
              </a:rPr>
              <a:t>AGGETTIVO QUALIFICATIVO</a:t>
            </a:r>
          </a:p>
          <a:p>
            <a:r>
              <a:rPr lang="it-IT" sz="3200">
                <a:latin typeface="Chewy" panose="020B0604020202020204" charset="0"/>
                <a:ea typeface="Chewy" panose="020B0604020202020204" charset="0"/>
              </a:rPr>
              <a:t>AVVERBIO</a:t>
            </a:r>
          </a:p>
        </p:txBody>
      </p:sp>
      <p:sp>
        <p:nvSpPr>
          <p:cNvPr id="10" name="Freeform 9">
            <a:extLst>
              <a:ext uri="{FF2B5EF4-FFF2-40B4-BE49-F238E27FC236}">
                <a16:creationId xmlns:a16="http://schemas.microsoft.com/office/drawing/2014/main" id="{A0E7E62E-7EEC-4B6E-AA59-40DD949C5078}"/>
              </a:ext>
            </a:extLst>
          </p:cNvPr>
          <p:cNvSpPr>
            <a:spLocks/>
          </p:cNvSpPr>
          <p:nvPr/>
        </p:nvSpPr>
        <p:spPr bwMode="auto">
          <a:xfrm>
            <a:off x="2247077" y="3706295"/>
            <a:ext cx="8598702" cy="620782"/>
          </a:xfrm>
          <a:custGeom>
            <a:avLst/>
            <a:gdLst>
              <a:gd name="T0" fmla="*/ 12 w 1291"/>
              <a:gd name="T1" fmla="*/ 86 h 90"/>
              <a:gd name="T2" fmla="*/ 535 w 1291"/>
              <a:gd name="T3" fmla="*/ 24 h 90"/>
              <a:gd name="T4" fmla="*/ 1086 w 1291"/>
              <a:gd name="T5" fmla="*/ 54 h 90"/>
              <a:gd name="T6" fmla="*/ 1282 w 1291"/>
              <a:gd name="T7" fmla="*/ 56 h 90"/>
              <a:gd name="T8" fmla="*/ 1282 w 1291"/>
              <a:gd name="T9" fmla="*/ 41 h 90"/>
              <a:gd name="T10" fmla="*/ 806 w 1291"/>
              <a:gd name="T11" fmla="*/ 22 h 90"/>
              <a:gd name="T12" fmla="*/ 238 w 1291"/>
              <a:gd name="T13" fmla="*/ 21 h 90"/>
              <a:gd name="T14" fmla="*/ 9 w 1291"/>
              <a:gd name="T15" fmla="*/ 73 h 90"/>
              <a:gd name="T16" fmla="*/ 12 w 1291"/>
              <a:gd name="T17"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1" h="90">
                <a:moveTo>
                  <a:pt x="12" y="86"/>
                </a:moveTo>
                <a:cubicBezTo>
                  <a:pt x="177" y="24"/>
                  <a:pt x="361" y="22"/>
                  <a:pt x="535" y="24"/>
                </a:cubicBezTo>
                <a:cubicBezTo>
                  <a:pt x="719" y="27"/>
                  <a:pt x="902" y="44"/>
                  <a:pt x="1086" y="54"/>
                </a:cubicBezTo>
                <a:cubicBezTo>
                  <a:pt x="1151" y="57"/>
                  <a:pt x="1216" y="59"/>
                  <a:pt x="1282" y="56"/>
                </a:cubicBezTo>
                <a:cubicBezTo>
                  <a:pt x="1291" y="55"/>
                  <a:pt x="1291" y="41"/>
                  <a:pt x="1282" y="41"/>
                </a:cubicBezTo>
                <a:cubicBezTo>
                  <a:pt x="1124" y="51"/>
                  <a:pt x="963" y="31"/>
                  <a:pt x="806" y="22"/>
                </a:cubicBezTo>
                <a:cubicBezTo>
                  <a:pt x="617" y="10"/>
                  <a:pt x="427" y="0"/>
                  <a:pt x="238" y="21"/>
                </a:cubicBezTo>
                <a:cubicBezTo>
                  <a:pt x="160" y="30"/>
                  <a:pt x="82" y="45"/>
                  <a:pt x="9" y="73"/>
                </a:cubicBezTo>
                <a:cubicBezTo>
                  <a:pt x="0" y="76"/>
                  <a:pt x="4" y="90"/>
                  <a:pt x="12" y="8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pic>
        <p:nvPicPr>
          <p:cNvPr id="11" name="figure_blue_marker">
            <a:extLst>
              <a:ext uri="{FF2B5EF4-FFF2-40B4-BE49-F238E27FC236}">
                <a16:creationId xmlns:a16="http://schemas.microsoft.com/office/drawing/2014/main" id="{F122FE06-3903-46AA-A470-673767920F7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924065" y="787992"/>
            <a:ext cx="1899104" cy="3667799"/>
          </a:xfrm>
          <a:prstGeom prst="rect">
            <a:avLst/>
          </a:prstGeom>
        </p:spPr>
      </p:pic>
      <p:sp>
        <p:nvSpPr>
          <p:cNvPr id="12" name="TextBox 7">
            <a:extLst>
              <a:ext uri="{FF2B5EF4-FFF2-40B4-BE49-F238E27FC236}">
                <a16:creationId xmlns:a16="http://schemas.microsoft.com/office/drawing/2014/main" id="{AFCFE266-0C6B-4630-840E-83F5342A6C6E}"/>
              </a:ext>
            </a:extLst>
          </p:cNvPr>
          <p:cNvSpPr txBox="1"/>
          <p:nvPr/>
        </p:nvSpPr>
        <p:spPr>
          <a:xfrm>
            <a:off x="4302136" y="-89399"/>
            <a:ext cx="6828505" cy="1323439"/>
          </a:xfrm>
          <a:prstGeom prst="rect">
            <a:avLst/>
          </a:prstGeom>
          <a:noFill/>
        </p:spPr>
        <p:txBody>
          <a:bodyPr wrap="square" rtlCol="0">
            <a:spAutoFit/>
          </a:bodyPr>
          <a:lstStyle/>
          <a:p>
            <a:pPr algn="ctr"/>
            <a:r>
              <a:rPr lang="en-US" sz="8000">
                <a:solidFill>
                  <a:schemeClr val="accent3"/>
                </a:solidFill>
                <a:latin typeface="Chewy" panose="02000000000000000000" pitchFamily="2" charset="0"/>
                <a:ea typeface="Chewy" panose="02000000000000000000" pitchFamily="2" charset="0"/>
              </a:rPr>
              <a:t>E.</a:t>
            </a:r>
          </a:p>
        </p:txBody>
      </p:sp>
      <p:pic>
        <p:nvPicPr>
          <p:cNvPr id="13" name="hand_blue_pen">
            <a:extLst>
              <a:ext uri="{FF2B5EF4-FFF2-40B4-BE49-F238E27FC236}">
                <a16:creationId xmlns:a16="http://schemas.microsoft.com/office/drawing/2014/main" id="{9A7DC78E-6161-4EE5-8B8A-12C6F9D2A43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1181480" y="4430317"/>
            <a:ext cx="2004945" cy="2551749"/>
          </a:xfrm>
          <a:prstGeom prst="rect">
            <a:avLst/>
          </a:prstGeom>
        </p:spPr>
      </p:pic>
      <p:sp>
        <p:nvSpPr>
          <p:cNvPr id="14" name="CasellaDiTesto 13">
            <a:extLst>
              <a:ext uri="{FF2B5EF4-FFF2-40B4-BE49-F238E27FC236}">
                <a16:creationId xmlns:a16="http://schemas.microsoft.com/office/drawing/2014/main" id="{B69B9BA0-C7A8-4A09-BB5C-703BD65E56BD}"/>
              </a:ext>
            </a:extLst>
          </p:cNvPr>
          <p:cNvSpPr txBox="1"/>
          <p:nvPr/>
        </p:nvSpPr>
        <p:spPr>
          <a:xfrm>
            <a:off x="3223958" y="4188191"/>
            <a:ext cx="5260226" cy="2554545"/>
          </a:xfrm>
          <a:prstGeom prst="rect">
            <a:avLst/>
          </a:prstGeom>
          <a:noFill/>
          <a:ln>
            <a:noFill/>
          </a:ln>
        </p:spPr>
        <p:txBody>
          <a:bodyPr wrap="square" rtlCol="0">
            <a:spAutoFit/>
          </a:bodyPr>
          <a:lstStyle/>
          <a:p>
            <a:r>
              <a:rPr lang="it-IT" sz="2000">
                <a:latin typeface="Chewy" panose="020B0604020202020204" charset="0"/>
                <a:ea typeface="Chewy" panose="020B0604020202020204" charset="0"/>
              </a:rPr>
              <a:t>VERBI: (Qualsiasi modo e tempo)</a:t>
            </a:r>
          </a:p>
          <a:p>
            <a:r>
              <a:rPr lang="it-IT" sz="2000">
                <a:solidFill>
                  <a:schemeClr val="accent3"/>
                </a:solidFill>
                <a:latin typeface="Lobster" panose="020B0604020202020204" charset="0"/>
                <a:ea typeface="Chewy" panose="020B0604020202020204" charset="0"/>
              </a:rPr>
              <a:t>Elencare, esaltare, ereditare,esultare.</a:t>
            </a:r>
          </a:p>
          <a:p>
            <a:r>
              <a:rPr lang="it-IT" sz="2000">
                <a:latin typeface="Chewy" panose="020B0604020202020204" charset="0"/>
                <a:ea typeface="Chewy" panose="020B0604020202020204" charset="0"/>
              </a:rPr>
              <a:t>NOME:</a:t>
            </a:r>
          </a:p>
          <a:p>
            <a:r>
              <a:rPr lang="it-IT" sz="2000">
                <a:solidFill>
                  <a:schemeClr val="accent3"/>
                </a:solidFill>
                <a:latin typeface="Lobster" panose="020B0604020202020204" charset="0"/>
                <a:ea typeface="Chewy" panose="020B0604020202020204" charset="0"/>
              </a:rPr>
              <a:t>Elettrodomestico, esca, estintore, esattore.</a:t>
            </a:r>
          </a:p>
          <a:p>
            <a:r>
              <a:rPr lang="it-IT" sz="2000">
                <a:latin typeface="Chewy" panose="020B0604020202020204" charset="0"/>
                <a:ea typeface="Chewy" panose="020B0604020202020204" charset="0"/>
              </a:rPr>
              <a:t>AGGETTIVO QUALIFICATIVO:</a:t>
            </a:r>
          </a:p>
          <a:p>
            <a:r>
              <a:rPr lang="it-IT" sz="2000">
                <a:solidFill>
                  <a:schemeClr val="accent3"/>
                </a:solidFill>
                <a:latin typeface="Lobster" panose="020B0604020202020204" charset="0"/>
                <a:ea typeface="Chewy" panose="020B0604020202020204" charset="0"/>
              </a:rPr>
              <a:t>Educato, elastico, egoista, enorme.</a:t>
            </a:r>
            <a:br>
              <a:rPr lang="it-IT" sz="2000">
                <a:latin typeface="Chewy" panose="020B0604020202020204" charset="0"/>
                <a:ea typeface="Chewy" panose="020B0604020202020204" charset="0"/>
              </a:rPr>
            </a:br>
            <a:r>
              <a:rPr lang="it-IT" sz="2000">
                <a:latin typeface="Chewy" panose="020B0604020202020204" charset="0"/>
                <a:ea typeface="Chewy" panose="020B0604020202020204" charset="0"/>
              </a:rPr>
              <a:t>AVVERBIO:</a:t>
            </a:r>
          </a:p>
          <a:p>
            <a:r>
              <a:rPr lang="it-IT" sz="2000">
                <a:solidFill>
                  <a:schemeClr val="accent3"/>
                </a:solidFill>
                <a:latin typeface="Lobster" panose="020B0604020202020204" charset="0"/>
                <a:ea typeface="Chewy" panose="020B0604020202020204" charset="0"/>
              </a:rPr>
              <a:t>Ecco, eccetera, egregiamente, esageratamente</a:t>
            </a:r>
          </a:p>
        </p:txBody>
      </p:sp>
      <p:grpSp>
        <p:nvGrpSpPr>
          <p:cNvPr id="15" name="lightbulb">
            <a:extLst>
              <a:ext uri="{FF2B5EF4-FFF2-40B4-BE49-F238E27FC236}">
                <a16:creationId xmlns:a16="http://schemas.microsoft.com/office/drawing/2014/main" id="{4BE69245-7661-43F6-865F-423D9D72574B}"/>
              </a:ext>
            </a:extLst>
          </p:cNvPr>
          <p:cNvGrpSpPr>
            <a:grpSpLocks noChangeAspect="1"/>
          </p:cNvGrpSpPr>
          <p:nvPr/>
        </p:nvGrpSpPr>
        <p:grpSpPr bwMode="auto">
          <a:xfrm>
            <a:off x="8374607" y="4327077"/>
            <a:ext cx="1692306" cy="1857299"/>
            <a:chOff x="1577" y="540"/>
            <a:chExt cx="2277" cy="2499"/>
          </a:xfrm>
        </p:grpSpPr>
        <p:sp>
          <p:nvSpPr>
            <p:cNvPr id="16" name="Freeform 26">
              <a:extLst>
                <a:ext uri="{FF2B5EF4-FFF2-40B4-BE49-F238E27FC236}">
                  <a16:creationId xmlns:a16="http://schemas.microsoft.com/office/drawing/2014/main" id="{B5D60749-86AA-4B19-A0CA-BF8F395ACD2F}"/>
                </a:ext>
              </a:extLst>
            </p:cNvPr>
            <p:cNvSpPr>
              <a:spLocks noEditPoints="1"/>
            </p:cNvSpPr>
            <p:nvPr/>
          </p:nvSpPr>
          <p:spPr bwMode="auto">
            <a:xfrm>
              <a:off x="1577" y="540"/>
              <a:ext cx="2277" cy="1925"/>
            </a:xfrm>
            <a:custGeom>
              <a:avLst/>
              <a:gdLst>
                <a:gd name="T0" fmla="*/ 592 w 1165"/>
                <a:gd name="T1" fmla="*/ 38 h 985"/>
                <a:gd name="T2" fmla="*/ 633 w 1165"/>
                <a:gd name="T3" fmla="*/ 26 h 985"/>
                <a:gd name="T4" fmla="*/ 634 w 1165"/>
                <a:gd name="T5" fmla="*/ 143 h 985"/>
                <a:gd name="T6" fmla="*/ 597 w 1165"/>
                <a:gd name="T7" fmla="*/ 122 h 985"/>
                <a:gd name="T8" fmla="*/ 592 w 1165"/>
                <a:gd name="T9" fmla="*/ 38 h 985"/>
                <a:gd name="T10" fmla="*/ 981 w 1165"/>
                <a:gd name="T11" fmla="*/ 157 h 985"/>
                <a:gd name="T12" fmla="*/ 904 w 1165"/>
                <a:gd name="T13" fmla="*/ 216 h 985"/>
                <a:gd name="T14" fmla="*/ 904 w 1165"/>
                <a:gd name="T15" fmla="*/ 259 h 985"/>
                <a:gd name="T16" fmla="*/ 1022 w 1165"/>
                <a:gd name="T17" fmla="*/ 168 h 985"/>
                <a:gd name="T18" fmla="*/ 981 w 1165"/>
                <a:gd name="T19" fmla="*/ 157 h 985"/>
                <a:gd name="T20" fmla="*/ 1121 w 1165"/>
                <a:gd name="T21" fmla="*/ 465 h 985"/>
                <a:gd name="T22" fmla="*/ 1035 w 1165"/>
                <a:gd name="T23" fmla="*/ 478 h 985"/>
                <a:gd name="T24" fmla="*/ 1023 w 1165"/>
                <a:gd name="T25" fmla="*/ 519 h 985"/>
                <a:gd name="T26" fmla="*/ 1142 w 1165"/>
                <a:gd name="T27" fmla="*/ 502 h 985"/>
                <a:gd name="T28" fmla="*/ 1121 w 1165"/>
                <a:gd name="T29" fmla="*/ 465 h 985"/>
                <a:gd name="T30" fmla="*/ 1087 w 1165"/>
                <a:gd name="T31" fmla="*/ 787 h 985"/>
                <a:gd name="T32" fmla="*/ 981 w 1165"/>
                <a:gd name="T33" fmla="*/ 709 h 985"/>
                <a:gd name="T34" fmla="*/ 951 w 1165"/>
                <a:gd name="T35" fmla="*/ 739 h 985"/>
                <a:gd name="T36" fmla="*/ 1057 w 1165"/>
                <a:gd name="T37" fmla="*/ 817 h 985"/>
                <a:gd name="T38" fmla="*/ 1087 w 1165"/>
                <a:gd name="T39" fmla="*/ 787 h 985"/>
                <a:gd name="T40" fmla="*/ 211 w 1165"/>
                <a:gd name="T41" fmla="*/ 156 h 985"/>
                <a:gd name="T42" fmla="*/ 272 w 1165"/>
                <a:gd name="T43" fmla="*/ 205 h 985"/>
                <a:gd name="T44" fmla="*/ 302 w 1165"/>
                <a:gd name="T45" fmla="*/ 175 h 985"/>
                <a:gd name="T46" fmla="*/ 233 w 1165"/>
                <a:gd name="T47" fmla="*/ 119 h 985"/>
                <a:gd name="T48" fmla="*/ 203 w 1165"/>
                <a:gd name="T49" fmla="*/ 127 h 985"/>
                <a:gd name="T50" fmla="*/ 211 w 1165"/>
                <a:gd name="T51" fmla="*/ 156 h 985"/>
                <a:gd name="T52" fmla="*/ 140 w 1165"/>
                <a:gd name="T53" fmla="*/ 470 h 985"/>
                <a:gd name="T54" fmla="*/ 27 w 1165"/>
                <a:gd name="T55" fmla="*/ 457 h 985"/>
                <a:gd name="T56" fmla="*/ 27 w 1165"/>
                <a:gd name="T57" fmla="*/ 500 h 985"/>
                <a:gd name="T58" fmla="*/ 140 w 1165"/>
                <a:gd name="T59" fmla="*/ 512 h 985"/>
                <a:gd name="T60" fmla="*/ 140 w 1165"/>
                <a:gd name="T61" fmla="*/ 470 h 985"/>
                <a:gd name="T62" fmla="*/ 252 w 1165"/>
                <a:gd name="T63" fmla="*/ 797 h 985"/>
                <a:gd name="T64" fmla="*/ 249 w 1165"/>
                <a:gd name="T65" fmla="*/ 969 h 985"/>
                <a:gd name="T66" fmla="*/ 270 w 1165"/>
                <a:gd name="T67" fmla="*/ 932 h 985"/>
                <a:gd name="T68" fmla="*/ 293 w 1165"/>
                <a:gd name="T69" fmla="*/ 808 h 985"/>
                <a:gd name="T70" fmla="*/ 252 w 1165"/>
                <a:gd name="T71" fmla="*/ 797 h 9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5" h="985">
                  <a:moveTo>
                    <a:pt x="592" y="38"/>
                  </a:moveTo>
                  <a:cubicBezTo>
                    <a:pt x="588" y="11"/>
                    <a:pt x="628" y="0"/>
                    <a:pt x="633" y="26"/>
                  </a:cubicBezTo>
                  <a:cubicBezTo>
                    <a:pt x="640" y="65"/>
                    <a:pt x="657" y="107"/>
                    <a:pt x="634" y="143"/>
                  </a:cubicBezTo>
                  <a:cubicBezTo>
                    <a:pt x="619" y="166"/>
                    <a:pt x="582" y="145"/>
                    <a:pt x="597" y="122"/>
                  </a:cubicBezTo>
                  <a:cubicBezTo>
                    <a:pt x="613" y="97"/>
                    <a:pt x="597" y="64"/>
                    <a:pt x="592" y="38"/>
                  </a:cubicBezTo>
                  <a:close/>
                  <a:moveTo>
                    <a:pt x="981" y="157"/>
                  </a:moveTo>
                  <a:cubicBezTo>
                    <a:pt x="974" y="195"/>
                    <a:pt x="939" y="212"/>
                    <a:pt x="904" y="216"/>
                  </a:cubicBezTo>
                  <a:cubicBezTo>
                    <a:pt x="877" y="220"/>
                    <a:pt x="877" y="262"/>
                    <a:pt x="904" y="259"/>
                  </a:cubicBezTo>
                  <a:cubicBezTo>
                    <a:pt x="957" y="252"/>
                    <a:pt x="1011" y="226"/>
                    <a:pt x="1022" y="168"/>
                  </a:cubicBezTo>
                  <a:cubicBezTo>
                    <a:pt x="1027" y="141"/>
                    <a:pt x="986" y="130"/>
                    <a:pt x="981" y="157"/>
                  </a:cubicBezTo>
                  <a:close/>
                  <a:moveTo>
                    <a:pt x="1121" y="465"/>
                  </a:moveTo>
                  <a:cubicBezTo>
                    <a:pt x="1096" y="482"/>
                    <a:pt x="1064" y="489"/>
                    <a:pt x="1035" y="478"/>
                  </a:cubicBezTo>
                  <a:cubicBezTo>
                    <a:pt x="1009" y="468"/>
                    <a:pt x="998" y="509"/>
                    <a:pt x="1023" y="519"/>
                  </a:cubicBezTo>
                  <a:cubicBezTo>
                    <a:pt x="1062" y="533"/>
                    <a:pt x="1109" y="524"/>
                    <a:pt x="1142" y="502"/>
                  </a:cubicBezTo>
                  <a:cubicBezTo>
                    <a:pt x="1165" y="486"/>
                    <a:pt x="1144" y="449"/>
                    <a:pt x="1121" y="465"/>
                  </a:cubicBezTo>
                  <a:close/>
                  <a:moveTo>
                    <a:pt x="1087" y="787"/>
                  </a:moveTo>
                  <a:cubicBezTo>
                    <a:pt x="1053" y="759"/>
                    <a:pt x="1009" y="743"/>
                    <a:pt x="981" y="709"/>
                  </a:cubicBezTo>
                  <a:cubicBezTo>
                    <a:pt x="964" y="688"/>
                    <a:pt x="934" y="718"/>
                    <a:pt x="951" y="739"/>
                  </a:cubicBezTo>
                  <a:cubicBezTo>
                    <a:pt x="980" y="774"/>
                    <a:pt x="1023" y="789"/>
                    <a:pt x="1057" y="817"/>
                  </a:cubicBezTo>
                  <a:cubicBezTo>
                    <a:pt x="1078" y="834"/>
                    <a:pt x="1108" y="804"/>
                    <a:pt x="1087" y="787"/>
                  </a:cubicBezTo>
                  <a:close/>
                  <a:moveTo>
                    <a:pt x="211" y="156"/>
                  </a:moveTo>
                  <a:cubicBezTo>
                    <a:pt x="232" y="172"/>
                    <a:pt x="253" y="187"/>
                    <a:pt x="272" y="205"/>
                  </a:cubicBezTo>
                  <a:cubicBezTo>
                    <a:pt x="291" y="224"/>
                    <a:pt x="322" y="194"/>
                    <a:pt x="302" y="175"/>
                  </a:cubicBezTo>
                  <a:cubicBezTo>
                    <a:pt x="281" y="154"/>
                    <a:pt x="256" y="137"/>
                    <a:pt x="233" y="119"/>
                  </a:cubicBezTo>
                  <a:cubicBezTo>
                    <a:pt x="223" y="112"/>
                    <a:pt x="209" y="118"/>
                    <a:pt x="203" y="127"/>
                  </a:cubicBezTo>
                  <a:cubicBezTo>
                    <a:pt x="197" y="138"/>
                    <a:pt x="202" y="149"/>
                    <a:pt x="211" y="156"/>
                  </a:cubicBezTo>
                  <a:close/>
                  <a:moveTo>
                    <a:pt x="140" y="470"/>
                  </a:moveTo>
                  <a:cubicBezTo>
                    <a:pt x="102" y="469"/>
                    <a:pt x="65" y="460"/>
                    <a:pt x="27" y="457"/>
                  </a:cubicBezTo>
                  <a:cubicBezTo>
                    <a:pt x="0" y="455"/>
                    <a:pt x="0" y="497"/>
                    <a:pt x="27" y="500"/>
                  </a:cubicBezTo>
                  <a:cubicBezTo>
                    <a:pt x="65" y="503"/>
                    <a:pt x="102" y="511"/>
                    <a:pt x="140" y="512"/>
                  </a:cubicBezTo>
                  <a:cubicBezTo>
                    <a:pt x="168" y="513"/>
                    <a:pt x="167" y="470"/>
                    <a:pt x="140" y="470"/>
                  </a:cubicBezTo>
                  <a:close/>
                  <a:moveTo>
                    <a:pt x="252" y="797"/>
                  </a:moveTo>
                  <a:cubicBezTo>
                    <a:pt x="230" y="852"/>
                    <a:pt x="186" y="924"/>
                    <a:pt x="249" y="969"/>
                  </a:cubicBezTo>
                  <a:cubicBezTo>
                    <a:pt x="271" y="985"/>
                    <a:pt x="292" y="948"/>
                    <a:pt x="270" y="932"/>
                  </a:cubicBezTo>
                  <a:cubicBezTo>
                    <a:pt x="235" y="907"/>
                    <a:pt x="282" y="837"/>
                    <a:pt x="293" y="808"/>
                  </a:cubicBezTo>
                  <a:cubicBezTo>
                    <a:pt x="303" y="783"/>
                    <a:pt x="261" y="772"/>
                    <a:pt x="252" y="79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27">
              <a:extLst>
                <a:ext uri="{FF2B5EF4-FFF2-40B4-BE49-F238E27FC236}">
                  <a16:creationId xmlns:a16="http://schemas.microsoft.com/office/drawing/2014/main" id="{47EC96F7-814B-4A3A-8EA7-0CE099E56FD9}"/>
                </a:ext>
              </a:extLst>
            </p:cNvPr>
            <p:cNvSpPr>
              <a:spLocks noEditPoints="1"/>
            </p:cNvSpPr>
            <p:nvPr/>
          </p:nvSpPr>
          <p:spPr bwMode="auto">
            <a:xfrm>
              <a:off x="2330" y="1386"/>
              <a:ext cx="860" cy="1016"/>
            </a:xfrm>
            <a:custGeom>
              <a:avLst/>
              <a:gdLst>
                <a:gd name="T0" fmla="*/ 360 w 440"/>
                <a:gd name="T1" fmla="*/ 29 h 520"/>
                <a:gd name="T2" fmla="*/ 274 w 440"/>
                <a:gd name="T3" fmla="*/ 202 h 520"/>
                <a:gd name="T4" fmla="*/ 219 w 440"/>
                <a:gd name="T5" fmla="*/ 6 h 520"/>
                <a:gd name="T6" fmla="*/ 205 w 440"/>
                <a:gd name="T7" fmla="*/ 247 h 520"/>
                <a:gd name="T8" fmla="*/ 186 w 440"/>
                <a:gd name="T9" fmla="*/ 227 h 520"/>
                <a:gd name="T10" fmla="*/ 73 w 440"/>
                <a:gd name="T11" fmla="*/ 77 h 520"/>
                <a:gd name="T12" fmla="*/ 46 w 440"/>
                <a:gd name="T13" fmla="*/ 236 h 520"/>
                <a:gd name="T14" fmla="*/ 162 w 440"/>
                <a:gd name="T15" fmla="*/ 463 h 520"/>
                <a:gd name="T16" fmla="*/ 204 w 440"/>
                <a:gd name="T17" fmla="*/ 309 h 520"/>
                <a:gd name="T18" fmla="*/ 230 w 440"/>
                <a:gd name="T19" fmla="*/ 281 h 520"/>
                <a:gd name="T20" fmla="*/ 268 w 440"/>
                <a:gd name="T21" fmla="*/ 312 h 520"/>
                <a:gd name="T22" fmla="*/ 363 w 440"/>
                <a:gd name="T23" fmla="*/ 518 h 520"/>
                <a:gd name="T24" fmla="*/ 346 w 440"/>
                <a:gd name="T25" fmla="*/ 465 h 520"/>
                <a:gd name="T26" fmla="*/ 312 w 440"/>
                <a:gd name="T27" fmla="*/ 336 h 520"/>
                <a:gd name="T28" fmla="*/ 311 w 440"/>
                <a:gd name="T29" fmla="*/ 322 h 520"/>
                <a:gd name="T30" fmla="*/ 431 w 440"/>
                <a:gd name="T31" fmla="*/ 150 h 520"/>
                <a:gd name="T32" fmla="*/ 54 w 440"/>
                <a:gd name="T33" fmla="*/ 116 h 520"/>
                <a:gd name="T34" fmla="*/ 54 w 440"/>
                <a:gd name="T35" fmla="*/ 116 h 520"/>
                <a:gd name="T36" fmla="*/ 57 w 440"/>
                <a:gd name="T37" fmla="*/ 116 h 520"/>
                <a:gd name="T38" fmla="*/ 57 w 440"/>
                <a:gd name="T39" fmla="*/ 116 h 520"/>
                <a:gd name="T40" fmla="*/ 132 w 440"/>
                <a:gd name="T41" fmla="*/ 187 h 520"/>
                <a:gd name="T42" fmla="*/ 98 w 440"/>
                <a:gd name="T43" fmla="*/ 233 h 520"/>
                <a:gd name="T44" fmla="*/ 270 w 440"/>
                <a:gd name="T45" fmla="*/ 219 h 520"/>
                <a:gd name="T46" fmla="*/ 258 w 440"/>
                <a:gd name="T47" fmla="*/ 250 h 520"/>
                <a:gd name="T48" fmla="*/ 270 w 440"/>
                <a:gd name="T49" fmla="*/ 219 h 520"/>
                <a:gd name="T50" fmla="*/ 233 w 440"/>
                <a:gd name="T51" fmla="*/ 117 h 520"/>
                <a:gd name="T52" fmla="*/ 214 w 440"/>
                <a:gd name="T53" fmla="*/ 58 h 520"/>
                <a:gd name="T54" fmla="*/ 355 w 440"/>
                <a:gd name="T55" fmla="*/ 248 h 520"/>
                <a:gd name="T56" fmla="*/ 319 w 440"/>
                <a:gd name="T57" fmla="*/ 196 h 520"/>
                <a:gd name="T58" fmla="*/ 375 w 440"/>
                <a:gd name="T59" fmla="*/ 71 h 520"/>
                <a:gd name="T60" fmla="*/ 390 w 440"/>
                <a:gd name="T61" fmla="*/ 64 h 520"/>
                <a:gd name="T62" fmla="*/ 392 w 440"/>
                <a:gd name="T63" fmla="*/ 94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0" h="520">
                  <a:moveTo>
                    <a:pt x="428" y="49"/>
                  </a:moveTo>
                  <a:cubicBezTo>
                    <a:pt x="417" y="21"/>
                    <a:pt x="385" y="13"/>
                    <a:pt x="360" y="29"/>
                  </a:cubicBezTo>
                  <a:cubicBezTo>
                    <a:pt x="334" y="45"/>
                    <a:pt x="319" y="77"/>
                    <a:pt x="307" y="104"/>
                  </a:cubicBezTo>
                  <a:cubicBezTo>
                    <a:pt x="293" y="135"/>
                    <a:pt x="282" y="168"/>
                    <a:pt x="274" y="202"/>
                  </a:cubicBezTo>
                  <a:cubicBezTo>
                    <a:pt x="276" y="187"/>
                    <a:pt x="277" y="173"/>
                    <a:pt x="278" y="159"/>
                  </a:cubicBezTo>
                  <a:cubicBezTo>
                    <a:pt x="279" y="109"/>
                    <a:pt x="269" y="33"/>
                    <a:pt x="219" y="6"/>
                  </a:cubicBezTo>
                  <a:cubicBezTo>
                    <a:pt x="208" y="0"/>
                    <a:pt x="197" y="5"/>
                    <a:pt x="190" y="14"/>
                  </a:cubicBezTo>
                  <a:cubicBezTo>
                    <a:pt x="140" y="80"/>
                    <a:pt x="165" y="181"/>
                    <a:pt x="205" y="247"/>
                  </a:cubicBezTo>
                  <a:cubicBezTo>
                    <a:pt x="201" y="250"/>
                    <a:pt x="197" y="252"/>
                    <a:pt x="193" y="254"/>
                  </a:cubicBezTo>
                  <a:cubicBezTo>
                    <a:pt x="191" y="245"/>
                    <a:pt x="188" y="236"/>
                    <a:pt x="186" y="227"/>
                  </a:cubicBezTo>
                  <a:cubicBezTo>
                    <a:pt x="180" y="201"/>
                    <a:pt x="174" y="174"/>
                    <a:pt x="163" y="150"/>
                  </a:cubicBezTo>
                  <a:cubicBezTo>
                    <a:pt x="146" y="111"/>
                    <a:pt x="114" y="86"/>
                    <a:pt x="73" y="77"/>
                  </a:cubicBezTo>
                  <a:cubicBezTo>
                    <a:pt x="51" y="71"/>
                    <a:pt x="28" y="75"/>
                    <a:pt x="19" y="98"/>
                  </a:cubicBezTo>
                  <a:cubicBezTo>
                    <a:pt x="0" y="142"/>
                    <a:pt x="21" y="199"/>
                    <a:pt x="46" y="236"/>
                  </a:cubicBezTo>
                  <a:cubicBezTo>
                    <a:pt x="73" y="277"/>
                    <a:pt x="114" y="301"/>
                    <a:pt x="160" y="301"/>
                  </a:cubicBezTo>
                  <a:cubicBezTo>
                    <a:pt x="170" y="355"/>
                    <a:pt x="175" y="410"/>
                    <a:pt x="162" y="463"/>
                  </a:cubicBezTo>
                  <a:cubicBezTo>
                    <a:pt x="156" y="490"/>
                    <a:pt x="197" y="501"/>
                    <a:pt x="203" y="475"/>
                  </a:cubicBezTo>
                  <a:cubicBezTo>
                    <a:pt x="216" y="420"/>
                    <a:pt x="213" y="364"/>
                    <a:pt x="204" y="309"/>
                  </a:cubicBezTo>
                  <a:cubicBezTo>
                    <a:pt x="203" y="304"/>
                    <a:pt x="202" y="299"/>
                    <a:pt x="201" y="295"/>
                  </a:cubicBezTo>
                  <a:cubicBezTo>
                    <a:pt x="212" y="291"/>
                    <a:pt x="222" y="287"/>
                    <a:pt x="230" y="281"/>
                  </a:cubicBezTo>
                  <a:cubicBezTo>
                    <a:pt x="241" y="293"/>
                    <a:pt x="254" y="304"/>
                    <a:pt x="268" y="311"/>
                  </a:cubicBezTo>
                  <a:cubicBezTo>
                    <a:pt x="268" y="312"/>
                    <a:pt x="268" y="312"/>
                    <a:pt x="268" y="312"/>
                  </a:cubicBezTo>
                  <a:cubicBezTo>
                    <a:pt x="270" y="357"/>
                    <a:pt x="275" y="404"/>
                    <a:pt x="290" y="447"/>
                  </a:cubicBezTo>
                  <a:cubicBezTo>
                    <a:pt x="302" y="481"/>
                    <a:pt x="323" y="515"/>
                    <a:pt x="363" y="518"/>
                  </a:cubicBezTo>
                  <a:cubicBezTo>
                    <a:pt x="390" y="520"/>
                    <a:pt x="390" y="477"/>
                    <a:pt x="363" y="475"/>
                  </a:cubicBezTo>
                  <a:cubicBezTo>
                    <a:pt x="357" y="475"/>
                    <a:pt x="352" y="472"/>
                    <a:pt x="346" y="465"/>
                  </a:cubicBezTo>
                  <a:cubicBezTo>
                    <a:pt x="338" y="456"/>
                    <a:pt x="333" y="443"/>
                    <a:pt x="329" y="432"/>
                  </a:cubicBezTo>
                  <a:cubicBezTo>
                    <a:pt x="319" y="402"/>
                    <a:pt x="314" y="369"/>
                    <a:pt x="312" y="336"/>
                  </a:cubicBezTo>
                  <a:cubicBezTo>
                    <a:pt x="311" y="331"/>
                    <a:pt x="311" y="327"/>
                    <a:pt x="310" y="322"/>
                  </a:cubicBezTo>
                  <a:cubicBezTo>
                    <a:pt x="311" y="322"/>
                    <a:pt x="311" y="322"/>
                    <a:pt x="311" y="322"/>
                  </a:cubicBezTo>
                  <a:cubicBezTo>
                    <a:pt x="352" y="321"/>
                    <a:pt x="383" y="285"/>
                    <a:pt x="402" y="252"/>
                  </a:cubicBezTo>
                  <a:cubicBezTo>
                    <a:pt x="419" y="220"/>
                    <a:pt x="427" y="185"/>
                    <a:pt x="431" y="150"/>
                  </a:cubicBezTo>
                  <a:cubicBezTo>
                    <a:pt x="435" y="118"/>
                    <a:pt x="440" y="79"/>
                    <a:pt x="428" y="49"/>
                  </a:cubicBezTo>
                  <a:close/>
                  <a:moveTo>
                    <a:pt x="54" y="116"/>
                  </a:moveTo>
                  <a:cubicBezTo>
                    <a:pt x="54" y="116"/>
                    <a:pt x="54" y="116"/>
                    <a:pt x="54" y="116"/>
                  </a:cubicBezTo>
                  <a:cubicBezTo>
                    <a:pt x="54" y="116"/>
                    <a:pt x="54" y="116"/>
                    <a:pt x="54" y="116"/>
                  </a:cubicBezTo>
                  <a:close/>
                  <a:moveTo>
                    <a:pt x="61" y="169"/>
                  </a:moveTo>
                  <a:cubicBezTo>
                    <a:pt x="55" y="151"/>
                    <a:pt x="52" y="130"/>
                    <a:pt x="57" y="116"/>
                  </a:cubicBezTo>
                  <a:cubicBezTo>
                    <a:pt x="57" y="116"/>
                    <a:pt x="57" y="116"/>
                    <a:pt x="57" y="116"/>
                  </a:cubicBezTo>
                  <a:cubicBezTo>
                    <a:pt x="57" y="116"/>
                    <a:pt x="57" y="116"/>
                    <a:pt x="57" y="116"/>
                  </a:cubicBezTo>
                  <a:cubicBezTo>
                    <a:pt x="72" y="117"/>
                    <a:pt x="91" y="127"/>
                    <a:pt x="102" y="136"/>
                  </a:cubicBezTo>
                  <a:cubicBezTo>
                    <a:pt x="118" y="149"/>
                    <a:pt x="126" y="168"/>
                    <a:pt x="132" y="187"/>
                  </a:cubicBezTo>
                  <a:cubicBezTo>
                    <a:pt x="138" y="211"/>
                    <a:pt x="144" y="234"/>
                    <a:pt x="150" y="258"/>
                  </a:cubicBezTo>
                  <a:cubicBezTo>
                    <a:pt x="130" y="255"/>
                    <a:pt x="111" y="246"/>
                    <a:pt x="98" y="233"/>
                  </a:cubicBezTo>
                  <a:cubicBezTo>
                    <a:pt x="80" y="216"/>
                    <a:pt x="68" y="193"/>
                    <a:pt x="61" y="169"/>
                  </a:cubicBezTo>
                  <a:close/>
                  <a:moveTo>
                    <a:pt x="270" y="219"/>
                  </a:moveTo>
                  <a:cubicBezTo>
                    <a:pt x="268" y="232"/>
                    <a:pt x="267" y="245"/>
                    <a:pt x="266" y="258"/>
                  </a:cubicBezTo>
                  <a:cubicBezTo>
                    <a:pt x="263" y="256"/>
                    <a:pt x="261" y="253"/>
                    <a:pt x="258" y="250"/>
                  </a:cubicBezTo>
                  <a:cubicBezTo>
                    <a:pt x="258" y="249"/>
                    <a:pt x="259" y="248"/>
                    <a:pt x="259" y="248"/>
                  </a:cubicBezTo>
                  <a:cubicBezTo>
                    <a:pt x="264" y="239"/>
                    <a:pt x="267" y="229"/>
                    <a:pt x="270" y="219"/>
                  </a:cubicBezTo>
                  <a:close/>
                  <a:moveTo>
                    <a:pt x="214" y="58"/>
                  </a:moveTo>
                  <a:cubicBezTo>
                    <a:pt x="225" y="75"/>
                    <a:pt x="230" y="99"/>
                    <a:pt x="233" y="117"/>
                  </a:cubicBezTo>
                  <a:cubicBezTo>
                    <a:pt x="237" y="145"/>
                    <a:pt x="237" y="176"/>
                    <a:pt x="230" y="204"/>
                  </a:cubicBezTo>
                  <a:cubicBezTo>
                    <a:pt x="209" y="162"/>
                    <a:pt x="195" y="104"/>
                    <a:pt x="214" y="58"/>
                  </a:cubicBezTo>
                  <a:close/>
                  <a:moveTo>
                    <a:pt x="389" y="150"/>
                  </a:moveTo>
                  <a:cubicBezTo>
                    <a:pt x="385" y="185"/>
                    <a:pt x="374" y="219"/>
                    <a:pt x="355" y="248"/>
                  </a:cubicBezTo>
                  <a:cubicBezTo>
                    <a:pt x="344" y="264"/>
                    <a:pt x="327" y="278"/>
                    <a:pt x="309" y="279"/>
                  </a:cubicBezTo>
                  <a:cubicBezTo>
                    <a:pt x="309" y="250"/>
                    <a:pt x="311" y="222"/>
                    <a:pt x="319" y="196"/>
                  </a:cubicBezTo>
                  <a:cubicBezTo>
                    <a:pt x="327" y="165"/>
                    <a:pt x="338" y="135"/>
                    <a:pt x="352" y="107"/>
                  </a:cubicBezTo>
                  <a:cubicBezTo>
                    <a:pt x="359" y="94"/>
                    <a:pt x="366" y="82"/>
                    <a:pt x="375" y="71"/>
                  </a:cubicBezTo>
                  <a:cubicBezTo>
                    <a:pt x="378" y="68"/>
                    <a:pt x="382" y="65"/>
                    <a:pt x="386" y="63"/>
                  </a:cubicBezTo>
                  <a:cubicBezTo>
                    <a:pt x="387" y="62"/>
                    <a:pt x="387" y="63"/>
                    <a:pt x="390" y="64"/>
                  </a:cubicBezTo>
                  <a:cubicBezTo>
                    <a:pt x="385" y="62"/>
                    <a:pt x="390" y="69"/>
                    <a:pt x="390" y="72"/>
                  </a:cubicBezTo>
                  <a:cubicBezTo>
                    <a:pt x="392" y="79"/>
                    <a:pt x="392" y="86"/>
                    <a:pt x="392" y="94"/>
                  </a:cubicBezTo>
                  <a:cubicBezTo>
                    <a:pt x="393" y="112"/>
                    <a:pt x="391" y="131"/>
                    <a:pt x="389" y="150"/>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28">
              <a:extLst>
                <a:ext uri="{FF2B5EF4-FFF2-40B4-BE49-F238E27FC236}">
                  <a16:creationId xmlns:a16="http://schemas.microsoft.com/office/drawing/2014/main" id="{8A064A83-6068-4CE2-B10D-BC2198E1BB94}"/>
                </a:ext>
              </a:extLst>
            </p:cNvPr>
            <p:cNvSpPr>
              <a:spLocks/>
            </p:cNvSpPr>
            <p:nvPr/>
          </p:nvSpPr>
          <p:spPr bwMode="auto">
            <a:xfrm>
              <a:off x="2091" y="960"/>
              <a:ext cx="1355" cy="1559"/>
            </a:xfrm>
            <a:custGeom>
              <a:avLst/>
              <a:gdLst>
                <a:gd name="T0" fmla="*/ 536 w 693"/>
                <a:gd name="T1" fmla="*/ 734 h 798"/>
                <a:gd name="T2" fmla="*/ 560 w 693"/>
                <a:gd name="T3" fmla="*/ 561 h 798"/>
                <a:gd name="T4" fmla="*/ 617 w 693"/>
                <a:gd name="T5" fmla="*/ 459 h 798"/>
                <a:gd name="T6" fmla="*/ 667 w 693"/>
                <a:gd name="T7" fmla="*/ 209 h 798"/>
                <a:gd name="T8" fmla="*/ 511 w 693"/>
                <a:gd name="T9" fmla="*/ 56 h 798"/>
                <a:gd name="T10" fmla="*/ 285 w 693"/>
                <a:gd name="T11" fmla="*/ 4 h 798"/>
                <a:gd name="T12" fmla="*/ 77 w 693"/>
                <a:gd name="T13" fmla="*/ 82 h 798"/>
                <a:gd name="T14" fmla="*/ 4 w 693"/>
                <a:gd name="T15" fmla="*/ 295 h 798"/>
                <a:gd name="T16" fmla="*/ 36 w 693"/>
                <a:gd name="T17" fmla="*/ 420 h 798"/>
                <a:gd name="T18" fmla="*/ 116 w 693"/>
                <a:gd name="T19" fmla="*/ 528 h 798"/>
                <a:gd name="T20" fmla="*/ 183 w 693"/>
                <a:gd name="T21" fmla="*/ 626 h 798"/>
                <a:gd name="T22" fmla="*/ 166 w 693"/>
                <a:gd name="T23" fmla="*/ 746 h 798"/>
                <a:gd name="T24" fmla="*/ 196 w 693"/>
                <a:gd name="T25" fmla="*/ 776 h 798"/>
                <a:gd name="T26" fmla="*/ 235 w 693"/>
                <a:gd name="T27" fmla="*/ 645 h 798"/>
                <a:gd name="T28" fmla="*/ 178 w 693"/>
                <a:gd name="T29" fmla="*/ 540 h 798"/>
                <a:gd name="T30" fmla="*/ 88 w 693"/>
                <a:gd name="T31" fmla="*/ 424 h 798"/>
                <a:gd name="T32" fmla="*/ 46 w 693"/>
                <a:gd name="T33" fmla="*/ 290 h 798"/>
                <a:gd name="T34" fmla="*/ 142 w 693"/>
                <a:gd name="T35" fmla="*/ 82 h 798"/>
                <a:gd name="T36" fmla="*/ 371 w 693"/>
                <a:gd name="T37" fmla="*/ 57 h 798"/>
                <a:gd name="T38" fmla="*/ 555 w 693"/>
                <a:gd name="T39" fmla="*/ 129 h 798"/>
                <a:gd name="T40" fmla="*/ 615 w 693"/>
                <a:gd name="T41" fmla="*/ 194 h 798"/>
                <a:gd name="T42" fmla="*/ 633 w 693"/>
                <a:gd name="T43" fmla="*/ 295 h 798"/>
                <a:gd name="T44" fmla="*/ 552 w 693"/>
                <a:gd name="T45" fmla="*/ 481 h 798"/>
                <a:gd name="T46" fmla="*/ 494 w 693"/>
                <a:gd name="T47" fmla="*/ 734 h 798"/>
                <a:gd name="T48" fmla="*/ 536 w 693"/>
                <a:gd name="T49" fmla="*/ 734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93" h="798">
                  <a:moveTo>
                    <a:pt x="536" y="734"/>
                  </a:moveTo>
                  <a:cubicBezTo>
                    <a:pt x="533" y="675"/>
                    <a:pt x="539" y="617"/>
                    <a:pt x="560" y="561"/>
                  </a:cubicBezTo>
                  <a:cubicBezTo>
                    <a:pt x="573" y="524"/>
                    <a:pt x="596" y="492"/>
                    <a:pt x="617" y="459"/>
                  </a:cubicBezTo>
                  <a:cubicBezTo>
                    <a:pt x="664" y="386"/>
                    <a:pt x="693" y="295"/>
                    <a:pt x="667" y="209"/>
                  </a:cubicBezTo>
                  <a:cubicBezTo>
                    <a:pt x="646" y="135"/>
                    <a:pt x="578" y="86"/>
                    <a:pt x="511" y="56"/>
                  </a:cubicBezTo>
                  <a:cubicBezTo>
                    <a:pt x="440" y="25"/>
                    <a:pt x="362" y="8"/>
                    <a:pt x="285" y="4"/>
                  </a:cubicBezTo>
                  <a:cubicBezTo>
                    <a:pt x="207" y="0"/>
                    <a:pt x="131" y="25"/>
                    <a:pt x="77" y="82"/>
                  </a:cubicBezTo>
                  <a:cubicBezTo>
                    <a:pt x="23" y="138"/>
                    <a:pt x="0" y="219"/>
                    <a:pt x="4" y="295"/>
                  </a:cubicBezTo>
                  <a:cubicBezTo>
                    <a:pt x="6" y="338"/>
                    <a:pt x="17" y="382"/>
                    <a:pt x="36" y="420"/>
                  </a:cubicBezTo>
                  <a:cubicBezTo>
                    <a:pt x="56" y="460"/>
                    <a:pt x="88" y="493"/>
                    <a:pt x="116" y="528"/>
                  </a:cubicBezTo>
                  <a:cubicBezTo>
                    <a:pt x="141" y="558"/>
                    <a:pt x="165" y="592"/>
                    <a:pt x="183" y="626"/>
                  </a:cubicBezTo>
                  <a:cubicBezTo>
                    <a:pt x="206" y="669"/>
                    <a:pt x="194" y="710"/>
                    <a:pt x="166" y="746"/>
                  </a:cubicBezTo>
                  <a:cubicBezTo>
                    <a:pt x="149" y="767"/>
                    <a:pt x="179" y="798"/>
                    <a:pt x="196" y="776"/>
                  </a:cubicBezTo>
                  <a:cubicBezTo>
                    <a:pt x="226" y="737"/>
                    <a:pt x="246" y="695"/>
                    <a:pt x="235" y="645"/>
                  </a:cubicBezTo>
                  <a:cubicBezTo>
                    <a:pt x="227" y="605"/>
                    <a:pt x="200" y="572"/>
                    <a:pt x="178" y="540"/>
                  </a:cubicBezTo>
                  <a:cubicBezTo>
                    <a:pt x="151" y="499"/>
                    <a:pt x="115" y="465"/>
                    <a:pt x="88" y="424"/>
                  </a:cubicBezTo>
                  <a:cubicBezTo>
                    <a:pt x="61" y="385"/>
                    <a:pt x="48" y="338"/>
                    <a:pt x="46" y="290"/>
                  </a:cubicBezTo>
                  <a:cubicBezTo>
                    <a:pt x="42" y="210"/>
                    <a:pt x="74" y="127"/>
                    <a:pt x="142" y="82"/>
                  </a:cubicBezTo>
                  <a:cubicBezTo>
                    <a:pt x="210" y="36"/>
                    <a:pt x="295" y="43"/>
                    <a:pt x="371" y="57"/>
                  </a:cubicBezTo>
                  <a:cubicBezTo>
                    <a:pt x="436" y="70"/>
                    <a:pt x="500" y="91"/>
                    <a:pt x="555" y="129"/>
                  </a:cubicBezTo>
                  <a:cubicBezTo>
                    <a:pt x="580" y="146"/>
                    <a:pt x="601" y="168"/>
                    <a:pt x="615" y="194"/>
                  </a:cubicBezTo>
                  <a:cubicBezTo>
                    <a:pt x="633" y="225"/>
                    <a:pt x="635" y="261"/>
                    <a:pt x="633" y="295"/>
                  </a:cubicBezTo>
                  <a:cubicBezTo>
                    <a:pt x="630" y="366"/>
                    <a:pt x="589" y="423"/>
                    <a:pt x="552" y="481"/>
                  </a:cubicBezTo>
                  <a:cubicBezTo>
                    <a:pt x="504" y="556"/>
                    <a:pt x="489" y="647"/>
                    <a:pt x="494" y="734"/>
                  </a:cubicBezTo>
                  <a:cubicBezTo>
                    <a:pt x="496" y="762"/>
                    <a:pt x="538" y="762"/>
                    <a:pt x="536" y="734"/>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29">
              <a:extLst>
                <a:ext uri="{FF2B5EF4-FFF2-40B4-BE49-F238E27FC236}">
                  <a16:creationId xmlns:a16="http://schemas.microsoft.com/office/drawing/2014/main" id="{B202C6B9-5051-4C77-83D5-3F1FF88C08AF}"/>
                </a:ext>
              </a:extLst>
            </p:cNvPr>
            <p:cNvSpPr>
              <a:spLocks noEditPoints="1"/>
            </p:cNvSpPr>
            <p:nvPr/>
          </p:nvSpPr>
          <p:spPr bwMode="auto">
            <a:xfrm>
              <a:off x="2431" y="2293"/>
              <a:ext cx="659" cy="746"/>
            </a:xfrm>
            <a:custGeom>
              <a:avLst/>
              <a:gdLst>
                <a:gd name="T0" fmla="*/ 335 w 337"/>
                <a:gd name="T1" fmla="*/ 82 h 382"/>
                <a:gd name="T2" fmla="*/ 327 w 337"/>
                <a:gd name="T3" fmla="*/ 19 h 382"/>
                <a:gd name="T4" fmla="*/ 326 w 337"/>
                <a:gd name="T5" fmla="*/ 18 h 382"/>
                <a:gd name="T6" fmla="*/ 293 w 337"/>
                <a:gd name="T7" fmla="*/ 7 h 382"/>
                <a:gd name="T8" fmla="*/ 74 w 337"/>
                <a:gd name="T9" fmla="*/ 42 h 382"/>
                <a:gd name="T10" fmla="*/ 92 w 337"/>
                <a:gd name="T11" fmla="*/ 73 h 382"/>
                <a:gd name="T12" fmla="*/ 290 w 337"/>
                <a:gd name="T13" fmla="*/ 43 h 382"/>
                <a:gd name="T14" fmla="*/ 294 w 337"/>
                <a:gd name="T15" fmla="*/ 88 h 382"/>
                <a:gd name="T16" fmla="*/ 292 w 337"/>
                <a:gd name="T17" fmla="*/ 88 h 382"/>
                <a:gd name="T18" fmla="*/ 58 w 337"/>
                <a:gd name="T19" fmla="*/ 94 h 382"/>
                <a:gd name="T20" fmla="*/ 58 w 337"/>
                <a:gd name="T21" fmla="*/ 94 h 382"/>
                <a:gd name="T22" fmla="*/ 48 w 337"/>
                <a:gd name="T23" fmla="*/ 58 h 382"/>
                <a:gd name="T24" fmla="*/ 7 w 337"/>
                <a:gd name="T25" fmla="*/ 69 h 382"/>
                <a:gd name="T26" fmla="*/ 123 w 337"/>
                <a:gd name="T27" fmla="*/ 338 h 382"/>
                <a:gd name="T28" fmla="*/ 281 w 337"/>
                <a:gd name="T29" fmla="*/ 348 h 382"/>
                <a:gd name="T30" fmla="*/ 318 w 337"/>
                <a:gd name="T31" fmla="*/ 278 h 382"/>
                <a:gd name="T32" fmla="*/ 334 w 337"/>
                <a:gd name="T33" fmla="*/ 179 h 382"/>
                <a:gd name="T34" fmla="*/ 335 w 337"/>
                <a:gd name="T35" fmla="*/ 82 h 382"/>
                <a:gd name="T36" fmla="*/ 292 w 337"/>
                <a:gd name="T37" fmla="*/ 124 h 382"/>
                <a:gd name="T38" fmla="*/ 294 w 337"/>
                <a:gd name="T39" fmla="*/ 124 h 382"/>
                <a:gd name="T40" fmla="*/ 294 w 337"/>
                <a:gd name="T41" fmla="*/ 138 h 382"/>
                <a:gd name="T42" fmla="*/ 80 w 337"/>
                <a:gd name="T43" fmla="*/ 165 h 382"/>
                <a:gd name="T44" fmla="*/ 72 w 337"/>
                <a:gd name="T45" fmla="*/ 168 h 382"/>
                <a:gd name="T46" fmla="*/ 65 w 337"/>
                <a:gd name="T47" fmla="*/ 131 h 382"/>
                <a:gd name="T48" fmla="*/ 292 w 337"/>
                <a:gd name="T49" fmla="*/ 124 h 382"/>
                <a:gd name="T50" fmla="*/ 85 w 337"/>
                <a:gd name="T51" fmla="*/ 219 h 382"/>
                <a:gd name="T52" fmla="*/ 82 w 337"/>
                <a:gd name="T53" fmla="*/ 210 h 382"/>
                <a:gd name="T54" fmla="*/ 80 w 337"/>
                <a:gd name="T55" fmla="*/ 202 h 382"/>
                <a:gd name="T56" fmla="*/ 292 w 337"/>
                <a:gd name="T57" fmla="*/ 175 h 382"/>
                <a:gd name="T58" fmla="*/ 290 w 337"/>
                <a:gd name="T59" fmla="*/ 198 h 382"/>
                <a:gd name="T60" fmla="*/ 264 w 337"/>
                <a:gd name="T61" fmla="*/ 186 h 382"/>
                <a:gd name="T62" fmla="*/ 89 w 337"/>
                <a:gd name="T63" fmla="*/ 218 h 382"/>
                <a:gd name="T64" fmla="*/ 85 w 337"/>
                <a:gd name="T65" fmla="*/ 219 h 382"/>
                <a:gd name="T66" fmla="*/ 226 w 337"/>
                <a:gd name="T67" fmla="*/ 322 h 382"/>
                <a:gd name="T68" fmla="*/ 149 w 337"/>
                <a:gd name="T69" fmla="*/ 304 h 382"/>
                <a:gd name="T70" fmla="*/ 143 w 337"/>
                <a:gd name="T71" fmla="*/ 301 h 382"/>
                <a:gd name="T72" fmla="*/ 197 w 337"/>
                <a:gd name="T73" fmla="*/ 300 h 382"/>
                <a:gd name="T74" fmla="*/ 276 w 337"/>
                <a:gd name="T75" fmla="*/ 273 h 382"/>
                <a:gd name="T76" fmla="*/ 258 w 337"/>
                <a:gd name="T77" fmla="*/ 311 h 382"/>
                <a:gd name="T78" fmla="*/ 226 w 337"/>
                <a:gd name="T79" fmla="*/ 322 h 382"/>
                <a:gd name="T80" fmla="*/ 283 w 337"/>
                <a:gd name="T81" fmla="*/ 251 h 382"/>
                <a:gd name="T82" fmla="*/ 254 w 337"/>
                <a:gd name="T83" fmla="*/ 245 h 382"/>
                <a:gd name="T84" fmla="*/ 182 w 337"/>
                <a:gd name="T85" fmla="*/ 264 h 382"/>
                <a:gd name="T86" fmla="*/ 105 w 337"/>
                <a:gd name="T87" fmla="*/ 263 h 382"/>
                <a:gd name="T88" fmla="*/ 100 w 337"/>
                <a:gd name="T89" fmla="*/ 255 h 382"/>
                <a:gd name="T90" fmla="*/ 185 w 337"/>
                <a:gd name="T91" fmla="*/ 248 h 382"/>
                <a:gd name="T92" fmla="*/ 283 w 337"/>
                <a:gd name="T93" fmla="*/ 217 h 382"/>
                <a:gd name="T94" fmla="*/ 289 w 337"/>
                <a:gd name="T95" fmla="*/ 208 h 382"/>
                <a:gd name="T96" fmla="*/ 283 w 337"/>
                <a:gd name="T97" fmla="*/ 251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7" h="382">
                  <a:moveTo>
                    <a:pt x="335" y="82"/>
                  </a:moveTo>
                  <a:cubicBezTo>
                    <a:pt x="334" y="61"/>
                    <a:pt x="333" y="39"/>
                    <a:pt x="327" y="19"/>
                  </a:cubicBezTo>
                  <a:cubicBezTo>
                    <a:pt x="326" y="18"/>
                    <a:pt x="326" y="18"/>
                    <a:pt x="326" y="18"/>
                  </a:cubicBezTo>
                  <a:cubicBezTo>
                    <a:pt x="321" y="2"/>
                    <a:pt x="303" y="0"/>
                    <a:pt x="293" y="7"/>
                  </a:cubicBezTo>
                  <a:cubicBezTo>
                    <a:pt x="219" y="12"/>
                    <a:pt x="143" y="12"/>
                    <a:pt x="74" y="42"/>
                  </a:cubicBezTo>
                  <a:cubicBezTo>
                    <a:pt x="52" y="51"/>
                    <a:pt x="71" y="82"/>
                    <a:pt x="92" y="73"/>
                  </a:cubicBezTo>
                  <a:cubicBezTo>
                    <a:pt x="154" y="47"/>
                    <a:pt x="224" y="48"/>
                    <a:pt x="290" y="43"/>
                  </a:cubicBezTo>
                  <a:cubicBezTo>
                    <a:pt x="293" y="57"/>
                    <a:pt x="294" y="73"/>
                    <a:pt x="294" y="88"/>
                  </a:cubicBezTo>
                  <a:cubicBezTo>
                    <a:pt x="294" y="88"/>
                    <a:pt x="293" y="88"/>
                    <a:pt x="292" y="88"/>
                  </a:cubicBezTo>
                  <a:cubicBezTo>
                    <a:pt x="214" y="83"/>
                    <a:pt x="136" y="94"/>
                    <a:pt x="58" y="94"/>
                  </a:cubicBezTo>
                  <a:cubicBezTo>
                    <a:pt x="58" y="94"/>
                    <a:pt x="58" y="94"/>
                    <a:pt x="58" y="94"/>
                  </a:cubicBezTo>
                  <a:cubicBezTo>
                    <a:pt x="55" y="82"/>
                    <a:pt x="52" y="70"/>
                    <a:pt x="48" y="58"/>
                  </a:cubicBezTo>
                  <a:cubicBezTo>
                    <a:pt x="41" y="32"/>
                    <a:pt x="0" y="43"/>
                    <a:pt x="7" y="69"/>
                  </a:cubicBezTo>
                  <a:cubicBezTo>
                    <a:pt x="35" y="162"/>
                    <a:pt x="29" y="284"/>
                    <a:pt x="123" y="338"/>
                  </a:cubicBezTo>
                  <a:cubicBezTo>
                    <a:pt x="165" y="362"/>
                    <a:pt x="240" y="382"/>
                    <a:pt x="281" y="348"/>
                  </a:cubicBezTo>
                  <a:cubicBezTo>
                    <a:pt x="301" y="331"/>
                    <a:pt x="311" y="303"/>
                    <a:pt x="318" y="278"/>
                  </a:cubicBezTo>
                  <a:cubicBezTo>
                    <a:pt x="328" y="246"/>
                    <a:pt x="331" y="212"/>
                    <a:pt x="334" y="179"/>
                  </a:cubicBezTo>
                  <a:cubicBezTo>
                    <a:pt x="336" y="147"/>
                    <a:pt x="337" y="114"/>
                    <a:pt x="335" y="82"/>
                  </a:cubicBezTo>
                  <a:close/>
                  <a:moveTo>
                    <a:pt x="292" y="124"/>
                  </a:moveTo>
                  <a:cubicBezTo>
                    <a:pt x="293" y="124"/>
                    <a:pt x="293" y="124"/>
                    <a:pt x="294" y="124"/>
                  </a:cubicBezTo>
                  <a:cubicBezTo>
                    <a:pt x="294" y="129"/>
                    <a:pt x="294" y="133"/>
                    <a:pt x="294" y="138"/>
                  </a:cubicBezTo>
                  <a:cubicBezTo>
                    <a:pt x="222" y="146"/>
                    <a:pt x="151" y="158"/>
                    <a:pt x="80" y="165"/>
                  </a:cubicBezTo>
                  <a:cubicBezTo>
                    <a:pt x="77" y="166"/>
                    <a:pt x="74" y="166"/>
                    <a:pt x="72" y="168"/>
                  </a:cubicBezTo>
                  <a:cubicBezTo>
                    <a:pt x="70" y="155"/>
                    <a:pt x="67" y="143"/>
                    <a:pt x="65" y="131"/>
                  </a:cubicBezTo>
                  <a:cubicBezTo>
                    <a:pt x="141" y="130"/>
                    <a:pt x="216" y="120"/>
                    <a:pt x="292" y="124"/>
                  </a:cubicBezTo>
                  <a:close/>
                  <a:moveTo>
                    <a:pt x="85" y="219"/>
                  </a:moveTo>
                  <a:cubicBezTo>
                    <a:pt x="84" y="216"/>
                    <a:pt x="83" y="213"/>
                    <a:pt x="82" y="210"/>
                  </a:cubicBezTo>
                  <a:cubicBezTo>
                    <a:pt x="82" y="207"/>
                    <a:pt x="81" y="204"/>
                    <a:pt x="80" y="202"/>
                  </a:cubicBezTo>
                  <a:cubicBezTo>
                    <a:pt x="151" y="194"/>
                    <a:pt x="221" y="182"/>
                    <a:pt x="292" y="175"/>
                  </a:cubicBezTo>
                  <a:cubicBezTo>
                    <a:pt x="291" y="182"/>
                    <a:pt x="291" y="190"/>
                    <a:pt x="290" y="198"/>
                  </a:cubicBezTo>
                  <a:cubicBezTo>
                    <a:pt x="288" y="187"/>
                    <a:pt x="277" y="177"/>
                    <a:pt x="264" y="186"/>
                  </a:cubicBezTo>
                  <a:cubicBezTo>
                    <a:pt x="217" y="219"/>
                    <a:pt x="145" y="218"/>
                    <a:pt x="89" y="218"/>
                  </a:cubicBezTo>
                  <a:cubicBezTo>
                    <a:pt x="88" y="218"/>
                    <a:pt x="87" y="219"/>
                    <a:pt x="85" y="219"/>
                  </a:cubicBezTo>
                  <a:close/>
                  <a:moveTo>
                    <a:pt x="226" y="322"/>
                  </a:moveTo>
                  <a:cubicBezTo>
                    <a:pt x="200" y="322"/>
                    <a:pt x="173" y="316"/>
                    <a:pt x="149" y="304"/>
                  </a:cubicBezTo>
                  <a:cubicBezTo>
                    <a:pt x="147" y="303"/>
                    <a:pt x="145" y="302"/>
                    <a:pt x="143" y="301"/>
                  </a:cubicBezTo>
                  <a:cubicBezTo>
                    <a:pt x="161" y="301"/>
                    <a:pt x="179" y="301"/>
                    <a:pt x="197" y="300"/>
                  </a:cubicBezTo>
                  <a:cubicBezTo>
                    <a:pt x="224" y="298"/>
                    <a:pt x="256" y="293"/>
                    <a:pt x="276" y="273"/>
                  </a:cubicBezTo>
                  <a:cubicBezTo>
                    <a:pt x="272" y="287"/>
                    <a:pt x="266" y="300"/>
                    <a:pt x="258" y="311"/>
                  </a:cubicBezTo>
                  <a:cubicBezTo>
                    <a:pt x="249" y="323"/>
                    <a:pt x="242" y="323"/>
                    <a:pt x="226" y="322"/>
                  </a:cubicBezTo>
                  <a:close/>
                  <a:moveTo>
                    <a:pt x="283" y="251"/>
                  </a:moveTo>
                  <a:cubicBezTo>
                    <a:pt x="278" y="240"/>
                    <a:pt x="264" y="234"/>
                    <a:pt x="254" y="245"/>
                  </a:cubicBezTo>
                  <a:cubicBezTo>
                    <a:pt x="237" y="263"/>
                    <a:pt x="204" y="263"/>
                    <a:pt x="182" y="264"/>
                  </a:cubicBezTo>
                  <a:cubicBezTo>
                    <a:pt x="156" y="265"/>
                    <a:pt x="131" y="264"/>
                    <a:pt x="105" y="263"/>
                  </a:cubicBezTo>
                  <a:cubicBezTo>
                    <a:pt x="103" y="261"/>
                    <a:pt x="101" y="258"/>
                    <a:pt x="100" y="255"/>
                  </a:cubicBezTo>
                  <a:cubicBezTo>
                    <a:pt x="128" y="254"/>
                    <a:pt x="157" y="252"/>
                    <a:pt x="185" y="248"/>
                  </a:cubicBezTo>
                  <a:cubicBezTo>
                    <a:pt x="219" y="243"/>
                    <a:pt x="255" y="237"/>
                    <a:pt x="283" y="217"/>
                  </a:cubicBezTo>
                  <a:cubicBezTo>
                    <a:pt x="286" y="215"/>
                    <a:pt x="288" y="212"/>
                    <a:pt x="289" y="208"/>
                  </a:cubicBezTo>
                  <a:cubicBezTo>
                    <a:pt x="288" y="223"/>
                    <a:pt x="286" y="237"/>
                    <a:pt x="283" y="251"/>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0" name="CasellaDiTesto 19">
            <a:extLst>
              <a:ext uri="{FF2B5EF4-FFF2-40B4-BE49-F238E27FC236}">
                <a16:creationId xmlns:a16="http://schemas.microsoft.com/office/drawing/2014/main" id="{7615754D-31C5-48CD-B250-ECB176707A2F}"/>
              </a:ext>
            </a:extLst>
          </p:cNvPr>
          <p:cNvSpPr txBox="1"/>
          <p:nvPr/>
        </p:nvSpPr>
        <p:spPr>
          <a:xfrm>
            <a:off x="8484184" y="6094101"/>
            <a:ext cx="2033677" cy="369332"/>
          </a:xfrm>
          <a:prstGeom prst="rect">
            <a:avLst/>
          </a:prstGeom>
          <a:noFill/>
        </p:spPr>
        <p:txBody>
          <a:bodyPr wrap="square" rtlCol="0">
            <a:spAutoFit/>
          </a:bodyPr>
          <a:lstStyle/>
          <a:p>
            <a:r>
              <a:rPr lang="it-IT" b="1">
                <a:solidFill>
                  <a:schemeClr val="accent1"/>
                </a:solidFill>
              </a:rPr>
              <a:t>SUGGERIMENTO</a:t>
            </a:r>
          </a:p>
        </p:txBody>
      </p:sp>
      <p:pic>
        <p:nvPicPr>
          <p:cNvPr id="22" name="Immagine 21">
            <a:extLst>
              <a:ext uri="{FF2B5EF4-FFF2-40B4-BE49-F238E27FC236}">
                <a16:creationId xmlns:a16="http://schemas.microsoft.com/office/drawing/2014/main" id="{37C1EFEA-5E4F-4ABF-8957-71FACE068F10}"/>
              </a:ext>
            </a:extLst>
          </p:cNvPr>
          <p:cNvPicPr>
            <a:picLocks noChangeAspect="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918823" y="164546"/>
            <a:ext cx="2045834" cy="1237660"/>
          </a:xfrm>
          <a:prstGeom prst="rect">
            <a:avLst/>
          </a:prstGeom>
        </p:spPr>
      </p:pic>
    </p:spTree>
    <p:custDataLst>
      <p:tags r:id="rId1"/>
    </p:custDataLst>
    <p:extLst>
      <p:ext uri="{BB962C8B-B14F-4D97-AF65-F5344CB8AC3E}">
        <p14:creationId xmlns:p14="http://schemas.microsoft.com/office/powerpoint/2010/main" val="38864295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20000"/>
                                        <p:tgtEl>
                                          <p:spTgt spid="4"/>
                                        </p:tgtEl>
                                      </p:cBhvr>
                                    </p:animEffect>
                                  </p:childTnLst>
                                </p:cTn>
                              </p:par>
                            </p:childTnLst>
                          </p:cTn>
                        </p:par>
                        <p:par>
                          <p:cTn id="8" fill="hold">
                            <p:stCondLst>
                              <p:cond delay="120000"/>
                            </p:stCondLst>
                            <p:childTnLst>
                              <p:par>
                                <p:cTn id="9" presetID="1"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childTnLst>
                                  <p:subTnLst>
                                    <p:audio>
                                      <p:cMediaNode vol="100000">
                                        <p:cTn display="0" masterRel="sameClick">
                                          <p:stCondLst>
                                            <p:cond evt="begin" delay="0">
                                              <p:tn val="9"/>
                                            </p:cond>
                                          </p:stCondLst>
                                          <p:endCondLst>
                                            <p:cond evt="onStopAudio" delay="0">
                                              <p:tgtEl>
                                                <p:sldTgt/>
                                              </p:tgtEl>
                                            </p:cond>
                                          </p:endCondLst>
                                        </p:cTn>
                                        <p:tgtEl>
                                          <p:sndTgt r:embed="rId6" name="laser.wav"/>
                                        </p:tgtEl>
                                      </p:cMediaNode>
                                    </p:audio>
                                  </p:subTnLst>
                                </p:cTn>
                              </p:par>
                              <p:par>
                                <p:cTn id="11" presetID="1" presetClass="mediacall" presetSubtype="0" fill="hold" nodeType="withEffect">
                                  <p:stCondLst>
                                    <p:cond delay="0"/>
                                  </p:stCondLst>
                                  <p:childTnLst>
                                    <p:cmd type="call" cmd="playFrom(0.0)">
                                      <p:cBhvr>
                                        <p:cTn id="12" dur="7048" fill="hold"/>
                                        <p:tgtEl>
                                          <p:spTgt spid="8"/>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2000"/>
                                  </p:stCondLst>
                                  <p:childTnLst>
                                    <p:set>
                                      <p:cBhvr>
                                        <p:cTn id="16" dur="1" fill="hold">
                                          <p:stCondLst>
                                            <p:cond delay="0"/>
                                          </p:stCondLst>
                                        </p:cTn>
                                        <p:tgtEl>
                                          <p:spTgt spid="14"/>
                                        </p:tgtEl>
                                        <p:attrNameLst>
                                          <p:attrName>style.visibility</p:attrName>
                                        </p:attrNameLst>
                                      </p:cBhvr>
                                      <p:to>
                                        <p:strVal val="visible"/>
                                      </p:to>
                                    </p:set>
                                  </p:childTnLst>
                                  <p:subTnLst>
                                    <p:audio>
                                      <p:cMediaNode>
                                        <p:cTn display="0" masterRel="sameClick">
                                          <p:stCondLst>
                                            <p:cond evt="begin" delay="0">
                                              <p:tn val="15"/>
                                            </p:cond>
                                          </p:stCondLst>
                                          <p:endCondLst>
                                            <p:cond evt="onStopAudio" delay="0">
                                              <p:tgtEl>
                                                <p:sldTgt/>
                                              </p:tgtEl>
                                            </p:cond>
                                          </p:endCondLst>
                                        </p:cTn>
                                        <p:tgtEl>
                                          <p:sndTgt r:embed="rId7" name="push.wav"/>
                                        </p:tgtEl>
                                      </p:cMediaNode>
                                    </p:audio>
                                  </p:subTnLst>
                                </p:cTn>
                              </p:par>
                              <p:par>
                                <p:cTn id="17" presetID="42" presetClass="entr" presetSubtype="0" fill="hold" nodeType="withEffect">
                                  <p:stCondLst>
                                    <p:cond delay="20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1000"/>
                                        <p:tgtEl>
                                          <p:spTgt spid="13"/>
                                        </p:tgtEl>
                                      </p:cBhvr>
                                    </p:animEffect>
                                    <p:anim calcmode="lin" valueType="num">
                                      <p:cBhvr>
                                        <p:cTn id="20" dur="1000" fill="hold"/>
                                        <p:tgtEl>
                                          <p:spTgt spid="13"/>
                                        </p:tgtEl>
                                        <p:attrNameLst>
                                          <p:attrName>ppt_x</p:attrName>
                                        </p:attrNameLst>
                                      </p:cBhvr>
                                      <p:tavLst>
                                        <p:tav tm="0">
                                          <p:val>
                                            <p:strVal val="#ppt_x"/>
                                          </p:val>
                                        </p:tav>
                                        <p:tav tm="100000">
                                          <p:val>
                                            <p:strVal val="#ppt_x"/>
                                          </p:val>
                                        </p:tav>
                                      </p:tavLst>
                                    </p:anim>
                                    <p:anim calcmode="lin" valueType="num">
                                      <p:cBhvr>
                                        <p:cTn id="2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showWhenStopped="0">
                <p:cTn id="22"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childTnLst>
        </p:cTn>
      </p:par>
    </p:tnLst>
    <p:bldLst>
      <p:bldP spid="4" grpId="0" animBg="1"/>
      <p:bldP spid="6" grpId="0"/>
      <p:bldP spid="14" grpId="0" animBg="1"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10.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11.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12.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13.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14.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15.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16.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17.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18.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19.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2.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20.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3.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4.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5.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6.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7.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8.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ags/tag9.xml><?xml version="1.0" encoding="utf-8"?>
<p:tagLst xmlns:a="http://schemas.openxmlformats.org/drawingml/2006/main" xmlns:r="http://schemas.openxmlformats.org/officeDocument/2006/relationships" xmlns:p="http://schemas.openxmlformats.org/presentationml/2006/main">
  <p:tag name="POINTS" val="0"/>
  <p:tag name="TIME" val="15"/>
  <p:tag name="QUESTION" val="1"/>
</p:tagLst>
</file>

<file path=ppt/theme/theme1.xml><?xml version="1.0" encoding="utf-8"?>
<a:theme xmlns:a="http://schemas.openxmlformats.org/drawingml/2006/main" name="Navigate_Timeline">
  <a:themeElements>
    <a:clrScheme name="figure_out_this_idea">
      <a:dk1>
        <a:srgbClr val="000000"/>
      </a:dk1>
      <a:lt1>
        <a:srgbClr val="FFFFFF"/>
      </a:lt1>
      <a:dk2>
        <a:srgbClr val="E2380A"/>
      </a:dk2>
      <a:lt2>
        <a:srgbClr val="F0F3FB"/>
      </a:lt2>
      <a:accent1>
        <a:srgbClr val="FFA602"/>
      </a:accent1>
      <a:accent2>
        <a:srgbClr val="3B007E"/>
      </a:accent2>
      <a:accent3>
        <a:srgbClr val="01A4CD"/>
      </a:accent3>
      <a:accent4>
        <a:srgbClr val="01CFE6"/>
      </a:accent4>
      <a:accent5>
        <a:srgbClr val="B7D9E1"/>
      </a:accent5>
      <a:accent6>
        <a:srgbClr val="000000"/>
      </a:accent6>
      <a:hlink>
        <a:srgbClr val="657C95"/>
      </a:hlink>
      <a:folHlink>
        <a:srgbClr val="D8DBE4"/>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56859</TotalTime>
  <Words>3500</Words>
  <Application>Microsoft Office PowerPoint</Application>
  <PresentationFormat>Widescreen</PresentationFormat>
  <Paragraphs>404</Paragraphs>
  <Slides>24</Slides>
  <Notes>20</Notes>
  <HiddenSlides>0</HiddenSlides>
  <MMClips>20</MMClips>
  <ScaleCrop>false</ScaleCrop>
  <HeadingPairs>
    <vt:vector size="8" baseType="variant">
      <vt:variant>
        <vt:lpstr>Caratteri utilizzati</vt:lpstr>
      </vt:variant>
      <vt:variant>
        <vt:i4>5</vt:i4>
      </vt:variant>
      <vt:variant>
        <vt:lpstr>Tema</vt:lpstr>
      </vt:variant>
      <vt:variant>
        <vt:i4>1</vt:i4>
      </vt:variant>
      <vt:variant>
        <vt:lpstr>Titoli diapositive</vt:lpstr>
      </vt:variant>
      <vt:variant>
        <vt:i4>24</vt:i4>
      </vt:variant>
      <vt:variant>
        <vt:lpstr>Presentazioni personalizzate</vt:lpstr>
      </vt:variant>
      <vt:variant>
        <vt:i4>2</vt:i4>
      </vt:variant>
    </vt:vector>
  </HeadingPairs>
  <TitlesOfParts>
    <vt:vector size="32" baseType="lpstr">
      <vt:lpstr>Calibri Light</vt:lpstr>
      <vt:lpstr>Chewy</vt:lpstr>
      <vt:lpstr>Arial</vt:lpstr>
      <vt:lpstr>Lobster</vt:lpstr>
      <vt:lpstr>Calibri</vt:lpstr>
      <vt:lpstr>Navigate_Timeline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Custom Show 1</vt:lpstr>
      <vt:lpstr>Custom Show 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Fabio Speciale</dc:creator>
  <cp:lastModifiedBy>fabio speciale</cp:lastModifiedBy>
  <cp:revision>855</cp:revision>
  <dcterms:created xsi:type="dcterms:W3CDTF">2013-10-01T18:56:24Z</dcterms:created>
  <dcterms:modified xsi:type="dcterms:W3CDTF">2017-09-08T23:18:13Z</dcterms:modified>
</cp:coreProperties>
</file>